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80"/>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32" r:id="rId52"/>
    <p:sldId id="336" r:id="rId53"/>
    <p:sldId id="337" r:id="rId54"/>
    <p:sldId id="338" r:id="rId55"/>
    <p:sldId id="308" r:id="rId56"/>
    <p:sldId id="339" r:id="rId57"/>
    <p:sldId id="340" r:id="rId58"/>
    <p:sldId id="341" r:id="rId59"/>
    <p:sldId id="342" r:id="rId60"/>
    <p:sldId id="310" r:id="rId61"/>
    <p:sldId id="311" r:id="rId62"/>
    <p:sldId id="312" r:id="rId63"/>
    <p:sldId id="343" r:id="rId64"/>
    <p:sldId id="313" r:id="rId65"/>
    <p:sldId id="314" r:id="rId66"/>
    <p:sldId id="315" r:id="rId67"/>
    <p:sldId id="344" r:id="rId68"/>
    <p:sldId id="345" r:id="rId69"/>
    <p:sldId id="346" r:id="rId70"/>
    <p:sldId id="347" r:id="rId71"/>
    <p:sldId id="348" r:id="rId72"/>
    <p:sldId id="349" r:id="rId73"/>
    <p:sldId id="326" r:id="rId74"/>
    <p:sldId id="327" r:id="rId75"/>
    <p:sldId id="328" r:id="rId76"/>
    <p:sldId id="329" r:id="rId77"/>
    <p:sldId id="330" r:id="rId78"/>
    <p:sldId id="331" r:id="rId7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4" roundtripDataSignature="AMtx7mh49+YJJ9f2ZxYY50nG/4DRQ7O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E10484-2FFA-48EA-B249-C36301C676B8}">
  <a:tblStyle styleId="{F6E10484-2FFA-48EA-B249-C36301C676B8}"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0" d="100"/>
          <a:sy n="140" d="100"/>
        </p:scale>
        <p:origin x="2316"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customschemas.google.com/relationships/presentationmetadata" Target="meta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521469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6" name="Google Shape;8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8257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9" name="Google Shape;29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7500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5" name="Google Shape;325;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3903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5843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6461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7" name="Google Shape;407;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8393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5" name="Google Shape;425;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334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9651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0" name="Google Shape;460;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4666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3" name="Google Shape;483;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1156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0" name="Google Shape;500;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250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4276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1" name="Google Shape;531;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460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9" name="Google Shape;549;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7450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7" name="Google Shape;567;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2833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b4a905aa7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6" name="Google Shape;586;gb4a905aa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8396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4" name="Google Shape;604;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3721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2" name="Google Shape;622;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6164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9" name="Google Shape;669;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0886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3" name="Google Shape;703;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4823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5" name="Google Shape;725;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3840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3" name="Google Shape;743;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2241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7845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1" name="Google Shape;761;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5655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2" name="Google Shape;782;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081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0" name="Google Shape;800;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3058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7" name="Google Shape;817;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1858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1" name="Google Shape;861;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6835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7" name="Google Shape;907;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7162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8" name="Google Shape;958;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4914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7" name="Google Shape;1007;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1670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7" name="Google Shape;1027;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0429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6" name="Google Shape;1076;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8852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 name="Google Shape;14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69746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4" name="Google Shape;1094;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70215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2" name="Google Shape;1112;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516702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0" name="Google Shape;1130;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26427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7" name="Google Shape;1147;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8389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p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6" name="Google Shape;1166;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19051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p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3" name="Google Shape;1183;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12341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p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0" name="Google Shape;1200;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91214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8" name="Google Shape;1218;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69963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1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6" name="Google Shape;1236;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81030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p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4" name="Google Shape;1254;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2395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2859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p1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70083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38758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我們實際上要看的效果面是藍色的曲面，但是我們畫的物體表面是平的texel面，所以我們在眼睛與要看到的效果面上畫一條線，</a:t>
            </a:r>
            <a:endParaRPr/>
          </a:p>
        </p:txBody>
      </p:sp>
      <p:sp>
        <p:nvSpPr>
          <p:cNvPr id="573" name="Google Shape;573;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53108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需要提早安裝幾何畫版才能講解</a:t>
            </a:r>
            <a:endParaRPr/>
          </a:p>
        </p:txBody>
      </p:sp>
      <p:sp>
        <p:nvSpPr>
          <p:cNvPr id="618" name="Google Shape;618;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50206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1" name="Google Shape;651;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38037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p10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6" name="Google Shape;1306;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3738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50" name="Google Shape;35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9253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11508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3" name="Google Shape;5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02951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3" name="Google Shape;833;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7603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 name="Google Shape;19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01854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1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2" name="Google Shape;1342;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12050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p1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0" name="Google Shape;1360;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97574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1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8" name="Google Shape;1378;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2263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1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8" name="Google Shape;1378;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3225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p1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6" name="Google Shape;1396;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8703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p10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6" name="Google Shape;141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85635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1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4" name="Google Shape;1434;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80897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b4a905aa7a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1" name="Google Shape;1451;gb4a905aa7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99302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b4a905aa7a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1" name="Google Shape;1451;gb4a905aa7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40854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b4a905aa7a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1" name="Google Shape;1451;gb4a905aa7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6863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9162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b4a905aa7a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1" name="Google Shape;1451;gb4a905aa7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30367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b4a905aa7a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1" name="Google Shape;1451;gb4a905aa7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99617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b4a905aa7a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1" name="Google Shape;1451;gb4a905aa7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82163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p1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4" name="Google Shape;1584;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66794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p1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1" name="Google Shape;1601;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35743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p1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1" name="Google Shape;1621;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56879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p1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9" name="Google Shape;1639;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34145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p1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7" name="Google Shape;1657;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64162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5" name="Google Shape;167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4047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5173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1" name="Google Shape;28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628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15"/>
        <p:cNvGrpSpPr/>
        <p:nvPr/>
      </p:nvGrpSpPr>
      <p:grpSpPr>
        <a:xfrm>
          <a:off x="0" y="0"/>
          <a:ext cx="0" cy="0"/>
          <a:chOff x="0" y="0"/>
          <a:chExt cx="0" cy="0"/>
        </a:xfrm>
      </p:grpSpPr>
      <p:sp>
        <p:nvSpPr>
          <p:cNvPr id="16" name="Google Shape;16;p37"/>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7"/>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3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7"/>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72"/>
        <p:cNvGrpSpPr/>
        <p:nvPr/>
      </p:nvGrpSpPr>
      <p:grpSpPr>
        <a:xfrm>
          <a:off x="0" y="0"/>
          <a:ext cx="0" cy="0"/>
          <a:chOff x="0" y="0"/>
          <a:chExt cx="0" cy="0"/>
        </a:xfrm>
      </p:grpSpPr>
      <p:sp>
        <p:nvSpPr>
          <p:cNvPr id="73" name="Google Shape;73;p4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6"/>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4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6"/>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8"/>
        <p:cNvGrpSpPr/>
        <p:nvPr/>
      </p:nvGrpSpPr>
      <p:grpSpPr>
        <a:xfrm>
          <a:off x="0" y="0"/>
          <a:ext cx="0" cy="0"/>
          <a:chOff x="0" y="0"/>
          <a:chExt cx="0" cy="0"/>
        </a:xfrm>
      </p:grpSpPr>
      <p:sp>
        <p:nvSpPr>
          <p:cNvPr id="79" name="Google Shape;79;p47"/>
          <p:cNvSpPr txBox="1">
            <a:spLocks noGrp="1"/>
          </p:cNvSpPr>
          <p:nvPr>
            <p:ph type="title"/>
          </p:nvPr>
        </p:nvSpPr>
        <p:spPr>
          <a:xfrm rot="5400000">
            <a:off x="6012656" y="771525"/>
            <a:ext cx="3290888"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7"/>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4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7"/>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21"/>
        <p:cNvGrpSpPr/>
        <p:nvPr/>
      </p:nvGrpSpPr>
      <p:grpSpPr>
        <a:xfrm>
          <a:off x="0" y="0"/>
          <a:ext cx="0" cy="0"/>
          <a:chOff x="0" y="0"/>
          <a:chExt cx="0" cy="0"/>
        </a:xfrm>
      </p:grpSpPr>
      <p:sp>
        <p:nvSpPr>
          <p:cNvPr id="22" name="Google Shape;22;p3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8"/>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3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27"/>
        <p:cNvGrpSpPr/>
        <p:nvPr/>
      </p:nvGrpSpPr>
      <p:grpSpPr>
        <a:xfrm>
          <a:off x="0" y="0"/>
          <a:ext cx="0" cy="0"/>
          <a:chOff x="0" y="0"/>
          <a:chExt cx="0" cy="0"/>
        </a:xfrm>
      </p:grpSpPr>
      <p:sp>
        <p:nvSpPr>
          <p:cNvPr id="28" name="Google Shape;28;p39"/>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Microsoft JhengHe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9"/>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3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9"/>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兩項物件" type="twoObj">
  <p:cSld name="TWO_OBJECTS">
    <p:spTree>
      <p:nvGrpSpPr>
        <p:cNvPr id="1" name="Shape 33"/>
        <p:cNvGrpSpPr/>
        <p:nvPr/>
      </p:nvGrpSpPr>
      <p:grpSpPr>
        <a:xfrm>
          <a:off x="0" y="0"/>
          <a:ext cx="0" cy="0"/>
          <a:chOff x="0" y="0"/>
          <a:chExt cx="0" cy="0"/>
        </a:xfrm>
      </p:grpSpPr>
      <p:sp>
        <p:nvSpPr>
          <p:cNvPr id="34" name="Google Shape;34;p4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0"/>
          <p:cNvSpPr txBox="1">
            <a:spLocks noGrp="1"/>
          </p:cNvSpPr>
          <p:nvPr>
            <p:ph type="body" idx="1"/>
          </p:nvPr>
        </p:nvSpPr>
        <p:spPr>
          <a:xfrm>
            <a:off x="457200" y="900113"/>
            <a:ext cx="4038600" cy="2545556"/>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40"/>
          <p:cNvSpPr txBox="1">
            <a:spLocks noGrp="1"/>
          </p:cNvSpPr>
          <p:nvPr>
            <p:ph type="body" idx="2"/>
          </p:nvPr>
        </p:nvSpPr>
        <p:spPr>
          <a:xfrm>
            <a:off x="4648200" y="900113"/>
            <a:ext cx="4038600" cy="2545556"/>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4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0"/>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40"/>
        <p:cNvGrpSpPr/>
        <p:nvPr/>
      </p:nvGrpSpPr>
      <p:grpSpPr>
        <a:xfrm>
          <a:off x="0" y="0"/>
          <a:ext cx="0" cy="0"/>
          <a:chOff x="0" y="0"/>
          <a:chExt cx="0" cy="0"/>
        </a:xfrm>
      </p:grpSpPr>
      <p:sp>
        <p:nvSpPr>
          <p:cNvPr id="41" name="Google Shape;41;p4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Microsoft JhengHe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1"/>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41"/>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41"/>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41"/>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4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4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1"/>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49"/>
        <p:cNvGrpSpPr/>
        <p:nvPr/>
      </p:nvGrpSpPr>
      <p:grpSpPr>
        <a:xfrm>
          <a:off x="0" y="0"/>
          <a:ext cx="0" cy="0"/>
          <a:chOff x="0" y="0"/>
          <a:chExt cx="0" cy="0"/>
        </a:xfrm>
      </p:grpSpPr>
      <p:sp>
        <p:nvSpPr>
          <p:cNvPr id="50" name="Google Shape;50;p4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2"/>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4"/>
        <p:cNvGrpSpPr/>
        <p:nvPr/>
      </p:nvGrpSpPr>
      <p:grpSpPr>
        <a:xfrm>
          <a:off x="0" y="0"/>
          <a:ext cx="0" cy="0"/>
          <a:chOff x="0" y="0"/>
          <a:chExt cx="0" cy="0"/>
        </a:xfrm>
      </p:grpSpPr>
      <p:sp>
        <p:nvSpPr>
          <p:cNvPr id="55" name="Google Shape;55;p4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3"/>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58"/>
        <p:cNvGrpSpPr/>
        <p:nvPr/>
      </p:nvGrpSpPr>
      <p:grpSpPr>
        <a:xfrm>
          <a:off x="0" y="0"/>
          <a:ext cx="0" cy="0"/>
          <a:chOff x="0" y="0"/>
          <a:chExt cx="0" cy="0"/>
        </a:xfrm>
      </p:grpSpPr>
      <p:sp>
        <p:nvSpPr>
          <p:cNvPr id="59" name="Google Shape;59;p44"/>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Microsoft JhengHe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4"/>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44"/>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4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4"/>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含標題的圖片" type="picTx">
  <p:cSld name="PICTURE_WITH_CAPTION_TEXT">
    <p:spTree>
      <p:nvGrpSpPr>
        <p:cNvPr id="1" name="Shape 65"/>
        <p:cNvGrpSpPr/>
        <p:nvPr/>
      </p:nvGrpSpPr>
      <p:grpSpPr>
        <a:xfrm>
          <a:off x="0" y="0"/>
          <a:ext cx="0" cy="0"/>
          <a:chOff x="0" y="0"/>
          <a:chExt cx="0" cy="0"/>
        </a:xfrm>
      </p:grpSpPr>
      <p:sp>
        <p:nvSpPr>
          <p:cNvPr id="66" name="Google Shape;66;p45"/>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Microsoft JhengHe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5"/>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Microsoft JhengHei"/>
                <a:ea typeface="Microsoft JhengHei"/>
                <a:cs typeface="Microsoft JhengHei"/>
                <a:sym typeface="Microsoft JhengHe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Microsoft JhengHei"/>
                <a:ea typeface="Microsoft JhengHei"/>
                <a:cs typeface="Microsoft JhengHei"/>
                <a:sym typeface="Microsoft JhengHe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Microsoft JhengHei"/>
                <a:ea typeface="Microsoft JhengHei"/>
                <a:cs typeface="Microsoft JhengHei"/>
                <a:sym typeface="Microsoft JhengHe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9pPr>
          </a:lstStyle>
          <a:p>
            <a:endParaRPr/>
          </a:p>
        </p:txBody>
      </p:sp>
      <p:sp>
        <p:nvSpPr>
          <p:cNvPr id="68" name="Google Shape;68;p45"/>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4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5"/>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Microsoft JhengHei"/>
              <a:buNone/>
              <a:defRPr sz="4400" b="0" i="0" u="none" strike="noStrike" cap="none">
                <a:solidFill>
                  <a:schemeClr val="dk1"/>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6"/>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Microsoft JhengHei"/>
                <a:ea typeface="Microsoft JhengHei"/>
                <a:cs typeface="Microsoft JhengHei"/>
                <a:sym typeface="Microsoft JhengHe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Microsoft JhengHei"/>
                <a:ea typeface="Microsoft JhengHei"/>
                <a:cs typeface="Microsoft JhengHei"/>
                <a:sym typeface="Microsoft JhengHe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Microsoft JhengHei"/>
                <a:ea typeface="Microsoft JhengHei"/>
                <a:cs typeface="Microsoft JhengHei"/>
                <a:sym typeface="Microsoft JhengHe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9pPr>
          </a:lstStyle>
          <a:p>
            <a:endParaRPr/>
          </a:p>
        </p:txBody>
      </p:sp>
      <p:sp>
        <p:nvSpPr>
          <p:cNvPr id="12" name="Google Shape;12;p3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9pPr>
          </a:lstStyle>
          <a:p>
            <a:endParaRPr/>
          </a:p>
        </p:txBody>
      </p:sp>
      <p:sp>
        <p:nvSpPr>
          <p:cNvPr id="13" name="Google Shape;13;p3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9pPr>
          </a:lstStyle>
          <a:p>
            <a:endParaRPr/>
          </a:p>
        </p:txBody>
      </p:sp>
      <p:sp>
        <p:nvSpPr>
          <p:cNvPr id="14" name="Google Shape;14;p36"/>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gi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threejsfundamentals.org/threejs/lessons/threejs-lights.html" TargetMode="External"/><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hreejs.or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solarsystem.nasa.gov/resources/2358/phobos-3d-model/"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5.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threejs.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33" descr="D:\Downloads\WEBGL封面jpg_工作區域 1.jpg"/>
          <p:cNvPicPr preferRelativeResize="0"/>
          <p:nvPr/>
        </p:nvPicPr>
        <p:blipFill rotWithShape="1">
          <a:blip r:embed="rId3">
            <a:alphaModFix/>
          </a:blip>
          <a:srcRect/>
          <a:stretch/>
        </p:blipFill>
        <p:spPr>
          <a:xfrm>
            <a:off x="6674" y="-1588"/>
            <a:ext cx="9144000" cy="5145088"/>
          </a:xfrm>
          <a:prstGeom prst="rect">
            <a:avLst/>
          </a:prstGeom>
          <a:noFill/>
          <a:ln>
            <a:noFill/>
          </a:ln>
        </p:spPr>
      </p:pic>
      <p:sp>
        <p:nvSpPr>
          <p:cNvPr id="89" name="Google Shape;89;p33"/>
          <p:cNvSpPr txBox="1">
            <a:spLocks noGrp="1"/>
          </p:cNvSpPr>
          <p:nvPr>
            <p:ph type="ctrTitle"/>
          </p:nvPr>
        </p:nvSpPr>
        <p:spPr>
          <a:xfrm>
            <a:off x="3252174" y="1411217"/>
            <a:ext cx="2520300" cy="11025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2060"/>
              </a:buClr>
              <a:buSzPts val="3959"/>
              <a:buFont typeface="Microsoft JhengHei"/>
              <a:buNone/>
            </a:pPr>
            <a:r>
              <a:rPr lang="en-US" sz="3206" b="1">
                <a:solidFill>
                  <a:srgbClr val="002060"/>
                </a:solidFill>
              </a:rPr>
              <a:t>WebGL </a:t>
            </a:r>
            <a:br>
              <a:rPr lang="en-US" sz="3206" b="1">
                <a:solidFill>
                  <a:srgbClr val="002060"/>
                </a:solidFill>
              </a:rPr>
            </a:br>
            <a:r>
              <a:rPr lang="en-US" sz="3206" b="1">
                <a:solidFill>
                  <a:srgbClr val="002060"/>
                </a:solidFill>
              </a:rPr>
              <a:t>Lesson 13</a:t>
            </a:r>
            <a:endParaRPr sz="3206" b="1">
              <a:solidFill>
                <a:srgbClr val="002060"/>
              </a:solidFill>
            </a:endParaRPr>
          </a:p>
        </p:txBody>
      </p:sp>
      <p:pic>
        <p:nvPicPr>
          <p:cNvPr id="90" name="Google Shape;90;p33" descr="D:\Downloads\111-1114675_user-login-person-man-enter-person-login-icon.png"/>
          <p:cNvPicPr preferRelativeResize="0"/>
          <p:nvPr/>
        </p:nvPicPr>
        <p:blipFill rotWithShape="1">
          <a:blip r:embed="rId4">
            <a:alphaModFix/>
          </a:blip>
          <a:srcRect/>
          <a:stretch/>
        </p:blipFill>
        <p:spPr>
          <a:xfrm>
            <a:off x="2469207" y="4241152"/>
            <a:ext cx="360040" cy="376786"/>
          </a:xfrm>
          <a:prstGeom prst="rect">
            <a:avLst/>
          </a:prstGeom>
          <a:noFill/>
          <a:ln>
            <a:noFill/>
          </a:ln>
        </p:spPr>
      </p:pic>
      <p:sp>
        <p:nvSpPr>
          <p:cNvPr id="91" name="Google Shape;91;p33"/>
          <p:cNvSpPr txBox="1">
            <a:spLocks noGrp="1"/>
          </p:cNvSpPr>
          <p:nvPr>
            <p:ph type="subTitle" idx="1"/>
          </p:nvPr>
        </p:nvSpPr>
        <p:spPr>
          <a:xfrm>
            <a:off x="2831729" y="4230624"/>
            <a:ext cx="3221450" cy="397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366092"/>
              </a:buClr>
              <a:buSzPts val="1800"/>
              <a:buNone/>
            </a:pPr>
            <a:r>
              <a:rPr lang="en-US" sz="1800">
                <a:solidFill>
                  <a:srgbClr val="E36C09"/>
                </a:solidFill>
              </a:rPr>
              <a:t>Yen-Yi Chen 陳彥沂</a:t>
            </a:r>
            <a:endParaRPr sz="1800">
              <a:solidFill>
                <a:srgbClr val="E36C09"/>
              </a:solidFill>
            </a:endParaRPr>
          </a:p>
        </p:txBody>
      </p:sp>
      <p:sp>
        <p:nvSpPr>
          <p:cNvPr id="92" name="Google Shape;92;p33"/>
          <p:cNvSpPr txBox="1"/>
          <p:nvPr/>
        </p:nvSpPr>
        <p:spPr>
          <a:xfrm>
            <a:off x="1588551" y="594044"/>
            <a:ext cx="2873312" cy="4164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366092"/>
              </a:buClr>
              <a:buSzPts val="1800"/>
              <a:buFont typeface="Arial"/>
              <a:buNone/>
            </a:pPr>
            <a:r>
              <a:rPr lang="en-US" sz="1800" b="0" i="0" u="none" strike="noStrike" cap="none">
                <a:solidFill>
                  <a:srgbClr val="366092"/>
                </a:solidFill>
                <a:latin typeface="Microsoft JhengHei"/>
                <a:ea typeface="Microsoft JhengHei"/>
                <a:cs typeface="Microsoft JhengHei"/>
                <a:sym typeface="Microsoft JhengHei"/>
              </a:rPr>
              <a:t>linss@ntou.edu.tw</a:t>
            </a:r>
            <a:endParaRPr sz="1800" b="0" i="0" u="none" strike="noStrike" cap="none">
              <a:solidFill>
                <a:srgbClr val="366092"/>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rgbClr val="888888"/>
              </a:buClr>
              <a:buSzPts val="1800"/>
              <a:buFont typeface="Arial"/>
              <a:buNone/>
            </a:pPr>
            <a:endParaRPr sz="1800" b="0" i="0" u="none" strike="noStrike" cap="none">
              <a:solidFill>
                <a:srgbClr val="366092"/>
              </a:solidFill>
              <a:latin typeface="Microsoft JhengHei"/>
              <a:ea typeface="Microsoft JhengHei"/>
              <a:cs typeface="Microsoft JhengHei"/>
              <a:sym typeface="Microsoft JhengHei"/>
            </a:endParaRPr>
          </a:p>
        </p:txBody>
      </p:sp>
      <p:pic>
        <p:nvPicPr>
          <p:cNvPr id="93" name="Google Shape;93;p33" descr="D:\Downloads\mail-142.png"/>
          <p:cNvPicPr preferRelativeResize="0"/>
          <p:nvPr/>
        </p:nvPicPr>
        <p:blipFill rotWithShape="1">
          <a:blip r:embed="rId5">
            <a:alphaModFix/>
          </a:blip>
          <a:srcRect/>
          <a:stretch/>
        </p:blipFill>
        <p:spPr>
          <a:xfrm>
            <a:off x="1228511" y="622224"/>
            <a:ext cx="360040" cy="360040"/>
          </a:xfrm>
          <a:prstGeom prst="rect">
            <a:avLst/>
          </a:prstGeom>
          <a:noFill/>
          <a:ln>
            <a:noFill/>
          </a:ln>
        </p:spPr>
      </p:pic>
      <p:sp>
        <p:nvSpPr>
          <p:cNvPr id="94" name="Google Shape;94;p33"/>
          <p:cNvSpPr/>
          <p:nvPr/>
        </p:nvSpPr>
        <p:spPr>
          <a:xfrm>
            <a:off x="3204715" y="2767140"/>
            <a:ext cx="2747917" cy="463200"/>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smtClean="0">
                <a:solidFill>
                  <a:srgbClr val="366092"/>
                </a:solidFill>
                <a:latin typeface="Microsoft JhengHei"/>
                <a:ea typeface="Microsoft JhengHei"/>
                <a:cs typeface="Microsoft JhengHei"/>
                <a:sym typeface="Microsoft JhengHei"/>
              </a:rPr>
              <a:t>Three.js</a:t>
            </a:r>
            <a:endParaRPr sz="2400" b="1" i="0" u="none" strike="noStrike" cap="none" dirty="0">
              <a:solidFill>
                <a:srgbClr val="366092"/>
              </a:solidFill>
              <a:latin typeface="Microsoft JhengHei"/>
              <a:ea typeface="Microsoft JhengHei"/>
              <a:cs typeface="Microsoft JhengHei"/>
              <a:sym typeface="Microsoft JhengHei"/>
            </a:endParaRPr>
          </a:p>
        </p:txBody>
      </p:sp>
      <p:pic>
        <p:nvPicPr>
          <p:cNvPr id="95" name="Google Shape;95;p33" descr="D:\Downloads\111-1114675_user-login-person-man-enter-person-login-icon.png"/>
          <p:cNvPicPr preferRelativeResize="0"/>
          <p:nvPr/>
        </p:nvPicPr>
        <p:blipFill rotWithShape="1">
          <a:blip r:embed="rId6">
            <a:alphaModFix/>
          </a:blip>
          <a:srcRect/>
          <a:stretch/>
        </p:blipFill>
        <p:spPr>
          <a:xfrm>
            <a:off x="1228511" y="200053"/>
            <a:ext cx="360040" cy="376786"/>
          </a:xfrm>
          <a:prstGeom prst="rect">
            <a:avLst/>
          </a:prstGeom>
          <a:noFill/>
          <a:ln>
            <a:noFill/>
          </a:ln>
        </p:spPr>
      </p:pic>
      <p:sp>
        <p:nvSpPr>
          <p:cNvPr id="96" name="Google Shape;96;p33"/>
          <p:cNvSpPr txBox="1">
            <a:spLocks noGrp="1"/>
          </p:cNvSpPr>
          <p:nvPr>
            <p:ph type="subTitle" idx="1"/>
          </p:nvPr>
        </p:nvSpPr>
        <p:spPr>
          <a:xfrm>
            <a:off x="1588551" y="189550"/>
            <a:ext cx="1787100" cy="397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66092"/>
              </a:buClr>
              <a:buSzPts val="1800"/>
              <a:buNone/>
            </a:pPr>
            <a:r>
              <a:rPr lang="en-US" sz="1800">
                <a:solidFill>
                  <a:srgbClr val="366092"/>
                </a:solidFill>
              </a:rPr>
              <a:t>Shih-Syun Lin</a:t>
            </a:r>
            <a:endParaRPr sz="1800">
              <a:solidFill>
                <a:srgbClr val="366092"/>
              </a:solidFill>
            </a:endParaRPr>
          </a:p>
        </p:txBody>
      </p:sp>
      <p:pic>
        <p:nvPicPr>
          <p:cNvPr id="97" name="Google Shape;97;p33" descr="D:\Downloads\mail-142.png"/>
          <p:cNvPicPr preferRelativeResize="0"/>
          <p:nvPr/>
        </p:nvPicPr>
        <p:blipFill rotWithShape="1">
          <a:blip r:embed="rId7">
            <a:alphaModFix/>
          </a:blip>
          <a:srcRect/>
          <a:stretch/>
        </p:blipFill>
        <p:spPr>
          <a:xfrm>
            <a:off x="2481282" y="4700448"/>
            <a:ext cx="360040" cy="360040"/>
          </a:xfrm>
          <a:prstGeom prst="rect">
            <a:avLst/>
          </a:prstGeom>
          <a:noFill/>
          <a:ln>
            <a:noFill/>
          </a:ln>
        </p:spPr>
      </p:pic>
      <p:sp>
        <p:nvSpPr>
          <p:cNvPr id="98" name="Google Shape;98;p33"/>
          <p:cNvSpPr txBox="1">
            <a:spLocks noGrp="1"/>
          </p:cNvSpPr>
          <p:nvPr>
            <p:ph type="subTitle" idx="1"/>
          </p:nvPr>
        </p:nvSpPr>
        <p:spPr>
          <a:xfrm>
            <a:off x="2843811" y="4681568"/>
            <a:ext cx="3828900" cy="397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66092"/>
              </a:buClr>
              <a:buSzPts val="1800"/>
              <a:buNone/>
            </a:pPr>
            <a:r>
              <a:rPr lang="en-US" sz="1800">
                <a:solidFill>
                  <a:srgbClr val="E36C09"/>
                </a:solidFill>
              </a:rPr>
              <a:t>cloudya07@email.ntou.edu.tw</a:t>
            </a:r>
            <a:endParaRPr sz="1800">
              <a:solidFill>
                <a:srgbClr val="E36C09"/>
              </a:solidFill>
            </a:endParaRPr>
          </a:p>
        </p:txBody>
      </p:sp>
      <p:pic>
        <p:nvPicPr>
          <p:cNvPr id="99" name="Google Shape;99;p33" descr="D:\Downloads\111-1114675_user-login-person-man-enter-person-login-icon.png"/>
          <p:cNvPicPr preferRelativeResize="0"/>
          <p:nvPr/>
        </p:nvPicPr>
        <p:blipFill rotWithShape="1">
          <a:blip r:embed="rId8">
            <a:alphaModFix/>
          </a:blip>
          <a:srcRect/>
          <a:stretch/>
        </p:blipFill>
        <p:spPr>
          <a:xfrm>
            <a:off x="3991816" y="144048"/>
            <a:ext cx="360040" cy="376786"/>
          </a:xfrm>
          <a:prstGeom prst="rect">
            <a:avLst/>
          </a:prstGeom>
          <a:noFill/>
          <a:ln>
            <a:noFill/>
          </a:ln>
        </p:spPr>
      </p:pic>
      <p:sp>
        <p:nvSpPr>
          <p:cNvPr id="100" name="Google Shape;100;p33"/>
          <p:cNvSpPr txBox="1"/>
          <p:nvPr/>
        </p:nvSpPr>
        <p:spPr>
          <a:xfrm>
            <a:off x="4354337" y="133520"/>
            <a:ext cx="2779872" cy="397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366092"/>
              </a:buClr>
              <a:buSzPts val="1800"/>
              <a:buFont typeface="Arial"/>
              <a:buNone/>
            </a:pPr>
            <a:r>
              <a:rPr lang="en-US" sz="1800" b="0" i="0" u="none" strike="noStrike" cap="none">
                <a:solidFill>
                  <a:srgbClr val="7030A0"/>
                </a:solidFill>
                <a:latin typeface="Microsoft JhengHei"/>
                <a:ea typeface="Microsoft JhengHei"/>
                <a:cs typeface="Microsoft JhengHei"/>
                <a:sym typeface="Microsoft JhengHei"/>
              </a:rPr>
              <a:t>Yu-Fan Chang 張宇帆</a:t>
            </a:r>
            <a:endParaRPr sz="1800" b="0" i="0" u="none" strike="noStrike" cap="none">
              <a:solidFill>
                <a:srgbClr val="7030A0"/>
              </a:solidFill>
              <a:latin typeface="Microsoft JhengHei"/>
              <a:ea typeface="Microsoft JhengHei"/>
              <a:cs typeface="Microsoft JhengHei"/>
              <a:sym typeface="Microsoft JhengHei"/>
            </a:endParaRPr>
          </a:p>
        </p:txBody>
      </p:sp>
      <p:pic>
        <p:nvPicPr>
          <p:cNvPr id="101" name="Google Shape;101;p33" descr="D:\Downloads\mail-142.png"/>
          <p:cNvPicPr preferRelativeResize="0"/>
          <p:nvPr/>
        </p:nvPicPr>
        <p:blipFill rotWithShape="1">
          <a:blip r:embed="rId9">
            <a:alphaModFix/>
          </a:blip>
          <a:srcRect/>
          <a:stretch/>
        </p:blipFill>
        <p:spPr>
          <a:xfrm>
            <a:off x="4003891" y="603344"/>
            <a:ext cx="360040" cy="360040"/>
          </a:xfrm>
          <a:prstGeom prst="rect">
            <a:avLst/>
          </a:prstGeom>
          <a:noFill/>
          <a:ln>
            <a:noFill/>
          </a:ln>
        </p:spPr>
      </p:pic>
      <p:sp>
        <p:nvSpPr>
          <p:cNvPr id="102" name="Google Shape;102;p33"/>
          <p:cNvSpPr txBox="1"/>
          <p:nvPr/>
        </p:nvSpPr>
        <p:spPr>
          <a:xfrm>
            <a:off x="4366420" y="584464"/>
            <a:ext cx="3828900" cy="39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66092"/>
              </a:buClr>
              <a:buSzPts val="1800"/>
              <a:buFont typeface="Arial"/>
              <a:buNone/>
            </a:pPr>
            <a:r>
              <a:rPr lang="en-US" sz="1800" b="0" i="0" u="none" strike="noStrike" cap="none">
                <a:solidFill>
                  <a:srgbClr val="7030A0"/>
                </a:solidFill>
                <a:latin typeface="Microsoft JhengHei"/>
                <a:ea typeface="Microsoft JhengHei"/>
                <a:cs typeface="Microsoft JhengHei"/>
                <a:sym typeface="Microsoft JhengHei"/>
              </a:rPr>
              <a:t>a2569875@gmail.com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9"/>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三、</a:t>
            </a:r>
            <a:r>
              <a:rPr lang="en-US" sz="4000" b="1" dirty="0" err="1" smtClean="0">
                <a:solidFill>
                  <a:srgbClr val="002060"/>
                </a:solidFill>
              </a:rPr>
              <a:t>Three.js</a:t>
            </a:r>
            <a:r>
              <a:rPr lang="en-US" sz="4000" b="1" dirty="0" err="1">
                <a:solidFill>
                  <a:srgbClr val="002060"/>
                </a:solidFill>
              </a:rPr>
              <a:t>安裝</a:t>
            </a:r>
            <a:endParaRPr sz="4000" b="1" dirty="0">
              <a:solidFill>
                <a:srgbClr val="002060"/>
              </a:solidFill>
            </a:endParaRPr>
          </a:p>
        </p:txBody>
      </p:sp>
      <p:grpSp>
        <p:nvGrpSpPr>
          <p:cNvPr id="302" name="Google Shape;302;p49"/>
          <p:cNvGrpSpPr/>
          <p:nvPr/>
        </p:nvGrpSpPr>
        <p:grpSpPr>
          <a:xfrm>
            <a:off x="0" y="0"/>
            <a:ext cx="791072" cy="791072"/>
            <a:chOff x="0" y="0"/>
            <a:chExt cx="791072" cy="791072"/>
          </a:xfrm>
        </p:grpSpPr>
        <p:sp>
          <p:nvSpPr>
            <p:cNvPr id="303" name="Google Shape;303;p4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04" name="Google Shape;304;p4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05" name="Google Shape;305;p4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06" name="Google Shape;306;p4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307" name="Google Shape;307;p49"/>
          <p:cNvGrpSpPr/>
          <p:nvPr/>
        </p:nvGrpSpPr>
        <p:grpSpPr>
          <a:xfrm>
            <a:off x="8460432" y="4299942"/>
            <a:ext cx="500406" cy="640288"/>
            <a:chOff x="8460432" y="4299942"/>
            <a:chExt cx="500406" cy="640288"/>
          </a:xfrm>
        </p:grpSpPr>
        <p:sp>
          <p:nvSpPr>
            <p:cNvPr id="308" name="Google Shape;308;p4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09" name="Google Shape;309;p4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10" name="Google Shape;310;p4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311" name="Google Shape;311;p4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312" name="Google Shape;312;p49"/>
          <p:cNvSpPr/>
          <p:nvPr/>
        </p:nvSpPr>
        <p:spPr>
          <a:xfrm>
            <a:off x="971600" y="987574"/>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二</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dirty="0" smtClean="0">
                <a:solidFill>
                  <a:srgbClr val="0070C0"/>
                </a:solidFill>
                <a:latin typeface="Microsoft JhengHei"/>
                <a:ea typeface="Microsoft JhengHei"/>
                <a:cs typeface="Microsoft JhengHei"/>
                <a:sym typeface="Microsoft JhengHei"/>
              </a:rPr>
              <a:t>官方</a:t>
            </a:r>
            <a:r>
              <a:rPr lang="zh-TW" altLang="en-US" sz="1800" b="1" dirty="0">
                <a:solidFill>
                  <a:srgbClr val="0070C0"/>
                </a:solidFill>
                <a:latin typeface="Microsoft JhengHei"/>
                <a:ea typeface="Microsoft JhengHei"/>
                <a:cs typeface="Microsoft JhengHei"/>
                <a:sym typeface="Microsoft JhengHei"/>
              </a:rPr>
              <a:t>資料</a:t>
            </a:r>
            <a:r>
              <a:rPr lang="zh-TW" altLang="en-US" sz="1800" b="1" dirty="0" smtClean="0">
                <a:solidFill>
                  <a:srgbClr val="0070C0"/>
                </a:solidFill>
                <a:latin typeface="Microsoft JhengHei"/>
                <a:ea typeface="Microsoft JhengHei"/>
                <a:cs typeface="Microsoft JhengHei"/>
                <a:sym typeface="Microsoft JhengHei"/>
              </a:rPr>
              <a:t>檔</a:t>
            </a:r>
            <a:endParaRPr lang="zh-TW" altLang="en-US" sz="1800" b="1" dirty="0">
              <a:solidFill>
                <a:srgbClr val="0070C0"/>
              </a:solidFill>
              <a:latin typeface="Microsoft JhengHei"/>
              <a:ea typeface="Microsoft JhengHei"/>
              <a:cs typeface="Microsoft JhengHei"/>
              <a:sym typeface="Microsoft JhengHei"/>
            </a:endParaRPr>
          </a:p>
        </p:txBody>
      </p:sp>
      <p:grpSp>
        <p:nvGrpSpPr>
          <p:cNvPr id="313" name="Google Shape;313;p49"/>
          <p:cNvGrpSpPr/>
          <p:nvPr/>
        </p:nvGrpSpPr>
        <p:grpSpPr>
          <a:xfrm>
            <a:off x="197768" y="1639049"/>
            <a:ext cx="8514198" cy="2946401"/>
            <a:chOff x="142141" y="2240137"/>
            <a:chExt cx="10998736" cy="3806193"/>
          </a:xfrm>
        </p:grpSpPr>
        <p:pic>
          <p:nvPicPr>
            <p:cNvPr id="314" name="Google Shape;314;p49"/>
            <p:cNvPicPr preferRelativeResize="0"/>
            <p:nvPr/>
          </p:nvPicPr>
          <p:blipFill rotWithShape="1">
            <a:blip r:embed="rId3">
              <a:alphaModFix/>
            </a:blip>
            <a:srcRect/>
            <a:stretch/>
          </p:blipFill>
          <p:spPr>
            <a:xfrm>
              <a:off x="573917" y="2591472"/>
              <a:ext cx="5082980" cy="2819644"/>
            </a:xfrm>
            <a:prstGeom prst="rect">
              <a:avLst/>
            </a:prstGeom>
            <a:noFill/>
            <a:ln>
              <a:noFill/>
            </a:ln>
          </p:spPr>
        </p:pic>
        <p:pic>
          <p:nvPicPr>
            <p:cNvPr id="315" name="Google Shape;315;p49"/>
            <p:cNvPicPr preferRelativeResize="0"/>
            <p:nvPr/>
          </p:nvPicPr>
          <p:blipFill rotWithShape="1">
            <a:blip r:embed="rId4">
              <a:alphaModFix/>
            </a:blip>
            <a:srcRect/>
            <a:stretch/>
          </p:blipFill>
          <p:spPr>
            <a:xfrm>
              <a:off x="6096000" y="2240137"/>
              <a:ext cx="5044877" cy="3292125"/>
            </a:xfrm>
            <a:prstGeom prst="rect">
              <a:avLst/>
            </a:prstGeom>
            <a:noFill/>
            <a:ln>
              <a:noFill/>
            </a:ln>
          </p:spPr>
        </p:pic>
        <p:sp>
          <p:nvSpPr>
            <p:cNvPr id="316" name="Google Shape;316;p49"/>
            <p:cNvSpPr/>
            <p:nvPr/>
          </p:nvSpPr>
          <p:spPr>
            <a:xfrm rot="10800000" flipH="1">
              <a:off x="914400" y="3472962"/>
              <a:ext cx="677008" cy="528332"/>
            </a:xfrm>
            <a:prstGeom prst="down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17" name="Google Shape;317;p49"/>
            <p:cNvSpPr txBox="1"/>
            <p:nvPr/>
          </p:nvSpPr>
          <p:spPr>
            <a:xfrm>
              <a:off x="142141" y="4120810"/>
              <a:ext cx="247063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Microsoft JhengHei"/>
                  <a:ea typeface="Microsoft JhengHei"/>
                  <a:cs typeface="Microsoft JhengHei"/>
                  <a:sym typeface="Microsoft JhengHei"/>
                </a:rPr>
                <a:t>建立一個新資料來裝Three.js的程式檔</a:t>
              </a:r>
              <a:endParaRPr sz="1400" b="0" i="0" u="none" strike="noStrike" cap="none">
                <a:solidFill>
                  <a:srgbClr val="000000"/>
                </a:solidFill>
                <a:latin typeface="Microsoft JhengHei"/>
                <a:ea typeface="Microsoft JhengHei"/>
                <a:cs typeface="Microsoft JhengHei"/>
                <a:sym typeface="Microsoft JhengHei"/>
              </a:endParaRPr>
            </a:p>
          </p:txBody>
        </p:sp>
        <p:sp>
          <p:nvSpPr>
            <p:cNvPr id="318" name="Google Shape;318;p49"/>
            <p:cNvSpPr txBox="1"/>
            <p:nvPr/>
          </p:nvSpPr>
          <p:spPr>
            <a:xfrm>
              <a:off x="7776634" y="5648793"/>
              <a:ext cx="2470638" cy="3975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err="1">
                  <a:solidFill>
                    <a:srgbClr val="0070C0"/>
                  </a:solidFill>
                  <a:latin typeface="Microsoft JhengHei"/>
                  <a:ea typeface="Microsoft JhengHei"/>
                  <a:cs typeface="Microsoft JhengHei"/>
                  <a:sym typeface="Microsoft JhengHei"/>
                </a:rPr>
                <a:t>Three.js的官方資料檔</a:t>
              </a:r>
              <a:endParaRPr sz="1400" b="0" i="0" u="none" strike="noStrike" cap="none" dirty="0">
                <a:solidFill>
                  <a:srgbClr val="0070C0"/>
                </a:solidFill>
                <a:latin typeface="Microsoft JhengHei"/>
                <a:ea typeface="Microsoft JhengHei"/>
                <a:cs typeface="Microsoft JhengHei"/>
                <a:sym typeface="Microsoft JhengHei"/>
              </a:endParaRPr>
            </a:p>
          </p:txBody>
        </p:sp>
        <p:sp>
          <p:nvSpPr>
            <p:cNvPr id="319" name="Google Shape;319;p49"/>
            <p:cNvSpPr/>
            <p:nvPr/>
          </p:nvSpPr>
          <p:spPr>
            <a:xfrm rot="5400000">
              <a:off x="6752492" y="3750713"/>
              <a:ext cx="316523" cy="501162"/>
            </a:xfrm>
            <a:prstGeom prst="down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20" name="Google Shape;320;p49"/>
            <p:cNvSpPr txBox="1"/>
            <p:nvPr/>
          </p:nvSpPr>
          <p:spPr>
            <a:xfrm>
              <a:off x="7139354" y="3821630"/>
              <a:ext cx="24706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err="1">
                  <a:solidFill>
                    <a:srgbClr val="000000"/>
                  </a:solidFill>
                  <a:latin typeface="Microsoft JhengHei"/>
                  <a:ea typeface="Microsoft JhengHei"/>
                  <a:cs typeface="Microsoft JhengHei"/>
                  <a:sym typeface="Microsoft JhengHei"/>
                </a:rPr>
                <a:t>主要程式</a:t>
              </a:r>
              <a:endParaRPr sz="1400" b="0" i="0" u="none" strike="noStrike" cap="none" dirty="0">
                <a:solidFill>
                  <a:srgbClr val="000000"/>
                </a:solidFill>
                <a:latin typeface="Microsoft JhengHei"/>
                <a:ea typeface="Microsoft JhengHei"/>
                <a:cs typeface="Microsoft JhengHei"/>
                <a:sym typeface="Microsoft JhengHei"/>
              </a:endParaRPr>
            </a:p>
          </p:txBody>
        </p:sp>
        <p:sp>
          <p:nvSpPr>
            <p:cNvPr id="321" name="Google Shape;321;p49"/>
            <p:cNvSpPr/>
            <p:nvPr/>
          </p:nvSpPr>
          <p:spPr>
            <a:xfrm rot="5400000">
              <a:off x="6981093" y="3234321"/>
              <a:ext cx="316523" cy="501162"/>
            </a:xfrm>
            <a:prstGeom prst="down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22" name="Google Shape;322;p49"/>
            <p:cNvSpPr txBox="1"/>
            <p:nvPr/>
          </p:nvSpPr>
          <p:spPr>
            <a:xfrm>
              <a:off x="7411025" y="3146951"/>
              <a:ext cx="1966077" cy="675901"/>
            </a:xfrm>
            <a:prstGeom prst="rect">
              <a:avLst/>
            </a:prstGeom>
            <a:noFill/>
            <a:ln>
              <a:solidFill>
                <a:schemeClr val="accent1"/>
              </a:solid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err="1">
                  <a:solidFill>
                    <a:srgbClr val="000000"/>
                  </a:solidFill>
                  <a:latin typeface="Microsoft JhengHei"/>
                  <a:ea typeface="Microsoft JhengHei"/>
                  <a:cs typeface="Microsoft JhengHei"/>
                  <a:sym typeface="Microsoft JhengHei"/>
                </a:rPr>
                <a:t>部分套件位於</a:t>
              </a:r>
              <a:endParaRPr sz="1400" b="0" i="0" u="none" strike="noStrike" cap="none" dirty="0">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1400" b="0" i="0" u="none" strike="noStrike" cap="none" dirty="0" err="1">
                  <a:solidFill>
                    <a:srgbClr val="000000"/>
                  </a:solidFill>
                  <a:latin typeface="Microsoft JhengHei"/>
                  <a:ea typeface="Microsoft JhengHei"/>
                  <a:cs typeface="Microsoft JhengHei"/>
                  <a:sym typeface="Microsoft JhengHei"/>
                </a:rPr>
                <a:t>範例資料夾</a:t>
              </a:r>
              <a:endParaRPr sz="1400" b="0" i="0" u="none" strike="noStrike" cap="none" dirty="0">
                <a:solidFill>
                  <a:srgbClr val="000000"/>
                </a:solidFill>
                <a:latin typeface="Microsoft JhengHei"/>
                <a:ea typeface="Microsoft JhengHei"/>
                <a:cs typeface="Microsoft JhengHei"/>
                <a:sym typeface="Microsoft JhengHe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0"/>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三、</a:t>
            </a:r>
            <a:r>
              <a:rPr lang="en-US" sz="4000" b="1" dirty="0" err="1" smtClean="0">
                <a:solidFill>
                  <a:srgbClr val="002060"/>
                </a:solidFill>
              </a:rPr>
              <a:t>Three.js</a:t>
            </a:r>
            <a:r>
              <a:rPr lang="en-US" sz="4000" b="1" dirty="0" err="1">
                <a:solidFill>
                  <a:srgbClr val="002060"/>
                </a:solidFill>
              </a:rPr>
              <a:t>安裝</a:t>
            </a:r>
            <a:endParaRPr sz="4000" b="1" dirty="0">
              <a:solidFill>
                <a:srgbClr val="002060"/>
              </a:solidFill>
            </a:endParaRPr>
          </a:p>
        </p:txBody>
      </p:sp>
      <p:grpSp>
        <p:nvGrpSpPr>
          <p:cNvPr id="328" name="Google Shape;328;p50"/>
          <p:cNvGrpSpPr/>
          <p:nvPr/>
        </p:nvGrpSpPr>
        <p:grpSpPr>
          <a:xfrm>
            <a:off x="0" y="0"/>
            <a:ext cx="791072" cy="791072"/>
            <a:chOff x="0" y="0"/>
            <a:chExt cx="791072" cy="791072"/>
          </a:xfrm>
        </p:grpSpPr>
        <p:sp>
          <p:nvSpPr>
            <p:cNvPr id="329" name="Google Shape;329;p50"/>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30" name="Google Shape;330;p50"/>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31" name="Google Shape;331;p50"/>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32" name="Google Shape;332;p50"/>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333" name="Google Shape;333;p50"/>
          <p:cNvGrpSpPr/>
          <p:nvPr/>
        </p:nvGrpSpPr>
        <p:grpSpPr>
          <a:xfrm>
            <a:off x="8460432" y="4299942"/>
            <a:ext cx="500406" cy="640288"/>
            <a:chOff x="8460432" y="4299942"/>
            <a:chExt cx="500406" cy="640288"/>
          </a:xfrm>
        </p:grpSpPr>
        <p:sp>
          <p:nvSpPr>
            <p:cNvPr id="334" name="Google Shape;334;p50"/>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35" name="Google Shape;335;p50"/>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36" name="Google Shape;336;p50"/>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337" name="Google Shape;337;p50"/>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338" name="Google Shape;338;p50"/>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三</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dirty="0" smtClean="0">
                <a:solidFill>
                  <a:srgbClr val="0070C0"/>
                </a:solidFill>
                <a:latin typeface="Microsoft JhengHei"/>
                <a:ea typeface="Microsoft JhengHei"/>
                <a:cs typeface="Microsoft JhengHei"/>
                <a:sym typeface="Microsoft JhengHei"/>
              </a:rPr>
              <a:t>需依照目錄</a:t>
            </a:r>
            <a:r>
              <a:rPr lang="zh-TW" altLang="en-US" sz="1800" b="1" dirty="0">
                <a:solidFill>
                  <a:srgbClr val="0070C0"/>
                </a:solidFill>
                <a:latin typeface="Microsoft JhengHei"/>
                <a:ea typeface="Microsoft JhengHei"/>
                <a:cs typeface="Microsoft JhengHei"/>
                <a:sym typeface="Microsoft JhengHei"/>
              </a:rPr>
              <a:t>結構</a:t>
            </a:r>
            <a:r>
              <a:rPr lang="zh-TW" altLang="en-US" sz="1800" b="1" dirty="0" smtClean="0">
                <a:solidFill>
                  <a:srgbClr val="0070C0"/>
                </a:solidFill>
                <a:latin typeface="Microsoft JhengHei"/>
                <a:ea typeface="Microsoft JhengHei"/>
                <a:cs typeface="Microsoft JhengHei"/>
                <a:sym typeface="Microsoft JhengHei"/>
              </a:rPr>
              <a:t>擺放</a:t>
            </a:r>
            <a:endParaRPr sz="1800" b="1" i="0" u="none" strike="noStrike" cap="none" dirty="0">
              <a:solidFill>
                <a:srgbClr val="0070C0"/>
              </a:solidFill>
              <a:latin typeface="Microsoft JhengHei"/>
              <a:ea typeface="Microsoft JhengHei"/>
              <a:cs typeface="Microsoft JhengHei"/>
              <a:sym typeface="Microsoft JhengHei"/>
            </a:endParaRPr>
          </a:p>
        </p:txBody>
      </p:sp>
      <p:grpSp>
        <p:nvGrpSpPr>
          <p:cNvPr id="339" name="Google Shape;339;p50"/>
          <p:cNvGrpSpPr/>
          <p:nvPr/>
        </p:nvGrpSpPr>
        <p:grpSpPr>
          <a:xfrm>
            <a:off x="1463977" y="2588562"/>
            <a:ext cx="3623151" cy="2481669"/>
            <a:chOff x="1805353" y="3680619"/>
            <a:chExt cx="4290647" cy="2938869"/>
          </a:xfrm>
        </p:grpSpPr>
        <p:sp>
          <p:nvSpPr>
            <p:cNvPr id="340" name="Google Shape;340;p50"/>
            <p:cNvSpPr/>
            <p:nvPr/>
          </p:nvSpPr>
          <p:spPr>
            <a:xfrm>
              <a:off x="1805353" y="3680619"/>
              <a:ext cx="1688123" cy="457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程式庫根目錄</a:t>
              </a:r>
              <a:endParaRPr sz="1400" b="0" i="0" u="none" strike="noStrike" cap="none">
                <a:solidFill>
                  <a:schemeClr val="lt1"/>
                </a:solidFill>
                <a:latin typeface="Microsoft JhengHei"/>
                <a:ea typeface="Microsoft JhengHei"/>
                <a:cs typeface="Microsoft JhengHei"/>
                <a:sym typeface="Microsoft JhengHei"/>
              </a:endParaRPr>
            </a:p>
          </p:txBody>
        </p:sp>
        <p:sp>
          <p:nvSpPr>
            <p:cNvPr id="341" name="Google Shape;341;p50"/>
            <p:cNvSpPr/>
            <p:nvPr/>
          </p:nvSpPr>
          <p:spPr>
            <a:xfrm>
              <a:off x="2297722" y="4216950"/>
              <a:ext cx="3112477" cy="43082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/build</a:t>
              </a:r>
              <a:endParaRPr sz="1400" b="0" i="0" u="none" strike="noStrike" cap="none">
                <a:solidFill>
                  <a:schemeClr val="lt1"/>
                </a:solidFill>
                <a:latin typeface="Microsoft JhengHei"/>
                <a:ea typeface="Microsoft JhengHei"/>
                <a:cs typeface="Microsoft JhengHei"/>
                <a:sym typeface="Microsoft JhengHei"/>
              </a:endParaRPr>
            </a:p>
          </p:txBody>
        </p:sp>
        <p:sp>
          <p:nvSpPr>
            <p:cNvPr id="342" name="Google Shape;342;p50"/>
            <p:cNvSpPr/>
            <p:nvPr/>
          </p:nvSpPr>
          <p:spPr>
            <a:xfrm>
              <a:off x="2297722" y="4726567"/>
              <a:ext cx="3112477" cy="43082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可選模組資料夾(可任意取名)</a:t>
              </a:r>
              <a:endParaRPr sz="1400" b="0" i="0" u="none" strike="noStrike" cap="none">
                <a:solidFill>
                  <a:schemeClr val="lt1"/>
                </a:solidFill>
                <a:latin typeface="Microsoft JhengHei"/>
                <a:ea typeface="Microsoft JhengHei"/>
                <a:cs typeface="Microsoft JhengHei"/>
                <a:sym typeface="Microsoft JhengHei"/>
              </a:endParaRPr>
            </a:p>
          </p:txBody>
        </p:sp>
        <p:sp>
          <p:nvSpPr>
            <p:cNvPr id="343" name="Google Shape;343;p50"/>
            <p:cNvSpPr/>
            <p:nvPr/>
          </p:nvSpPr>
          <p:spPr>
            <a:xfrm>
              <a:off x="3153508" y="5246307"/>
              <a:ext cx="2942492" cy="43082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/jsm</a:t>
              </a:r>
              <a:endParaRPr sz="1400" b="0" i="0" u="none" strike="noStrike" cap="none">
                <a:solidFill>
                  <a:schemeClr val="lt1"/>
                </a:solidFill>
                <a:latin typeface="Microsoft JhengHei"/>
                <a:ea typeface="Microsoft JhengHei"/>
                <a:cs typeface="Microsoft JhengHei"/>
                <a:sym typeface="Microsoft JhengHei"/>
              </a:endParaRPr>
            </a:p>
          </p:txBody>
        </p:sp>
        <p:sp>
          <p:nvSpPr>
            <p:cNvPr id="344" name="Google Shape;344;p50"/>
            <p:cNvSpPr/>
            <p:nvPr/>
          </p:nvSpPr>
          <p:spPr>
            <a:xfrm>
              <a:off x="3153508" y="5777401"/>
              <a:ext cx="2942492" cy="43082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/js</a:t>
              </a:r>
              <a:endParaRPr sz="1400" b="0" i="0" u="none" strike="noStrike" cap="none">
                <a:solidFill>
                  <a:schemeClr val="lt1"/>
                </a:solidFill>
                <a:latin typeface="Microsoft JhengHei"/>
                <a:ea typeface="Microsoft JhengHei"/>
                <a:cs typeface="Microsoft JhengHei"/>
                <a:sym typeface="Microsoft JhengHei"/>
              </a:endParaRPr>
            </a:p>
          </p:txBody>
        </p:sp>
        <p:cxnSp>
          <p:nvCxnSpPr>
            <p:cNvPr id="345" name="Google Shape;345;p50"/>
            <p:cNvCxnSpPr/>
            <p:nvPr/>
          </p:nvCxnSpPr>
          <p:spPr>
            <a:xfrm>
              <a:off x="2031023" y="4137819"/>
              <a:ext cx="0" cy="2481669"/>
            </a:xfrm>
            <a:prstGeom prst="straightConnector1">
              <a:avLst/>
            </a:prstGeom>
            <a:noFill/>
            <a:ln w="28575" cap="flat" cmpd="sng">
              <a:solidFill>
                <a:srgbClr val="4A7DBA"/>
              </a:solidFill>
              <a:prstDash val="solid"/>
              <a:round/>
              <a:headEnd type="none" w="sm" len="sm"/>
              <a:tailEnd type="none" w="sm" len="sm"/>
            </a:ln>
          </p:spPr>
        </p:cxnSp>
        <p:cxnSp>
          <p:nvCxnSpPr>
            <p:cNvPr id="346" name="Google Shape;346;p50"/>
            <p:cNvCxnSpPr>
              <a:endCxn id="341" idx="1"/>
            </p:cNvCxnSpPr>
            <p:nvPr/>
          </p:nvCxnSpPr>
          <p:spPr>
            <a:xfrm>
              <a:off x="2039722" y="4432361"/>
              <a:ext cx="258000" cy="0"/>
            </a:xfrm>
            <a:prstGeom prst="straightConnector1">
              <a:avLst/>
            </a:prstGeom>
            <a:noFill/>
            <a:ln w="28575" cap="flat" cmpd="sng">
              <a:solidFill>
                <a:srgbClr val="4A7DBA"/>
              </a:solidFill>
              <a:prstDash val="solid"/>
              <a:round/>
              <a:headEnd type="none" w="sm" len="sm"/>
              <a:tailEnd type="none" w="sm" len="sm"/>
            </a:ln>
          </p:spPr>
        </p:cxnSp>
        <p:cxnSp>
          <p:nvCxnSpPr>
            <p:cNvPr id="347" name="Google Shape;347;p50"/>
            <p:cNvCxnSpPr>
              <a:stCxn id="342" idx="1"/>
            </p:cNvCxnSpPr>
            <p:nvPr/>
          </p:nvCxnSpPr>
          <p:spPr>
            <a:xfrm rot="10800000">
              <a:off x="2031022" y="4941979"/>
              <a:ext cx="266700" cy="0"/>
            </a:xfrm>
            <a:prstGeom prst="straightConnector1">
              <a:avLst/>
            </a:prstGeom>
            <a:noFill/>
            <a:ln w="28575" cap="flat" cmpd="sng">
              <a:solidFill>
                <a:srgbClr val="4A7DBA"/>
              </a:solidFill>
              <a:prstDash val="solid"/>
              <a:round/>
              <a:headEnd type="none" w="sm" len="sm"/>
              <a:tailEnd type="none" w="sm" len="sm"/>
            </a:ln>
          </p:spPr>
        </p:cxnSp>
        <p:cxnSp>
          <p:nvCxnSpPr>
            <p:cNvPr id="348" name="Google Shape;348;p50"/>
            <p:cNvCxnSpPr/>
            <p:nvPr/>
          </p:nvCxnSpPr>
          <p:spPr>
            <a:xfrm>
              <a:off x="2505808" y="5157390"/>
              <a:ext cx="0" cy="1462098"/>
            </a:xfrm>
            <a:prstGeom prst="straightConnector1">
              <a:avLst/>
            </a:prstGeom>
            <a:noFill/>
            <a:ln w="28575" cap="flat" cmpd="sng">
              <a:solidFill>
                <a:srgbClr val="4A7DBA"/>
              </a:solidFill>
              <a:prstDash val="solid"/>
              <a:round/>
              <a:headEnd type="none" w="sm" len="sm"/>
              <a:tailEnd type="none" w="sm" len="sm"/>
            </a:ln>
          </p:spPr>
        </p:cxnSp>
        <p:cxnSp>
          <p:nvCxnSpPr>
            <p:cNvPr id="349" name="Google Shape;349;p50"/>
            <p:cNvCxnSpPr>
              <a:stCxn id="343" idx="1"/>
            </p:cNvCxnSpPr>
            <p:nvPr/>
          </p:nvCxnSpPr>
          <p:spPr>
            <a:xfrm rot="10800000">
              <a:off x="2514508" y="5461719"/>
              <a:ext cx="639000" cy="0"/>
            </a:xfrm>
            <a:prstGeom prst="straightConnector1">
              <a:avLst/>
            </a:prstGeom>
            <a:noFill/>
            <a:ln w="28575" cap="flat" cmpd="sng">
              <a:solidFill>
                <a:srgbClr val="4A7DBA"/>
              </a:solidFill>
              <a:prstDash val="solid"/>
              <a:round/>
              <a:headEnd type="none" w="sm" len="sm"/>
              <a:tailEnd type="none" w="sm" len="sm"/>
            </a:ln>
          </p:spPr>
        </p:cxnSp>
        <p:cxnSp>
          <p:nvCxnSpPr>
            <p:cNvPr id="350" name="Google Shape;350;p50"/>
            <p:cNvCxnSpPr>
              <a:stCxn id="344" idx="1"/>
            </p:cNvCxnSpPr>
            <p:nvPr/>
          </p:nvCxnSpPr>
          <p:spPr>
            <a:xfrm rot="10800000">
              <a:off x="2505808" y="5992813"/>
              <a:ext cx="647700" cy="0"/>
            </a:xfrm>
            <a:prstGeom prst="straightConnector1">
              <a:avLst/>
            </a:prstGeom>
            <a:noFill/>
            <a:ln w="28575" cap="flat" cmpd="sng">
              <a:solidFill>
                <a:srgbClr val="4A7DBA"/>
              </a:solidFill>
              <a:prstDash val="solid"/>
              <a:round/>
              <a:headEnd type="none" w="sm" len="sm"/>
              <a:tailEnd type="none" w="sm" len="sm"/>
            </a:ln>
          </p:spPr>
        </p:cxnSp>
      </p:grpSp>
      <p:sp>
        <p:nvSpPr>
          <p:cNvPr id="351" name="Google Shape;351;p50"/>
          <p:cNvSpPr txBox="1"/>
          <p:nvPr/>
        </p:nvSpPr>
        <p:spPr>
          <a:xfrm>
            <a:off x="1025390" y="1292163"/>
            <a:ext cx="6545842" cy="1246759"/>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dirty="0" err="1">
                <a:solidFill>
                  <a:schemeClr val="dk1"/>
                </a:solidFill>
                <a:latin typeface="Microsoft JhengHei"/>
                <a:ea typeface="Microsoft JhengHei"/>
                <a:cs typeface="Microsoft JhengHei"/>
                <a:sym typeface="Microsoft JhengHei"/>
              </a:rPr>
              <a:t>Three.js是一個高度模組化的物件導向程式庫</a:t>
            </a:r>
            <a:endParaRPr sz="1600" b="0" i="0" u="none" strike="noStrike" cap="none" dirty="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dirty="0">
                <a:solidFill>
                  <a:schemeClr val="dk1"/>
                </a:solidFill>
                <a:latin typeface="Microsoft JhengHei"/>
                <a:ea typeface="Microsoft JhengHei"/>
                <a:cs typeface="Microsoft JhengHei"/>
                <a:sym typeface="Microsoft JhengHei"/>
              </a:rPr>
              <a:t>在版本r123中Three.js各個可選模組式儲存在example資料夾中，安裝時須視需求複製至目標目錄</a:t>
            </a:r>
            <a:endParaRPr sz="1600" b="0" i="0" u="none" strike="noStrike" cap="none" dirty="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dirty="0" err="1">
                <a:solidFill>
                  <a:schemeClr val="dk1"/>
                </a:solidFill>
                <a:latin typeface="Microsoft JhengHei"/>
                <a:ea typeface="Microsoft JhengHei"/>
                <a:cs typeface="Microsoft JhengHei"/>
                <a:sym typeface="Microsoft JhengHei"/>
              </a:rPr>
              <a:t>並且需依照以下目錄結構擺放</a:t>
            </a:r>
            <a:endParaRPr sz="1600" b="0" i="0" u="none" strike="noStrike" cap="none" dirty="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1"/>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三、</a:t>
            </a:r>
            <a:r>
              <a:rPr lang="en-US" sz="4000" b="1" dirty="0" err="1" smtClean="0">
                <a:solidFill>
                  <a:srgbClr val="002060"/>
                </a:solidFill>
              </a:rPr>
              <a:t>Three.js</a:t>
            </a:r>
            <a:r>
              <a:rPr lang="en-US" sz="4000" b="1" dirty="0" err="1">
                <a:solidFill>
                  <a:srgbClr val="002060"/>
                </a:solidFill>
              </a:rPr>
              <a:t>安裝</a:t>
            </a:r>
            <a:endParaRPr sz="4000" b="1" dirty="0">
              <a:solidFill>
                <a:srgbClr val="002060"/>
              </a:solidFill>
            </a:endParaRPr>
          </a:p>
        </p:txBody>
      </p:sp>
      <p:grpSp>
        <p:nvGrpSpPr>
          <p:cNvPr id="357" name="Google Shape;357;p51"/>
          <p:cNvGrpSpPr/>
          <p:nvPr/>
        </p:nvGrpSpPr>
        <p:grpSpPr>
          <a:xfrm>
            <a:off x="0" y="0"/>
            <a:ext cx="791072" cy="791072"/>
            <a:chOff x="0" y="0"/>
            <a:chExt cx="791072" cy="791072"/>
          </a:xfrm>
        </p:grpSpPr>
        <p:sp>
          <p:nvSpPr>
            <p:cNvPr id="358" name="Google Shape;358;p5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59" name="Google Shape;359;p5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60" name="Google Shape;360;p5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61" name="Google Shape;361;p5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362" name="Google Shape;362;p51"/>
          <p:cNvGrpSpPr/>
          <p:nvPr/>
        </p:nvGrpSpPr>
        <p:grpSpPr>
          <a:xfrm>
            <a:off x="8460432" y="4299942"/>
            <a:ext cx="500406" cy="640288"/>
            <a:chOff x="8460432" y="4299942"/>
            <a:chExt cx="500406" cy="640288"/>
          </a:xfrm>
        </p:grpSpPr>
        <p:sp>
          <p:nvSpPr>
            <p:cNvPr id="363" name="Google Shape;363;p5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64" name="Google Shape;364;p5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65" name="Google Shape;365;p5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366" name="Google Shape;366;p5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grpSp>
        <p:nvGrpSpPr>
          <p:cNvPr id="368" name="Google Shape;368;p51"/>
          <p:cNvGrpSpPr/>
          <p:nvPr/>
        </p:nvGrpSpPr>
        <p:grpSpPr>
          <a:xfrm>
            <a:off x="1034303" y="1406127"/>
            <a:ext cx="6860928" cy="3593822"/>
            <a:chOff x="29250" y="1556471"/>
            <a:chExt cx="9616074" cy="5036996"/>
          </a:xfrm>
        </p:grpSpPr>
        <p:sp>
          <p:nvSpPr>
            <p:cNvPr id="369" name="Google Shape;369;p51"/>
            <p:cNvSpPr/>
            <p:nvPr/>
          </p:nvSpPr>
          <p:spPr>
            <a:xfrm>
              <a:off x="4316970" y="6033946"/>
              <a:ext cx="2593730" cy="559521"/>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需要複製哪些套件請依需求自行斟酌</a:t>
              </a:r>
              <a:endParaRPr sz="1200" b="0" i="0" u="none" strike="noStrike" cap="none">
                <a:solidFill>
                  <a:schemeClr val="lt1"/>
                </a:solidFill>
                <a:latin typeface="Microsoft JhengHei"/>
                <a:ea typeface="Microsoft JhengHei"/>
                <a:cs typeface="Microsoft JhengHei"/>
                <a:sym typeface="Microsoft JhengHei"/>
              </a:endParaRPr>
            </a:p>
          </p:txBody>
        </p:sp>
        <p:pic>
          <p:nvPicPr>
            <p:cNvPr id="370" name="Google Shape;370;p51"/>
            <p:cNvPicPr preferRelativeResize="0"/>
            <p:nvPr/>
          </p:nvPicPr>
          <p:blipFill rotWithShape="1">
            <a:blip r:embed="rId3">
              <a:alphaModFix/>
            </a:blip>
            <a:srcRect/>
            <a:stretch/>
          </p:blipFill>
          <p:spPr>
            <a:xfrm>
              <a:off x="2839916" y="1565147"/>
              <a:ext cx="5547841" cy="4419983"/>
            </a:xfrm>
            <a:prstGeom prst="rect">
              <a:avLst/>
            </a:prstGeom>
            <a:noFill/>
            <a:ln>
              <a:noFill/>
            </a:ln>
          </p:spPr>
        </p:pic>
        <p:sp>
          <p:nvSpPr>
            <p:cNvPr id="371" name="Google Shape;371;p51"/>
            <p:cNvSpPr/>
            <p:nvPr/>
          </p:nvSpPr>
          <p:spPr>
            <a:xfrm rot="5400000">
              <a:off x="4634971" y="5056502"/>
              <a:ext cx="483576" cy="685800"/>
            </a:xfrm>
            <a:prstGeom prst="down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72" name="Google Shape;372;p51"/>
            <p:cNvSpPr txBox="1"/>
            <p:nvPr/>
          </p:nvSpPr>
          <p:spPr>
            <a:xfrm>
              <a:off x="5257696" y="5222692"/>
              <a:ext cx="4387628" cy="34272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Microsoft JhengHei"/>
                  <a:ea typeface="Microsoft JhengHei"/>
                  <a:cs typeface="Microsoft JhengHei"/>
                  <a:sym typeface="Microsoft JhengHei"/>
                </a:rPr>
                <a:t>Three.js.zip/example 中的Three.js可選模組資料夾</a:t>
              </a:r>
              <a:endParaRPr sz="1100" b="0" i="0" u="none" strike="noStrike" cap="none">
                <a:solidFill>
                  <a:srgbClr val="000000"/>
                </a:solidFill>
                <a:latin typeface="Microsoft JhengHei"/>
                <a:ea typeface="Microsoft JhengHei"/>
                <a:cs typeface="Microsoft JhengHei"/>
                <a:sym typeface="Microsoft JhengHei"/>
              </a:endParaRPr>
            </a:p>
          </p:txBody>
        </p:sp>
        <p:sp>
          <p:nvSpPr>
            <p:cNvPr id="373" name="Google Shape;373;p51"/>
            <p:cNvSpPr txBox="1"/>
            <p:nvPr/>
          </p:nvSpPr>
          <p:spPr>
            <a:xfrm>
              <a:off x="4142118" y="2420369"/>
              <a:ext cx="3455378" cy="786245"/>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Microsoft JhengHei"/>
                  <a:ea typeface="Microsoft JhengHei"/>
                  <a:cs typeface="Microsoft JhengHei"/>
                  <a:sym typeface="Microsoft JhengHei"/>
                </a:rPr>
                <a:t>Three.js.zip/build 為Three.js主程式核心檔案，務必複製進安裝Three.js的安裝目標資料夾</a:t>
              </a:r>
              <a:endParaRPr sz="1100" b="0" i="0" u="none" strike="noStrike" cap="none">
                <a:solidFill>
                  <a:srgbClr val="000000"/>
                </a:solidFill>
                <a:latin typeface="Microsoft JhengHei"/>
                <a:ea typeface="Microsoft JhengHei"/>
                <a:cs typeface="Microsoft JhengHei"/>
                <a:sym typeface="Microsoft JhengHei"/>
              </a:endParaRPr>
            </a:p>
          </p:txBody>
        </p:sp>
        <p:sp>
          <p:nvSpPr>
            <p:cNvPr id="374" name="Google Shape;374;p51"/>
            <p:cNvSpPr/>
            <p:nvPr/>
          </p:nvSpPr>
          <p:spPr>
            <a:xfrm>
              <a:off x="3935982" y="1556471"/>
              <a:ext cx="940777" cy="28667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700" b="0" i="0" u="none" strike="noStrike" cap="none">
                  <a:solidFill>
                    <a:schemeClr val="lt1"/>
                  </a:solidFill>
                  <a:latin typeface="Microsoft JhengHei"/>
                  <a:ea typeface="Microsoft JhengHei"/>
                  <a:cs typeface="Microsoft JhengHei"/>
                  <a:sym typeface="Microsoft JhengHei"/>
                </a:rPr>
                <a:t>網頁所在資料夾</a:t>
              </a:r>
              <a:endParaRPr sz="700" b="0" i="0" u="none" strike="noStrike" cap="none">
                <a:solidFill>
                  <a:schemeClr val="lt1"/>
                </a:solidFill>
                <a:latin typeface="Microsoft JhengHei"/>
                <a:ea typeface="Microsoft JhengHei"/>
                <a:cs typeface="Microsoft JhengHei"/>
                <a:sym typeface="Microsoft JhengHei"/>
              </a:endParaRPr>
            </a:p>
          </p:txBody>
        </p:sp>
        <p:pic>
          <p:nvPicPr>
            <p:cNvPr id="375" name="Google Shape;375;p51"/>
            <p:cNvPicPr preferRelativeResize="0"/>
            <p:nvPr/>
          </p:nvPicPr>
          <p:blipFill rotWithShape="1">
            <a:blip r:embed="rId4">
              <a:alphaModFix/>
            </a:blip>
            <a:srcRect/>
            <a:stretch/>
          </p:blipFill>
          <p:spPr>
            <a:xfrm>
              <a:off x="29250" y="2000168"/>
              <a:ext cx="3667191" cy="3062496"/>
            </a:xfrm>
            <a:prstGeom prst="rect">
              <a:avLst/>
            </a:prstGeom>
            <a:noFill/>
            <a:ln>
              <a:noFill/>
            </a:ln>
          </p:spPr>
        </p:pic>
        <p:sp>
          <p:nvSpPr>
            <p:cNvPr id="376" name="Google Shape;376;p51"/>
            <p:cNvSpPr/>
            <p:nvPr/>
          </p:nvSpPr>
          <p:spPr>
            <a:xfrm rot="5400000">
              <a:off x="2859927" y="1883096"/>
              <a:ext cx="483576" cy="2080805"/>
            </a:xfrm>
            <a:prstGeom prst="down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icrosoft JhengHei"/>
                <a:ea typeface="Microsoft JhengHei"/>
                <a:cs typeface="Microsoft JhengHei"/>
                <a:sym typeface="Microsoft JhengHei"/>
              </a:endParaRPr>
            </a:p>
          </p:txBody>
        </p:sp>
        <p:cxnSp>
          <p:nvCxnSpPr>
            <p:cNvPr id="377" name="Google Shape;377;p51"/>
            <p:cNvCxnSpPr/>
            <p:nvPr/>
          </p:nvCxnSpPr>
          <p:spPr>
            <a:xfrm>
              <a:off x="722926" y="2567354"/>
              <a:ext cx="0" cy="2455323"/>
            </a:xfrm>
            <a:prstGeom prst="straightConnector1">
              <a:avLst/>
            </a:prstGeom>
            <a:noFill/>
            <a:ln w="9525" cap="flat" cmpd="sng">
              <a:solidFill>
                <a:srgbClr val="4A7DBA"/>
              </a:solidFill>
              <a:prstDash val="solid"/>
              <a:round/>
              <a:headEnd type="none" w="sm" len="sm"/>
              <a:tailEnd type="none" w="sm" len="sm"/>
            </a:ln>
          </p:spPr>
        </p:cxnSp>
        <p:cxnSp>
          <p:nvCxnSpPr>
            <p:cNvPr id="378" name="Google Shape;378;p51"/>
            <p:cNvCxnSpPr/>
            <p:nvPr/>
          </p:nvCxnSpPr>
          <p:spPr>
            <a:xfrm>
              <a:off x="923192" y="3775138"/>
              <a:ext cx="0" cy="1287526"/>
            </a:xfrm>
            <a:prstGeom prst="straightConnector1">
              <a:avLst/>
            </a:prstGeom>
            <a:noFill/>
            <a:ln w="9525" cap="flat" cmpd="sng">
              <a:solidFill>
                <a:srgbClr val="4A7DBA"/>
              </a:solidFill>
              <a:prstDash val="solid"/>
              <a:round/>
              <a:headEnd type="none" w="sm" len="sm"/>
              <a:tailEnd type="none" w="sm" len="sm"/>
            </a:ln>
          </p:spPr>
        </p:cxnSp>
        <p:cxnSp>
          <p:nvCxnSpPr>
            <p:cNvPr id="379" name="Google Shape;379;p51"/>
            <p:cNvCxnSpPr/>
            <p:nvPr/>
          </p:nvCxnSpPr>
          <p:spPr>
            <a:xfrm>
              <a:off x="722926" y="2989385"/>
              <a:ext cx="115274" cy="0"/>
            </a:xfrm>
            <a:prstGeom prst="straightConnector1">
              <a:avLst/>
            </a:prstGeom>
            <a:noFill/>
            <a:ln w="9525" cap="flat" cmpd="sng">
              <a:solidFill>
                <a:srgbClr val="4A7DBA"/>
              </a:solidFill>
              <a:prstDash val="solid"/>
              <a:round/>
              <a:headEnd type="none" w="sm" len="sm"/>
              <a:tailEnd type="none" w="sm" len="sm"/>
            </a:ln>
          </p:spPr>
        </p:cxnSp>
        <p:cxnSp>
          <p:nvCxnSpPr>
            <p:cNvPr id="380" name="Google Shape;380;p51"/>
            <p:cNvCxnSpPr/>
            <p:nvPr/>
          </p:nvCxnSpPr>
          <p:spPr>
            <a:xfrm>
              <a:off x="722926" y="3622431"/>
              <a:ext cx="115274" cy="0"/>
            </a:xfrm>
            <a:prstGeom prst="straightConnector1">
              <a:avLst/>
            </a:prstGeom>
            <a:noFill/>
            <a:ln w="9525" cap="flat" cmpd="sng">
              <a:solidFill>
                <a:srgbClr val="4A7DBA"/>
              </a:solidFill>
              <a:prstDash val="solid"/>
              <a:round/>
              <a:headEnd type="none" w="sm" len="sm"/>
              <a:tailEnd type="none" w="sm" len="sm"/>
            </a:ln>
          </p:spPr>
        </p:cxnSp>
        <p:cxnSp>
          <p:nvCxnSpPr>
            <p:cNvPr id="381" name="Google Shape;381;p51"/>
            <p:cNvCxnSpPr/>
            <p:nvPr/>
          </p:nvCxnSpPr>
          <p:spPr>
            <a:xfrm>
              <a:off x="923192" y="4185138"/>
              <a:ext cx="149470" cy="0"/>
            </a:xfrm>
            <a:prstGeom prst="straightConnector1">
              <a:avLst/>
            </a:prstGeom>
            <a:noFill/>
            <a:ln w="9525" cap="flat" cmpd="sng">
              <a:solidFill>
                <a:srgbClr val="4A7DBA"/>
              </a:solidFill>
              <a:prstDash val="solid"/>
              <a:round/>
              <a:headEnd type="none" w="sm" len="sm"/>
              <a:tailEnd type="none" w="sm" len="sm"/>
            </a:ln>
          </p:spPr>
        </p:cxnSp>
        <p:cxnSp>
          <p:nvCxnSpPr>
            <p:cNvPr id="382" name="Google Shape;382;p51"/>
            <p:cNvCxnSpPr/>
            <p:nvPr/>
          </p:nvCxnSpPr>
          <p:spPr>
            <a:xfrm>
              <a:off x="923192" y="4800600"/>
              <a:ext cx="149470" cy="0"/>
            </a:xfrm>
            <a:prstGeom prst="straightConnector1">
              <a:avLst/>
            </a:prstGeom>
            <a:noFill/>
            <a:ln w="9525" cap="flat" cmpd="sng">
              <a:solidFill>
                <a:srgbClr val="4A7DBA"/>
              </a:solidFill>
              <a:prstDash val="solid"/>
              <a:round/>
              <a:headEnd type="none" w="sm" len="sm"/>
              <a:tailEnd type="none" w="sm" len="sm"/>
            </a:ln>
          </p:spPr>
        </p:cxnSp>
        <p:sp>
          <p:nvSpPr>
            <p:cNvPr id="383" name="Google Shape;383;p51"/>
            <p:cNvSpPr/>
            <p:nvPr/>
          </p:nvSpPr>
          <p:spPr>
            <a:xfrm rot="754418" flipH="1">
              <a:off x="1549523" y="5171351"/>
              <a:ext cx="2397929" cy="705090"/>
            </a:xfrm>
            <a:prstGeom prst="curvedUpArrow">
              <a:avLst>
                <a:gd name="adj1" fmla="val 25000"/>
                <a:gd name="adj2" fmla="val 50000"/>
                <a:gd name="adj3" fmla="val 25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Microsoft JhengHei"/>
                <a:ea typeface="Microsoft JhengHei"/>
                <a:cs typeface="Microsoft JhengHei"/>
                <a:sym typeface="Microsoft JhengHei"/>
              </a:endParaRPr>
            </a:p>
          </p:txBody>
        </p:sp>
      </p:grpSp>
      <p:sp>
        <p:nvSpPr>
          <p:cNvPr id="31" name="Google Shape;338;p50"/>
          <p:cNvSpPr/>
          <p:nvPr/>
        </p:nvSpPr>
        <p:spPr>
          <a:xfrm>
            <a:off x="761347"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三</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dirty="0" smtClean="0">
                <a:solidFill>
                  <a:srgbClr val="0070C0"/>
                </a:solidFill>
                <a:latin typeface="Microsoft JhengHei"/>
                <a:ea typeface="Microsoft JhengHei"/>
                <a:cs typeface="Microsoft JhengHei"/>
                <a:sym typeface="Microsoft JhengHei"/>
              </a:rPr>
              <a:t>需依照目錄</a:t>
            </a:r>
            <a:r>
              <a:rPr lang="zh-TW" altLang="en-US" sz="1800" b="1" dirty="0">
                <a:solidFill>
                  <a:srgbClr val="0070C0"/>
                </a:solidFill>
                <a:latin typeface="Microsoft JhengHei"/>
                <a:ea typeface="Microsoft JhengHei"/>
                <a:cs typeface="Microsoft JhengHei"/>
                <a:sym typeface="Microsoft JhengHei"/>
              </a:rPr>
              <a:t>結構</a:t>
            </a:r>
            <a:r>
              <a:rPr lang="zh-TW" altLang="en-US" sz="1800" b="1" dirty="0" smtClean="0">
                <a:solidFill>
                  <a:srgbClr val="0070C0"/>
                </a:solidFill>
                <a:latin typeface="Microsoft JhengHei"/>
                <a:ea typeface="Microsoft JhengHei"/>
                <a:cs typeface="Microsoft JhengHei"/>
                <a:sym typeface="Microsoft JhengHei"/>
              </a:rPr>
              <a:t>擺放</a:t>
            </a:r>
            <a:endParaRPr sz="1800" b="1" i="0" u="none" strike="noStrike" cap="none" dirty="0">
              <a:solidFill>
                <a:srgbClr val="0070C0"/>
              </a:solidFill>
              <a:latin typeface="Microsoft JhengHei"/>
              <a:ea typeface="Microsoft JhengHei"/>
              <a:cs typeface="Microsoft JhengHei"/>
              <a:sym typeface="Microsoft JhengHe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2"/>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三、</a:t>
            </a:r>
            <a:r>
              <a:rPr lang="en-US" sz="4000" b="1" dirty="0" err="1" smtClean="0">
                <a:solidFill>
                  <a:srgbClr val="002060"/>
                </a:solidFill>
              </a:rPr>
              <a:t>Three.js</a:t>
            </a:r>
            <a:r>
              <a:rPr lang="en-US" sz="4000" b="1" dirty="0" err="1">
                <a:solidFill>
                  <a:srgbClr val="002060"/>
                </a:solidFill>
              </a:rPr>
              <a:t>安裝</a:t>
            </a:r>
            <a:endParaRPr sz="4000" b="1" dirty="0">
              <a:solidFill>
                <a:srgbClr val="002060"/>
              </a:solidFill>
            </a:endParaRPr>
          </a:p>
        </p:txBody>
      </p:sp>
      <p:grpSp>
        <p:nvGrpSpPr>
          <p:cNvPr id="389" name="Google Shape;389;p52"/>
          <p:cNvGrpSpPr/>
          <p:nvPr/>
        </p:nvGrpSpPr>
        <p:grpSpPr>
          <a:xfrm>
            <a:off x="0" y="0"/>
            <a:ext cx="791072" cy="791072"/>
            <a:chOff x="0" y="0"/>
            <a:chExt cx="791072" cy="791072"/>
          </a:xfrm>
        </p:grpSpPr>
        <p:sp>
          <p:nvSpPr>
            <p:cNvPr id="390" name="Google Shape;390;p52"/>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91" name="Google Shape;391;p52"/>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92" name="Google Shape;392;p52"/>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93" name="Google Shape;393;p52"/>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394" name="Google Shape;394;p52"/>
          <p:cNvGrpSpPr/>
          <p:nvPr/>
        </p:nvGrpSpPr>
        <p:grpSpPr>
          <a:xfrm>
            <a:off x="8460432" y="4299942"/>
            <a:ext cx="500406" cy="640288"/>
            <a:chOff x="8460432" y="4299942"/>
            <a:chExt cx="500406" cy="640288"/>
          </a:xfrm>
        </p:grpSpPr>
        <p:sp>
          <p:nvSpPr>
            <p:cNvPr id="395" name="Google Shape;395;p52"/>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96" name="Google Shape;396;p52"/>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97" name="Google Shape;397;p52"/>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398" name="Google Shape;398;p5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399" name="Google Shape;399;p52"/>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四</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dirty="0" smtClean="0">
                <a:solidFill>
                  <a:srgbClr val="0070C0"/>
                </a:solidFill>
                <a:latin typeface="Microsoft JhengHei"/>
                <a:ea typeface="Microsoft JhengHei"/>
                <a:cs typeface="Microsoft JhengHei"/>
                <a:sym typeface="Microsoft JhengHei"/>
              </a:rPr>
              <a:t>載入</a:t>
            </a:r>
            <a:r>
              <a:rPr lang="en-US" altLang="zh-TW" sz="1800" b="1" dirty="0" smtClean="0">
                <a:solidFill>
                  <a:srgbClr val="0070C0"/>
                </a:solidFill>
                <a:latin typeface="Microsoft JhengHei"/>
                <a:ea typeface="Microsoft JhengHei"/>
                <a:cs typeface="Microsoft JhengHei"/>
                <a:sym typeface="Microsoft JhengHei"/>
              </a:rPr>
              <a:t>Three.js</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400" name="Google Shape;400;p52"/>
          <p:cNvSpPr/>
          <p:nvPr/>
        </p:nvSpPr>
        <p:spPr>
          <a:xfrm>
            <a:off x="1109472" y="1378169"/>
            <a:ext cx="5882640" cy="5232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Microsoft JhengHei"/>
                <a:ea typeface="Microsoft JhengHei"/>
                <a:cs typeface="Microsoft JhengHei"/>
                <a:sym typeface="Microsoft JhengHei"/>
              </a:rPr>
              <a:t>在網頁中，javascript的HTML物件之型態(type)請改成”module”</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Microsoft JhengHei"/>
                <a:ea typeface="Microsoft JhengHei"/>
                <a:cs typeface="Microsoft JhengHei"/>
                <a:sym typeface="Microsoft JhengHei"/>
              </a:rPr>
              <a:t>並在javascript使用import語法載入Three.js</a:t>
            </a:r>
            <a:endParaRPr/>
          </a:p>
        </p:txBody>
      </p:sp>
      <p:sp>
        <p:nvSpPr>
          <p:cNvPr id="401" name="Google Shape;401;p52"/>
          <p:cNvSpPr txBox="1"/>
          <p:nvPr/>
        </p:nvSpPr>
        <p:spPr>
          <a:xfrm>
            <a:off x="1278167" y="1978153"/>
            <a:ext cx="6396697" cy="307777"/>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FF"/>
                </a:solidFill>
                <a:latin typeface="Courier New"/>
                <a:ea typeface="Courier New"/>
                <a:cs typeface="Courier New"/>
                <a:sym typeface="Courier New"/>
              </a:rPr>
              <a:t>import</a:t>
            </a:r>
            <a:r>
              <a:rPr lang="en-US" sz="1400" b="0" i="0" u="none" strike="noStrike" cap="none">
                <a:solidFill>
                  <a:srgbClr val="000000"/>
                </a:solidFill>
                <a:latin typeface="Courier New"/>
                <a:ea typeface="Courier New"/>
                <a:cs typeface="Courier New"/>
                <a:sym typeface="Courier New"/>
              </a:rPr>
              <a:t> </a:t>
            </a:r>
            <a:r>
              <a:rPr lang="en-US" sz="1400" b="1" i="0" u="none" strike="noStrike" cap="none">
                <a:solidFill>
                  <a:srgbClr val="000080"/>
                </a:solidFill>
                <a:latin typeface="Courier New"/>
                <a:ea typeface="Courier New"/>
                <a:cs typeface="Courier New"/>
                <a:sym typeface="Courier New"/>
              </a:rPr>
              <a:t>*</a:t>
            </a:r>
            <a:r>
              <a:rPr lang="en-US" sz="1400" b="0" i="0" u="none" strike="noStrike" cap="none">
                <a:solidFill>
                  <a:srgbClr val="000000"/>
                </a:solidFill>
                <a:latin typeface="Courier New"/>
                <a:ea typeface="Courier New"/>
                <a:cs typeface="Courier New"/>
                <a:sym typeface="Courier New"/>
              </a:rPr>
              <a:t> as </a:t>
            </a:r>
            <a:r>
              <a:rPr lang="en-US" sz="1400" b="1" i="0" u="none" strike="noStrike" cap="none">
                <a:solidFill>
                  <a:srgbClr val="00CC99"/>
                </a:solidFill>
                <a:latin typeface="Courier New"/>
                <a:ea typeface="Courier New"/>
                <a:cs typeface="Courier New"/>
                <a:sym typeface="Courier New"/>
              </a:rPr>
              <a:t>THREE</a:t>
            </a:r>
            <a:r>
              <a:rPr lang="en-US" sz="1400" b="0" i="0" u="none" strike="noStrike" cap="none">
                <a:solidFill>
                  <a:srgbClr val="00CC99"/>
                </a:solidFill>
                <a:latin typeface="Courier New"/>
                <a:ea typeface="Courier New"/>
                <a:cs typeface="Courier New"/>
                <a:sym typeface="Courier New"/>
              </a:rPr>
              <a:t> </a:t>
            </a:r>
            <a:r>
              <a:rPr lang="en-US" sz="1400" b="1" i="0" u="none" strike="noStrike" cap="none">
                <a:solidFill>
                  <a:srgbClr val="0000FF"/>
                </a:solidFill>
                <a:latin typeface="Courier New"/>
                <a:ea typeface="Courier New"/>
                <a:cs typeface="Courier New"/>
                <a:sym typeface="Courier New"/>
              </a:rPr>
              <a:t>from</a:t>
            </a:r>
            <a:r>
              <a:rPr lang="en-US" sz="1400" b="0" i="0" u="none" strike="noStrike" cap="none">
                <a:solidFill>
                  <a:srgbClr val="000000"/>
                </a:solidFill>
                <a:latin typeface="Courier New"/>
                <a:ea typeface="Courier New"/>
                <a:cs typeface="Courier New"/>
                <a:sym typeface="Courier New"/>
              </a:rPr>
              <a:t> </a:t>
            </a:r>
            <a:r>
              <a:rPr lang="en-US" sz="1400" b="0" i="0" u="none" strike="noStrike" cap="none">
                <a:solidFill>
                  <a:srgbClr val="808080"/>
                </a:solidFill>
                <a:latin typeface="Courier New"/>
                <a:ea typeface="Courier New"/>
                <a:cs typeface="Courier New"/>
                <a:sym typeface="Courier New"/>
              </a:rPr>
              <a:t>'./ThreeJS/build/three.module.js'</a:t>
            </a:r>
            <a:r>
              <a:rPr lang="en-US" sz="1400" b="1" i="0" u="none" strike="noStrike" cap="none">
                <a:solidFill>
                  <a:srgbClr val="000080"/>
                </a:solidFill>
                <a:latin typeface="Courier New"/>
                <a:ea typeface="Courier New"/>
                <a:cs typeface="Courier New"/>
                <a:sym typeface="Courier New"/>
              </a:rPr>
              <a:t>;</a:t>
            </a:r>
            <a:endParaRPr sz="2800" b="0" i="0" u="none" strike="noStrike" cap="none">
              <a:solidFill>
                <a:srgbClr val="000000"/>
              </a:solidFill>
              <a:latin typeface="Calibri"/>
              <a:ea typeface="Calibri"/>
              <a:cs typeface="Calibri"/>
              <a:sym typeface="Calibri"/>
            </a:endParaRPr>
          </a:p>
        </p:txBody>
      </p:sp>
      <p:sp>
        <p:nvSpPr>
          <p:cNvPr id="402" name="Google Shape;402;p52"/>
          <p:cNvSpPr/>
          <p:nvPr/>
        </p:nvSpPr>
        <p:spPr>
          <a:xfrm>
            <a:off x="1109472" y="2595776"/>
            <a:ext cx="638251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Microsoft JhengHei"/>
                <a:ea typeface="Microsoft JhengHei"/>
                <a:cs typeface="Microsoft JhengHei"/>
                <a:sym typeface="Microsoft JhengHei"/>
              </a:rPr>
              <a:t>如需載入除了主程式以外的module，可根據前頁Module放置的位置來設定。例如，想載入運鏡系統中的Trackball運鏡器 :</a:t>
            </a:r>
            <a:endParaRPr/>
          </a:p>
        </p:txBody>
      </p:sp>
      <p:pic>
        <p:nvPicPr>
          <p:cNvPr id="403" name="Google Shape;403;p52"/>
          <p:cNvPicPr preferRelativeResize="0"/>
          <p:nvPr/>
        </p:nvPicPr>
        <p:blipFill rotWithShape="1">
          <a:blip r:embed="rId3">
            <a:alphaModFix/>
          </a:blip>
          <a:srcRect/>
          <a:stretch/>
        </p:blipFill>
        <p:spPr>
          <a:xfrm>
            <a:off x="6421766" y="2949046"/>
            <a:ext cx="2722234" cy="1411797"/>
          </a:xfrm>
          <a:prstGeom prst="rect">
            <a:avLst/>
          </a:prstGeom>
          <a:noFill/>
          <a:ln>
            <a:noFill/>
          </a:ln>
        </p:spPr>
      </p:pic>
      <p:sp>
        <p:nvSpPr>
          <p:cNvPr id="404" name="Google Shape;404;p52"/>
          <p:cNvSpPr txBox="1"/>
          <p:nvPr/>
        </p:nvSpPr>
        <p:spPr>
          <a:xfrm>
            <a:off x="181473" y="3278230"/>
            <a:ext cx="6026952" cy="523220"/>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FF"/>
                </a:solidFill>
                <a:latin typeface="Courier New"/>
                <a:ea typeface="Courier New"/>
                <a:cs typeface="Courier New"/>
                <a:sym typeface="Courier New"/>
              </a:rPr>
              <a:t>import</a:t>
            </a:r>
            <a:r>
              <a:rPr lang="en-US" sz="1400" b="0" i="0" u="none" strike="noStrike" cap="none">
                <a:solidFill>
                  <a:srgbClr val="000000"/>
                </a:solidFill>
                <a:latin typeface="Courier New"/>
                <a:ea typeface="Courier New"/>
                <a:cs typeface="Courier New"/>
                <a:sym typeface="Courier New"/>
              </a:rPr>
              <a:t> </a:t>
            </a:r>
            <a:r>
              <a:rPr lang="en-US" sz="1400" b="1" i="0" u="none" strike="noStrike" cap="none">
                <a:solidFill>
                  <a:srgbClr val="000080"/>
                </a:solidFill>
                <a:latin typeface="Courier New"/>
                <a:ea typeface="Courier New"/>
                <a:cs typeface="Courier New"/>
                <a:sym typeface="Courier New"/>
              </a:rPr>
              <a:t>{</a:t>
            </a:r>
            <a:r>
              <a:rPr lang="en-US" sz="1400" b="0" i="0" u="none" strike="noStrike" cap="none">
                <a:solidFill>
                  <a:srgbClr val="000000"/>
                </a:solidFill>
                <a:latin typeface="Courier New"/>
                <a:ea typeface="Courier New"/>
                <a:cs typeface="Courier New"/>
                <a:sym typeface="Courier New"/>
              </a:rPr>
              <a:t> TrackballControls </a:t>
            </a:r>
            <a:r>
              <a:rPr lang="en-US" sz="1400" b="1" i="0" u="none" strike="noStrike" cap="none">
                <a:solidFill>
                  <a:srgbClr val="000080"/>
                </a:solidFill>
                <a:latin typeface="Courier New"/>
                <a:ea typeface="Courier New"/>
                <a:cs typeface="Courier New"/>
                <a:sym typeface="Courier New"/>
              </a:rPr>
              <a:t>}</a:t>
            </a:r>
            <a:r>
              <a:rPr lang="en-US" sz="1400" b="0" i="0" u="none" strike="noStrike" cap="none">
                <a:solidFill>
                  <a:srgbClr val="000000"/>
                </a:solidFill>
                <a:latin typeface="Courier New"/>
                <a:ea typeface="Courier New"/>
                <a:cs typeface="Courier New"/>
                <a:sym typeface="Courier New"/>
              </a:rPr>
              <a:t> </a:t>
            </a:r>
            <a:r>
              <a:rPr lang="en-US" sz="1400" b="1" i="0" u="none" strike="noStrike" cap="none">
                <a:solidFill>
                  <a:srgbClr val="0000FF"/>
                </a:solidFill>
                <a:latin typeface="Courier New"/>
                <a:ea typeface="Courier New"/>
                <a:cs typeface="Courier New"/>
                <a:sym typeface="Courier New"/>
              </a:rPr>
              <a:t>from</a:t>
            </a:r>
            <a:r>
              <a:rPr lang="en-US" sz="1400" b="0" i="0" u="none" strike="noStrike" cap="none">
                <a:solidFill>
                  <a:srgbClr val="000000"/>
                </a:solidFill>
                <a:latin typeface="Courier New"/>
                <a:ea typeface="Courier New"/>
                <a:cs typeface="Courier New"/>
                <a:sym typeface="Courier New"/>
              </a:rPr>
              <a:t> </a:t>
            </a:r>
            <a:r>
              <a:rPr lang="en-US" sz="1400" b="0" i="0" u="none" strike="noStrike" cap="none">
                <a:solidFill>
                  <a:srgbClr val="808080"/>
                </a:solidFill>
                <a:latin typeface="Courier New"/>
                <a:ea typeface="Courier New"/>
                <a:cs typeface="Courier New"/>
                <a:sym typeface="Courier New"/>
              </a:rPr>
              <a:t>'./ThreeJS/modules/jsm/controls/TrackballControls.js'</a:t>
            </a:r>
            <a:r>
              <a:rPr lang="en-US" sz="1400" b="1" i="0" u="none" strike="noStrike" cap="none">
                <a:solidFill>
                  <a:srgbClr val="000080"/>
                </a:solidFill>
                <a:latin typeface="Courier New"/>
                <a:ea typeface="Courier New"/>
                <a:cs typeface="Courier New"/>
                <a:sym typeface="Courier New"/>
              </a:rPr>
              <a:t>;</a:t>
            </a:r>
            <a:endParaRPr sz="2800" b="0" i="0" u="none" strike="noStrike" cap="none">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3"/>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三、</a:t>
            </a:r>
            <a:r>
              <a:rPr lang="en-US" sz="4000" b="1" dirty="0" err="1" smtClean="0">
                <a:solidFill>
                  <a:srgbClr val="002060"/>
                </a:solidFill>
              </a:rPr>
              <a:t>Three.js</a:t>
            </a:r>
            <a:r>
              <a:rPr lang="en-US" sz="4000" b="1" dirty="0" err="1">
                <a:solidFill>
                  <a:srgbClr val="002060"/>
                </a:solidFill>
              </a:rPr>
              <a:t>安裝</a:t>
            </a:r>
            <a:endParaRPr sz="4000" b="1" dirty="0">
              <a:solidFill>
                <a:srgbClr val="002060"/>
              </a:solidFill>
            </a:endParaRPr>
          </a:p>
        </p:txBody>
      </p:sp>
      <p:grpSp>
        <p:nvGrpSpPr>
          <p:cNvPr id="410" name="Google Shape;410;p53"/>
          <p:cNvGrpSpPr/>
          <p:nvPr/>
        </p:nvGrpSpPr>
        <p:grpSpPr>
          <a:xfrm>
            <a:off x="0" y="0"/>
            <a:ext cx="791072" cy="791072"/>
            <a:chOff x="0" y="0"/>
            <a:chExt cx="791072" cy="791072"/>
          </a:xfrm>
        </p:grpSpPr>
        <p:sp>
          <p:nvSpPr>
            <p:cNvPr id="411" name="Google Shape;411;p53"/>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12" name="Google Shape;412;p53"/>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13" name="Google Shape;413;p53"/>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14" name="Google Shape;414;p53"/>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415" name="Google Shape;415;p53"/>
          <p:cNvGrpSpPr/>
          <p:nvPr/>
        </p:nvGrpSpPr>
        <p:grpSpPr>
          <a:xfrm>
            <a:off x="8460432" y="4299942"/>
            <a:ext cx="500406" cy="640288"/>
            <a:chOff x="8460432" y="4299942"/>
            <a:chExt cx="500406" cy="640288"/>
          </a:xfrm>
        </p:grpSpPr>
        <p:sp>
          <p:nvSpPr>
            <p:cNvPr id="416" name="Google Shape;416;p53"/>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17" name="Google Shape;417;p53"/>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18" name="Google Shape;418;p53"/>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419" name="Google Shape;419;p53"/>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420" name="Google Shape;420;p53"/>
          <p:cNvSpPr/>
          <p:nvPr/>
        </p:nvSpPr>
        <p:spPr>
          <a:xfrm>
            <a:off x="971599" y="938806"/>
            <a:ext cx="5122125"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五</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將大量</a:t>
            </a:r>
            <a:r>
              <a:rPr lang="en-US" altLang="zh-TW" sz="1800" b="1" i="0" u="none" strike="noStrike" cap="none" dirty="0" err="1" smtClean="0">
                <a:solidFill>
                  <a:srgbClr val="0070C0"/>
                </a:solidFill>
                <a:latin typeface="Microsoft JhengHei"/>
                <a:ea typeface="Microsoft JhengHei"/>
                <a:cs typeface="Microsoft JhengHei"/>
                <a:sym typeface="Microsoft JhengHei"/>
              </a:rPr>
              <a:t>WebGL</a:t>
            </a:r>
            <a:r>
              <a:rPr lang="zh-TW" altLang="en-US" sz="1800" b="1" i="0" u="none" strike="noStrike" cap="none" dirty="0" smtClean="0">
                <a:solidFill>
                  <a:srgbClr val="0070C0"/>
                </a:solidFill>
                <a:latin typeface="Microsoft JhengHei"/>
                <a:ea typeface="Microsoft JhengHei"/>
                <a:cs typeface="Microsoft JhengHei"/>
                <a:sym typeface="Microsoft JhengHei"/>
              </a:rPr>
              <a:t>功能包裝為模組</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421" name="Google Shape;421;p53"/>
          <p:cNvSpPr/>
          <p:nvPr/>
        </p:nvSpPr>
        <p:spPr>
          <a:xfrm>
            <a:off x="1115568" y="1382802"/>
            <a:ext cx="576681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Microsoft JhengHei"/>
                <a:ea typeface="Microsoft JhengHei"/>
                <a:cs typeface="Microsoft JhengHei"/>
                <a:sym typeface="Microsoft JhengHei"/>
              </a:rPr>
              <a:t>Three js提供了大量WebGL可能會用到的功能，並包裝為模組</a:t>
            </a:r>
            <a:endParaRPr/>
          </a:p>
        </p:txBody>
      </p:sp>
      <p:pic>
        <p:nvPicPr>
          <p:cNvPr id="422" name="Google Shape;422;p53"/>
          <p:cNvPicPr preferRelativeResize="0"/>
          <p:nvPr/>
        </p:nvPicPr>
        <p:blipFill rotWithShape="1">
          <a:blip r:embed="rId3">
            <a:alphaModFix/>
          </a:blip>
          <a:srcRect/>
          <a:stretch/>
        </p:blipFill>
        <p:spPr>
          <a:xfrm>
            <a:off x="2329597" y="1871973"/>
            <a:ext cx="3338758" cy="30682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4"/>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三、</a:t>
            </a:r>
            <a:r>
              <a:rPr lang="en-US" sz="4000" b="1" dirty="0" err="1" smtClean="0">
                <a:solidFill>
                  <a:srgbClr val="002060"/>
                </a:solidFill>
              </a:rPr>
              <a:t>Three.js</a:t>
            </a:r>
            <a:r>
              <a:rPr lang="en-US" sz="4000" b="1" dirty="0" err="1">
                <a:solidFill>
                  <a:srgbClr val="002060"/>
                </a:solidFill>
              </a:rPr>
              <a:t>安裝</a:t>
            </a:r>
            <a:endParaRPr sz="4000" b="1" dirty="0">
              <a:solidFill>
                <a:srgbClr val="002060"/>
              </a:solidFill>
            </a:endParaRPr>
          </a:p>
        </p:txBody>
      </p:sp>
      <p:grpSp>
        <p:nvGrpSpPr>
          <p:cNvPr id="428" name="Google Shape;428;p54"/>
          <p:cNvGrpSpPr/>
          <p:nvPr/>
        </p:nvGrpSpPr>
        <p:grpSpPr>
          <a:xfrm>
            <a:off x="0" y="0"/>
            <a:ext cx="791072" cy="791072"/>
            <a:chOff x="0" y="0"/>
            <a:chExt cx="791072" cy="791072"/>
          </a:xfrm>
        </p:grpSpPr>
        <p:sp>
          <p:nvSpPr>
            <p:cNvPr id="429" name="Google Shape;429;p54"/>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30" name="Google Shape;430;p54"/>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31" name="Google Shape;431;p54"/>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32" name="Google Shape;432;p54"/>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433" name="Google Shape;433;p54"/>
          <p:cNvGrpSpPr/>
          <p:nvPr/>
        </p:nvGrpSpPr>
        <p:grpSpPr>
          <a:xfrm>
            <a:off x="8460432" y="4299942"/>
            <a:ext cx="500406" cy="640288"/>
            <a:chOff x="8460432" y="4299942"/>
            <a:chExt cx="500406" cy="640288"/>
          </a:xfrm>
        </p:grpSpPr>
        <p:sp>
          <p:nvSpPr>
            <p:cNvPr id="434" name="Google Shape;434;p54"/>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35" name="Google Shape;435;p54"/>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36" name="Google Shape;436;p54"/>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437" name="Google Shape;437;p54"/>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438" name="Google Shape;438;p54"/>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六</a:t>
            </a:r>
            <a:r>
              <a:rPr lang="en-US" sz="1800" b="1" i="0" u="none" strike="noStrike" cap="none" dirty="0" smtClean="0">
                <a:solidFill>
                  <a:srgbClr val="0070C0"/>
                </a:solidFill>
                <a:latin typeface="Microsoft JhengHei"/>
                <a:ea typeface="Microsoft JhengHei"/>
                <a:cs typeface="Microsoft JhengHei"/>
                <a:sym typeface="Microsoft JhengHei"/>
              </a:rPr>
              <a:t>）</a:t>
            </a:r>
            <a:r>
              <a:rPr lang="en-US" sz="1800" b="1" i="0" u="none" strike="noStrike" cap="none" dirty="0">
                <a:solidFill>
                  <a:srgbClr val="0070C0"/>
                </a:solidFill>
                <a:latin typeface="Microsoft JhengHei"/>
                <a:ea typeface="Microsoft JhengHei"/>
                <a:cs typeface="Microsoft JhengHei"/>
                <a:sym typeface="Microsoft JhengHei"/>
              </a:rPr>
              <a:t>Three </a:t>
            </a:r>
            <a:r>
              <a:rPr lang="en-US" sz="1800" b="1" i="0" u="none" strike="noStrike" cap="none" dirty="0" err="1">
                <a:solidFill>
                  <a:srgbClr val="0070C0"/>
                </a:solidFill>
                <a:latin typeface="Microsoft JhengHei"/>
                <a:ea typeface="Microsoft JhengHei"/>
                <a:cs typeface="Microsoft JhengHei"/>
                <a:sym typeface="Microsoft JhengHei"/>
              </a:rPr>
              <a:t>js外部資源讀取</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439" name="Google Shape;439;p54"/>
          <p:cNvSpPr txBox="1"/>
          <p:nvPr/>
        </p:nvSpPr>
        <p:spPr>
          <a:xfrm>
            <a:off x="458489" y="1370855"/>
            <a:ext cx="7648281" cy="1091930"/>
          </a:xfrm>
          <a:prstGeom prst="rect">
            <a:avLst/>
          </a:prstGeom>
          <a:noFill/>
          <a:ln>
            <a:noFill/>
          </a:ln>
        </p:spPr>
        <p:txBody>
          <a:bodyPr spcFirstLastPara="1" wrap="square" lIns="91425" tIns="45700" rIns="91425" bIns="45700" anchor="t" anchorCtr="0">
            <a:normAutofit lnSpcReduction="10000"/>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dirty="0" err="1">
                <a:solidFill>
                  <a:schemeClr val="dk1"/>
                </a:solidFill>
                <a:latin typeface="Microsoft JhengHei"/>
                <a:ea typeface="Microsoft JhengHei"/>
                <a:cs typeface="Microsoft JhengHei"/>
                <a:sym typeface="Microsoft JhengHei"/>
              </a:rPr>
              <a:t>Three.js針對外部資源的讀取</a:t>
            </a:r>
            <a:r>
              <a:rPr lang="en-US" sz="1400" b="0" i="0" u="none" strike="noStrike" cap="none" dirty="0">
                <a:solidFill>
                  <a:schemeClr val="dk1"/>
                </a:solidFill>
                <a:latin typeface="Microsoft JhengHei"/>
                <a:ea typeface="Microsoft JhengHei"/>
                <a:cs typeface="Microsoft JhengHei"/>
                <a:sym typeface="Microsoft JhengHei"/>
              </a:rPr>
              <a:t>(</a:t>
            </a:r>
            <a:r>
              <a:rPr lang="en-US" sz="1400" b="0" i="0" u="none" strike="noStrike" cap="none" dirty="0" err="1">
                <a:solidFill>
                  <a:schemeClr val="dk1"/>
                </a:solidFill>
                <a:latin typeface="Microsoft JhengHei"/>
                <a:ea typeface="Microsoft JhengHei"/>
                <a:cs typeface="Microsoft JhengHei"/>
                <a:sym typeface="Microsoft JhengHei"/>
              </a:rPr>
              <a:t>Texture、外讀模型、影音資料等</a:t>
            </a:r>
            <a:r>
              <a:rPr lang="en-US" sz="1400" b="0" i="0" u="none" strike="noStrike" cap="none" dirty="0">
                <a:solidFill>
                  <a:schemeClr val="dk1"/>
                </a:solidFill>
                <a:latin typeface="Microsoft JhengHei"/>
                <a:ea typeface="Microsoft JhengHei"/>
                <a:cs typeface="Microsoft JhengHei"/>
                <a:sym typeface="Microsoft JhengHei"/>
              </a:rPr>
              <a:t>)</a:t>
            </a:r>
            <a:r>
              <a:rPr lang="en-US" sz="1400" b="0" i="0" u="none" strike="noStrike" cap="none" dirty="0" err="1">
                <a:solidFill>
                  <a:schemeClr val="dk1"/>
                </a:solidFill>
                <a:latin typeface="Microsoft JhengHei"/>
                <a:ea typeface="Microsoft JhengHei"/>
                <a:cs typeface="Microsoft JhengHei"/>
                <a:sym typeface="Microsoft JhengHei"/>
              </a:rPr>
              <a:t>建立了多個THREE.Loader</a:t>
            </a:r>
            <a:r>
              <a:rPr lang="en-US" sz="1400" b="0" i="0" u="none" strike="noStrike" cap="none" dirty="0" err="1" smtClean="0">
                <a:solidFill>
                  <a:schemeClr val="dk1"/>
                </a:solidFill>
                <a:latin typeface="Microsoft JhengHei"/>
                <a:ea typeface="Microsoft JhengHei"/>
                <a:cs typeface="Microsoft JhengHei"/>
                <a:sym typeface="Microsoft JhengHei"/>
              </a:rPr>
              <a:t>來協助存取</a:t>
            </a:r>
            <a:endParaRPr lang="en-US" sz="1400" b="0" i="0" u="none" strike="noStrike" cap="none" dirty="0" smtClean="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dirty="0" err="1" smtClean="0">
                <a:solidFill>
                  <a:schemeClr val="dk1"/>
                </a:solidFill>
                <a:latin typeface="Microsoft JhengHei"/>
                <a:ea typeface="Microsoft JhengHei"/>
                <a:cs typeface="Microsoft JhengHei"/>
                <a:sym typeface="Microsoft JhengHei"/>
              </a:rPr>
              <a:t>程式設計人員不必擔心</a:t>
            </a:r>
            <a:r>
              <a:rPr lang="en-US" sz="1400" b="0" i="0" u="none" strike="noStrike" cap="none" dirty="0" err="1">
                <a:solidFill>
                  <a:schemeClr val="dk1"/>
                </a:solidFill>
                <a:latin typeface="Microsoft JhengHei"/>
                <a:ea typeface="Microsoft JhengHei"/>
                <a:cs typeface="Microsoft JhengHei"/>
                <a:sym typeface="Microsoft JhengHei"/>
              </a:rPr>
              <a:t>AJAX或其他封包的載入的問題</a:t>
            </a:r>
            <a:r>
              <a:rPr lang="en-US" sz="1400" b="0" i="0" u="none" strike="noStrike" cap="none" dirty="0">
                <a:solidFill>
                  <a:schemeClr val="dk1"/>
                </a:solidFill>
                <a:latin typeface="Microsoft JhengHei"/>
                <a:ea typeface="Microsoft JhengHei"/>
                <a:cs typeface="Microsoft JhengHei"/>
                <a:sym typeface="Microsoft JhengHei"/>
              </a:rPr>
              <a:t>。</a:t>
            </a:r>
            <a:endParaRPr sz="1400" b="0" i="0" u="none" strike="noStrike" cap="none" dirty="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dirty="0" err="1" smtClean="0">
                <a:solidFill>
                  <a:schemeClr val="dk1"/>
                </a:solidFill>
                <a:latin typeface="Microsoft JhengHei"/>
                <a:ea typeface="Microsoft JhengHei"/>
                <a:cs typeface="Microsoft JhengHei"/>
                <a:sym typeface="Microsoft JhengHei"/>
              </a:rPr>
              <a:t>使用流程</a:t>
            </a:r>
            <a:r>
              <a:rPr lang="zh-TW" altLang="en-US" sz="1400" b="0" i="0" u="none" strike="noStrike" cap="none" dirty="0" smtClean="0">
                <a:solidFill>
                  <a:schemeClr val="dk1"/>
                </a:solidFill>
                <a:latin typeface="Microsoft JhengHei"/>
                <a:ea typeface="Microsoft JhengHei"/>
                <a:cs typeface="Microsoft JhengHei"/>
                <a:sym typeface="Microsoft JhengHei"/>
              </a:rPr>
              <a:t>大致</a:t>
            </a:r>
            <a:r>
              <a:rPr lang="en-US" sz="1400" b="0" i="0" u="none" strike="noStrike" cap="none" dirty="0" err="1" smtClean="0">
                <a:solidFill>
                  <a:schemeClr val="dk1"/>
                </a:solidFill>
                <a:latin typeface="Microsoft JhengHei"/>
                <a:ea typeface="Microsoft JhengHei"/>
                <a:cs typeface="Microsoft JhengHei"/>
                <a:sym typeface="Microsoft JhengHei"/>
              </a:rPr>
              <a:t>如下</a:t>
            </a:r>
            <a:endParaRPr sz="1400" b="0" i="0" u="none" strike="noStrike" cap="none" dirty="0">
              <a:solidFill>
                <a:schemeClr val="dk1"/>
              </a:solidFill>
              <a:latin typeface="Microsoft JhengHei"/>
              <a:ea typeface="Microsoft JhengHei"/>
              <a:cs typeface="Microsoft JhengHei"/>
              <a:sym typeface="Microsoft JhengHei"/>
            </a:endParaRPr>
          </a:p>
        </p:txBody>
      </p:sp>
      <p:sp>
        <p:nvSpPr>
          <p:cNvPr id="440" name="Google Shape;440;p54"/>
          <p:cNvSpPr/>
          <p:nvPr/>
        </p:nvSpPr>
        <p:spPr>
          <a:xfrm>
            <a:off x="305780" y="2565670"/>
            <a:ext cx="8655058" cy="1252157"/>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0000FF"/>
                </a:solidFill>
                <a:latin typeface="Courier New"/>
                <a:ea typeface="Courier New"/>
                <a:cs typeface="Courier New"/>
                <a:sym typeface="Courier New"/>
              </a:rPr>
              <a:t>import</a:t>
            </a:r>
            <a:r>
              <a:rPr lang="en-US" sz="1400" b="0" i="0" u="none" strike="noStrike" cap="none">
                <a:solidFill>
                  <a:srgbClr val="000000"/>
                </a:solidFill>
                <a:latin typeface="Courier New"/>
                <a:ea typeface="Courier New"/>
                <a:cs typeface="Courier New"/>
                <a:sym typeface="Courier New"/>
              </a:rPr>
              <a:t> </a:t>
            </a:r>
            <a:r>
              <a:rPr lang="en-US" sz="1400" b="1" i="0" u="none" strike="noStrike" cap="none">
                <a:solidFill>
                  <a:srgbClr val="000080"/>
                </a:solidFill>
                <a:latin typeface="Courier New"/>
                <a:ea typeface="Courier New"/>
                <a:cs typeface="Courier New"/>
                <a:sym typeface="Courier New"/>
              </a:rPr>
              <a:t>{</a:t>
            </a:r>
            <a:r>
              <a:rPr lang="en-US" sz="1400" b="0" i="0" u="none" strike="noStrike" cap="none">
                <a:solidFill>
                  <a:srgbClr val="000000"/>
                </a:solidFill>
                <a:latin typeface="Courier New"/>
                <a:ea typeface="Courier New"/>
                <a:cs typeface="Courier New"/>
                <a:sym typeface="Courier New"/>
              </a:rPr>
              <a:t> </a:t>
            </a:r>
            <a:r>
              <a:rPr lang="en-US" sz="1400" b="0" i="1" u="none" strike="noStrike" cap="none">
                <a:solidFill>
                  <a:srgbClr val="808080"/>
                </a:solidFill>
                <a:highlight>
                  <a:srgbClr val="00FFFF"/>
                </a:highlight>
                <a:latin typeface="Courier New"/>
                <a:ea typeface="Courier New"/>
                <a:cs typeface="Courier New"/>
                <a:sym typeface="Courier New"/>
              </a:rPr>
              <a:t>檔案格式</a:t>
            </a:r>
            <a:r>
              <a:rPr lang="en-US" sz="1400" b="0" i="0" u="none" strike="noStrike" cap="none">
                <a:solidFill>
                  <a:srgbClr val="000000"/>
                </a:solidFill>
                <a:latin typeface="Courier New"/>
                <a:ea typeface="Courier New"/>
                <a:cs typeface="Courier New"/>
                <a:sym typeface="Courier New"/>
              </a:rPr>
              <a:t>Loader </a:t>
            </a:r>
            <a:r>
              <a:rPr lang="en-US" sz="1400" b="1" i="0" u="none" strike="noStrike" cap="none">
                <a:solidFill>
                  <a:srgbClr val="000080"/>
                </a:solidFill>
                <a:latin typeface="Courier New"/>
                <a:ea typeface="Courier New"/>
                <a:cs typeface="Courier New"/>
                <a:sym typeface="Courier New"/>
              </a:rPr>
              <a:t>}</a:t>
            </a:r>
            <a:r>
              <a:rPr lang="en-US" sz="1400" b="0" i="0" u="none" strike="noStrike" cap="none">
                <a:solidFill>
                  <a:srgbClr val="000000"/>
                </a:solidFill>
                <a:latin typeface="Courier New"/>
                <a:ea typeface="Courier New"/>
                <a:cs typeface="Courier New"/>
                <a:sym typeface="Courier New"/>
              </a:rPr>
              <a:t> </a:t>
            </a:r>
            <a:r>
              <a:rPr lang="en-US" sz="1400" b="1" i="0" u="none" strike="noStrike" cap="none">
                <a:solidFill>
                  <a:srgbClr val="0000FF"/>
                </a:solidFill>
                <a:latin typeface="Courier New"/>
                <a:ea typeface="Courier New"/>
                <a:cs typeface="Courier New"/>
                <a:sym typeface="Courier New"/>
              </a:rPr>
              <a:t>from</a:t>
            </a:r>
            <a:r>
              <a:rPr lang="en-US" sz="1400" b="0" i="0" u="none" strike="noStrike" cap="none">
                <a:solidFill>
                  <a:srgbClr val="000000"/>
                </a:solidFill>
                <a:latin typeface="Courier New"/>
                <a:ea typeface="Courier New"/>
                <a:cs typeface="Courier New"/>
                <a:sym typeface="Courier New"/>
              </a:rPr>
              <a:t> </a:t>
            </a:r>
            <a:r>
              <a:rPr lang="en-US" sz="1400" b="0" i="0" u="none" strike="noStrike" cap="none">
                <a:solidFill>
                  <a:srgbClr val="808080"/>
                </a:solidFill>
                <a:latin typeface="Courier New"/>
                <a:ea typeface="Courier New"/>
                <a:cs typeface="Courier New"/>
                <a:sym typeface="Courier New"/>
              </a:rPr>
              <a:t>'./ThreeJS/modules/jsm/loaders/</a:t>
            </a:r>
            <a:r>
              <a:rPr lang="en-US" sz="1400" b="0" i="1" u="none" strike="noStrike" cap="none">
                <a:solidFill>
                  <a:srgbClr val="808080"/>
                </a:solidFill>
                <a:highlight>
                  <a:srgbClr val="00FFFF"/>
                </a:highlight>
                <a:latin typeface="Courier New"/>
                <a:ea typeface="Courier New"/>
                <a:cs typeface="Courier New"/>
                <a:sym typeface="Courier New"/>
              </a:rPr>
              <a:t>檔案格式</a:t>
            </a:r>
            <a:r>
              <a:rPr lang="en-US" sz="1400" b="0" i="0" u="none" strike="noStrike" cap="none">
                <a:solidFill>
                  <a:srgbClr val="808080"/>
                </a:solidFill>
                <a:latin typeface="Courier New"/>
                <a:ea typeface="Courier New"/>
                <a:cs typeface="Courier New"/>
                <a:sym typeface="Courier New"/>
              </a:rPr>
              <a:t>Loader.js'</a:t>
            </a:r>
            <a:r>
              <a:rPr lang="en-US" sz="1400" b="1" i="0" u="none" strike="noStrike" cap="none">
                <a:solidFill>
                  <a:srgbClr val="000080"/>
                </a:solidFill>
                <a:latin typeface="Courier New"/>
                <a:ea typeface="Courier New"/>
                <a:cs typeface="Courier New"/>
                <a:sym typeface="Courier New"/>
              </a:rPr>
              <a:t>;</a:t>
            </a:r>
            <a:endParaRPr sz="2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1" i="0" u="none" strike="noStrike" cap="none">
                <a:solidFill>
                  <a:srgbClr val="0000FF"/>
                </a:solidFill>
                <a:latin typeface="Courier New"/>
                <a:ea typeface="Courier New"/>
                <a:cs typeface="Courier New"/>
                <a:sym typeface="Courier New"/>
              </a:rPr>
              <a:t>const</a:t>
            </a:r>
            <a:r>
              <a:rPr lang="en-US" sz="1400" b="0" i="0" u="none" strike="noStrike" cap="none">
                <a:solidFill>
                  <a:srgbClr val="000000"/>
                </a:solidFill>
                <a:latin typeface="Courier New"/>
                <a:ea typeface="Courier New"/>
                <a:cs typeface="Courier New"/>
                <a:sym typeface="Courier New"/>
              </a:rPr>
              <a:t> </a:t>
            </a:r>
            <a:r>
              <a:rPr lang="en-US" sz="1400" b="0" i="1" u="none" strike="noStrike" cap="none">
                <a:solidFill>
                  <a:srgbClr val="808080"/>
                </a:solidFill>
                <a:highlight>
                  <a:srgbClr val="00FFFF"/>
                </a:highlight>
                <a:latin typeface="Courier New"/>
                <a:ea typeface="Courier New"/>
                <a:cs typeface="Courier New"/>
                <a:sym typeface="Courier New"/>
              </a:rPr>
              <a:t>檔案格式</a:t>
            </a:r>
            <a:r>
              <a:rPr lang="en-US" sz="1400" b="0" i="0" u="none" strike="noStrike" cap="none">
                <a:solidFill>
                  <a:srgbClr val="000000"/>
                </a:solidFill>
                <a:latin typeface="Courier New"/>
                <a:ea typeface="Courier New"/>
                <a:cs typeface="Courier New"/>
                <a:sym typeface="Courier New"/>
              </a:rPr>
              <a:t>loader </a:t>
            </a:r>
            <a:r>
              <a:rPr lang="en-US" sz="1400" b="1" i="0" u="none" strike="noStrike" cap="none">
                <a:solidFill>
                  <a:srgbClr val="000080"/>
                </a:solidFill>
                <a:latin typeface="Courier New"/>
                <a:ea typeface="Courier New"/>
                <a:cs typeface="Courier New"/>
                <a:sym typeface="Courier New"/>
              </a:rPr>
              <a:t>=</a:t>
            </a:r>
            <a:r>
              <a:rPr lang="en-US" sz="1400" b="0" i="0" u="none" strike="noStrike" cap="none">
                <a:solidFill>
                  <a:srgbClr val="000000"/>
                </a:solidFill>
                <a:latin typeface="Courier New"/>
                <a:ea typeface="Courier New"/>
                <a:cs typeface="Courier New"/>
                <a:sym typeface="Courier New"/>
              </a:rPr>
              <a:t> </a:t>
            </a:r>
            <a:r>
              <a:rPr lang="en-US" sz="1400" b="1" i="0" u="none" strike="noStrike" cap="none">
                <a:solidFill>
                  <a:srgbClr val="0000FF"/>
                </a:solidFill>
                <a:latin typeface="Courier New"/>
                <a:ea typeface="Courier New"/>
                <a:cs typeface="Courier New"/>
                <a:sym typeface="Courier New"/>
              </a:rPr>
              <a:t>new</a:t>
            </a:r>
            <a:r>
              <a:rPr lang="en-US" sz="1400" b="0" i="0" u="none" strike="noStrike" cap="none">
                <a:solidFill>
                  <a:srgbClr val="000000"/>
                </a:solidFill>
                <a:latin typeface="Courier New"/>
                <a:ea typeface="Courier New"/>
                <a:cs typeface="Courier New"/>
                <a:sym typeface="Courier New"/>
              </a:rPr>
              <a:t> </a:t>
            </a:r>
            <a:r>
              <a:rPr lang="en-US" sz="1400" b="0" i="1" u="none" strike="noStrike" cap="none">
                <a:solidFill>
                  <a:srgbClr val="808080"/>
                </a:solidFill>
                <a:highlight>
                  <a:srgbClr val="00FFFF"/>
                </a:highlight>
                <a:latin typeface="Courier New"/>
                <a:ea typeface="Courier New"/>
                <a:cs typeface="Courier New"/>
                <a:sym typeface="Courier New"/>
              </a:rPr>
              <a:t>檔案格式</a:t>
            </a:r>
            <a:r>
              <a:rPr lang="en-US" sz="1400" b="0" i="0" u="none" strike="noStrike" cap="none">
                <a:solidFill>
                  <a:srgbClr val="000000"/>
                </a:solidFill>
                <a:latin typeface="Courier New"/>
                <a:ea typeface="Courier New"/>
                <a:cs typeface="Courier New"/>
                <a:sym typeface="Courier New"/>
              </a:rPr>
              <a:t>Loader</a:t>
            </a:r>
            <a:r>
              <a:rPr lang="en-US" sz="1400" b="1" i="0" u="none" strike="noStrike" cap="none">
                <a:solidFill>
                  <a:srgbClr val="000080"/>
                </a:solidFill>
                <a:latin typeface="Courier New"/>
                <a:ea typeface="Courier New"/>
                <a:cs typeface="Courier New"/>
                <a:sym typeface="Courier New"/>
              </a:rPr>
              <a:t> ();</a:t>
            </a:r>
            <a:endParaRPr sz="2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1" u="none" strike="noStrike" cap="none">
                <a:solidFill>
                  <a:srgbClr val="808080"/>
                </a:solidFill>
                <a:highlight>
                  <a:srgbClr val="00FFFF"/>
                </a:highlight>
                <a:latin typeface="Courier New"/>
                <a:ea typeface="Courier New"/>
                <a:cs typeface="Courier New"/>
                <a:sym typeface="Courier New"/>
              </a:rPr>
              <a:t>檔案格式</a:t>
            </a:r>
            <a:r>
              <a:rPr lang="en-US" sz="1400" b="0" i="0" u="none" strike="noStrike" cap="none">
                <a:solidFill>
                  <a:srgbClr val="000000"/>
                </a:solidFill>
                <a:latin typeface="Courier New"/>
                <a:ea typeface="Courier New"/>
                <a:cs typeface="Courier New"/>
                <a:sym typeface="Courier New"/>
              </a:rPr>
              <a:t>loader</a:t>
            </a:r>
            <a:r>
              <a:rPr lang="en-US" sz="1400" b="1" i="0" u="none" strike="noStrike" cap="none">
                <a:solidFill>
                  <a:srgbClr val="000080"/>
                </a:solidFill>
                <a:latin typeface="Courier New"/>
                <a:ea typeface="Courier New"/>
                <a:cs typeface="Courier New"/>
                <a:sym typeface="Courier New"/>
              </a:rPr>
              <a:t>.</a:t>
            </a:r>
            <a:r>
              <a:rPr lang="en-US" sz="1400" b="0" i="0" u="none" strike="noStrike" cap="none">
                <a:solidFill>
                  <a:srgbClr val="000000"/>
                </a:solidFill>
                <a:latin typeface="Courier New"/>
                <a:ea typeface="Courier New"/>
                <a:cs typeface="Courier New"/>
                <a:sym typeface="Courier New"/>
              </a:rPr>
              <a:t>load</a:t>
            </a:r>
            <a:r>
              <a:rPr lang="en-US" sz="1400" b="1" i="0" u="none" strike="noStrike" cap="none">
                <a:solidFill>
                  <a:srgbClr val="000080"/>
                </a:solidFill>
                <a:latin typeface="Courier New"/>
                <a:ea typeface="Courier New"/>
                <a:cs typeface="Courier New"/>
                <a:sym typeface="Courier New"/>
              </a:rPr>
              <a:t>(</a:t>
            </a:r>
            <a:r>
              <a:rPr lang="en-US" sz="1400" b="0" i="0" u="none" strike="noStrike" cap="none">
                <a:solidFill>
                  <a:srgbClr val="000000"/>
                </a:solidFill>
                <a:latin typeface="Courier New"/>
                <a:ea typeface="Courier New"/>
                <a:cs typeface="Courier New"/>
                <a:sym typeface="Courier New"/>
              </a:rPr>
              <a:t> </a:t>
            </a:r>
            <a:r>
              <a:rPr lang="en-US" sz="1400" b="0" i="0" u="none" strike="noStrike" cap="none">
                <a:solidFill>
                  <a:srgbClr val="808080"/>
                </a:solidFill>
                <a:latin typeface="Courier New"/>
                <a:ea typeface="Courier New"/>
                <a:cs typeface="Courier New"/>
                <a:sym typeface="Courier New"/>
              </a:rPr>
              <a:t>'檔案路徑.檔案格式'</a:t>
            </a:r>
            <a:r>
              <a:rPr lang="en-US" sz="1400" b="1" i="0" u="none" strike="noStrike" cap="none">
                <a:solidFill>
                  <a:srgbClr val="000080"/>
                </a:solidFill>
                <a:latin typeface="Courier New"/>
                <a:ea typeface="Courier New"/>
                <a:cs typeface="Courier New"/>
                <a:sym typeface="Courier New"/>
              </a:rPr>
              <a:t>,</a:t>
            </a:r>
            <a:r>
              <a:rPr lang="en-US" sz="1400" b="0" i="0" u="none" strike="noStrike" cap="none">
                <a:solidFill>
                  <a:srgbClr val="000000"/>
                </a:solidFill>
                <a:latin typeface="Courier New"/>
                <a:ea typeface="Courier New"/>
                <a:cs typeface="Courier New"/>
                <a:sym typeface="Courier New"/>
              </a:rPr>
              <a:t> </a:t>
            </a:r>
            <a:r>
              <a:rPr lang="en-US" sz="1400" b="1" i="0" u="none" strike="noStrike" cap="none">
                <a:solidFill>
                  <a:srgbClr val="0000FF"/>
                </a:solidFill>
                <a:latin typeface="Courier New"/>
                <a:ea typeface="Courier New"/>
                <a:cs typeface="Courier New"/>
                <a:sym typeface="Courier New"/>
              </a:rPr>
              <a:t>function</a:t>
            </a:r>
            <a:r>
              <a:rPr lang="en-US" sz="1400" b="0" i="0" u="none" strike="noStrike" cap="none">
                <a:solidFill>
                  <a:srgbClr val="000000"/>
                </a:solidFill>
                <a:latin typeface="Courier New"/>
                <a:ea typeface="Courier New"/>
                <a:cs typeface="Courier New"/>
                <a:sym typeface="Courier New"/>
              </a:rPr>
              <a:t> </a:t>
            </a:r>
            <a:r>
              <a:rPr lang="en-US" sz="1400" b="1" i="0" u="none" strike="noStrike" cap="none">
                <a:solidFill>
                  <a:srgbClr val="000080"/>
                </a:solidFill>
                <a:latin typeface="Courier New"/>
                <a:ea typeface="Courier New"/>
                <a:cs typeface="Courier New"/>
                <a:sym typeface="Courier New"/>
              </a:rPr>
              <a:t>(</a:t>
            </a:r>
            <a:r>
              <a:rPr lang="en-US" sz="1400" b="0" i="0" u="none" strike="noStrike" cap="none">
                <a:solidFill>
                  <a:srgbClr val="000000"/>
                </a:solidFill>
                <a:latin typeface="Courier New"/>
                <a:ea typeface="Courier New"/>
                <a:cs typeface="Courier New"/>
                <a:sym typeface="Courier New"/>
              </a:rPr>
              <a:t> </a:t>
            </a:r>
            <a:r>
              <a:rPr lang="en-US" sz="1400" b="0" i="1" u="none" strike="noStrike" cap="none">
                <a:solidFill>
                  <a:srgbClr val="808080"/>
                </a:solidFill>
                <a:highlight>
                  <a:srgbClr val="00FFFF"/>
                </a:highlight>
                <a:latin typeface="Courier New"/>
                <a:ea typeface="Courier New"/>
                <a:cs typeface="Courier New"/>
                <a:sym typeface="Courier New"/>
              </a:rPr>
              <a:t>檔案格式</a:t>
            </a:r>
            <a:r>
              <a:rPr lang="en-US" sz="1400" b="0" i="0" u="none" strike="noStrike" cap="none">
                <a:solidFill>
                  <a:srgbClr val="000000"/>
                </a:solidFill>
                <a:latin typeface="Courier New"/>
                <a:ea typeface="Courier New"/>
                <a:cs typeface="Courier New"/>
                <a:sym typeface="Courier New"/>
              </a:rPr>
              <a:t>讀取結果</a:t>
            </a:r>
            <a:r>
              <a:rPr lang="en-US" sz="1400" b="0" i="0" u="none" strike="noStrike" cap="none">
                <a:solidFill>
                  <a:srgbClr val="000000"/>
                </a:solidFill>
                <a:latin typeface="Calibri"/>
                <a:ea typeface="Calibri"/>
                <a:cs typeface="Calibri"/>
                <a:sym typeface="Calibri"/>
              </a:rPr>
              <a:t> </a:t>
            </a:r>
            <a:r>
              <a:rPr lang="en-US" sz="1400" b="1" i="0" u="none" strike="noStrike" cap="none">
                <a:solidFill>
                  <a:srgbClr val="000080"/>
                </a:solidFill>
                <a:latin typeface="Courier New"/>
                <a:ea typeface="Courier New"/>
                <a:cs typeface="Courier New"/>
                <a:sym typeface="Courier New"/>
              </a:rPr>
              <a:t>)</a:t>
            </a:r>
            <a:r>
              <a:rPr lang="en-US" sz="1400" b="0" i="0" u="none" strike="noStrike" cap="none">
                <a:solidFill>
                  <a:srgbClr val="000000"/>
                </a:solidFill>
                <a:latin typeface="Courier New"/>
                <a:ea typeface="Courier New"/>
                <a:cs typeface="Courier New"/>
                <a:sym typeface="Courier New"/>
              </a:rPr>
              <a:t> </a:t>
            </a:r>
            <a:r>
              <a:rPr lang="en-US" sz="1400" b="1" i="0" u="none" strike="noStrike" cap="none">
                <a:solidFill>
                  <a:srgbClr val="000080"/>
                </a:solidFill>
                <a:latin typeface="Courier New"/>
                <a:ea typeface="Courier New"/>
                <a:cs typeface="Courier New"/>
                <a:sym typeface="Courier New"/>
              </a:rPr>
              <a:t>{</a:t>
            </a:r>
            <a:endParaRPr sz="2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ourier New"/>
                <a:ea typeface="Courier New"/>
                <a:cs typeface="Courier New"/>
                <a:sym typeface="Courier New"/>
              </a:rPr>
              <a:t>   </a:t>
            </a:r>
            <a:r>
              <a:rPr lang="en-US" sz="1400" b="0" i="0" u="none" strike="noStrike" cap="none">
                <a:solidFill>
                  <a:srgbClr val="008000"/>
                </a:solidFill>
                <a:latin typeface="Courier New"/>
                <a:ea typeface="Courier New"/>
                <a:cs typeface="Courier New"/>
                <a:sym typeface="Courier New"/>
              </a:rPr>
              <a:t>//處裡讀取完後的行為</a:t>
            </a:r>
            <a:endParaRPr sz="2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1" i="0" u="none" strike="noStrike" cap="none">
                <a:solidFill>
                  <a:srgbClr val="000080"/>
                </a:solidFill>
                <a:latin typeface="Courier New"/>
                <a:ea typeface="Courier New"/>
                <a:cs typeface="Courier New"/>
                <a:sym typeface="Courier New"/>
              </a:rPr>
              <a:t>});</a:t>
            </a:r>
            <a:endParaRPr sz="2000" b="0" i="0" u="none" strike="noStrike" cap="none">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5"/>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三、</a:t>
            </a:r>
            <a:r>
              <a:rPr lang="en-US" sz="4000" b="1" dirty="0" err="1" smtClean="0">
                <a:solidFill>
                  <a:srgbClr val="002060"/>
                </a:solidFill>
              </a:rPr>
              <a:t>Three.js</a:t>
            </a:r>
            <a:r>
              <a:rPr lang="en-US" sz="4000" b="1" dirty="0" err="1">
                <a:solidFill>
                  <a:srgbClr val="002060"/>
                </a:solidFill>
              </a:rPr>
              <a:t>安裝</a:t>
            </a:r>
            <a:endParaRPr sz="4000" b="1" dirty="0">
              <a:solidFill>
                <a:srgbClr val="002060"/>
              </a:solidFill>
            </a:endParaRPr>
          </a:p>
        </p:txBody>
      </p:sp>
      <p:grpSp>
        <p:nvGrpSpPr>
          <p:cNvPr id="446" name="Google Shape;446;p55"/>
          <p:cNvGrpSpPr/>
          <p:nvPr/>
        </p:nvGrpSpPr>
        <p:grpSpPr>
          <a:xfrm>
            <a:off x="0" y="0"/>
            <a:ext cx="791072" cy="791072"/>
            <a:chOff x="0" y="0"/>
            <a:chExt cx="791072" cy="791072"/>
          </a:xfrm>
        </p:grpSpPr>
        <p:sp>
          <p:nvSpPr>
            <p:cNvPr id="447" name="Google Shape;447;p55"/>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48" name="Google Shape;448;p55"/>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49" name="Google Shape;449;p55"/>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50" name="Google Shape;450;p55"/>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451" name="Google Shape;451;p55"/>
          <p:cNvGrpSpPr/>
          <p:nvPr/>
        </p:nvGrpSpPr>
        <p:grpSpPr>
          <a:xfrm>
            <a:off x="8460432" y="4299942"/>
            <a:ext cx="500406" cy="640288"/>
            <a:chOff x="8460432" y="4299942"/>
            <a:chExt cx="500406" cy="640288"/>
          </a:xfrm>
        </p:grpSpPr>
        <p:sp>
          <p:nvSpPr>
            <p:cNvPr id="452" name="Google Shape;452;p55"/>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53" name="Google Shape;453;p55"/>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54" name="Google Shape;454;p55"/>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455" name="Google Shape;455;p5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456" name="Google Shape;456;p55"/>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六</a:t>
            </a:r>
            <a:r>
              <a:rPr lang="en-US" sz="1800" b="1" i="0" u="none" strike="noStrike" cap="none" dirty="0" smtClean="0">
                <a:solidFill>
                  <a:srgbClr val="0070C0"/>
                </a:solidFill>
                <a:latin typeface="Microsoft JhengHei"/>
                <a:ea typeface="Microsoft JhengHei"/>
                <a:cs typeface="Microsoft JhengHei"/>
                <a:sym typeface="Microsoft JhengHei"/>
              </a:rPr>
              <a:t>）</a:t>
            </a:r>
            <a:r>
              <a:rPr lang="en-US" sz="1800" b="1" i="0" u="none" strike="noStrike" cap="none" dirty="0">
                <a:solidFill>
                  <a:srgbClr val="0070C0"/>
                </a:solidFill>
                <a:latin typeface="Microsoft JhengHei"/>
                <a:ea typeface="Microsoft JhengHei"/>
                <a:cs typeface="Microsoft JhengHei"/>
                <a:sym typeface="Microsoft JhengHei"/>
              </a:rPr>
              <a:t>Three </a:t>
            </a:r>
            <a:r>
              <a:rPr lang="en-US" sz="1800" b="1" i="0" u="none" strike="noStrike" cap="none" dirty="0" err="1">
                <a:solidFill>
                  <a:srgbClr val="0070C0"/>
                </a:solidFill>
                <a:latin typeface="Microsoft JhengHei"/>
                <a:ea typeface="Microsoft JhengHei"/>
                <a:cs typeface="Microsoft JhengHei"/>
                <a:sym typeface="Microsoft JhengHei"/>
              </a:rPr>
              <a:t>js外部資源讀取</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457" name="Google Shape;457;p55"/>
          <p:cNvSpPr txBox="1"/>
          <p:nvPr/>
        </p:nvSpPr>
        <p:spPr>
          <a:xfrm>
            <a:off x="368174" y="1370854"/>
            <a:ext cx="8288146" cy="3658346"/>
          </a:xfrm>
          <a:prstGeom prst="rect">
            <a:avLst/>
          </a:prstGeom>
          <a:noFill/>
          <a:ln>
            <a:noFill/>
          </a:ln>
        </p:spPr>
        <p:txBody>
          <a:bodyPr spcFirstLastPara="1" wrap="square" lIns="91425" tIns="45700" rIns="91425" bIns="45700" anchor="t" anchorCtr="0">
            <a:normAutofit/>
          </a:bodyPr>
          <a:lstStyle/>
          <a:p>
            <a:pPr marL="114300" marR="0" lvl="0" algn="l" rtl="0">
              <a:lnSpc>
                <a:spcPct val="100000"/>
              </a:lnSpc>
              <a:spcBef>
                <a:spcPts val="360"/>
              </a:spcBef>
              <a:spcAft>
                <a:spcPts val="0"/>
              </a:spcAft>
              <a:buClr>
                <a:schemeClr val="dk1"/>
              </a:buClr>
              <a:buSzPts val="1800"/>
            </a:pPr>
            <a:r>
              <a:rPr lang="en-US" sz="1400" b="0" i="0" u="none" strike="noStrike" cap="none" dirty="0">
                <a:solidFill>
                  <a:schemeClr val="dk1"/>
                </a:solidFill>
                <a:latin typeface="Microsoft JhengHei"/>
                <a:ea typeface="Microsoft JhengHei"/>
                <a:cs typeface="Microsoft JhengHei"/>
                <a:sym typeface="Microsoft JhengHei"/>
              </a:rPr>
              <a:t>r123版本的Three.js提供了以下載入器 :</a:t>
            </a:r>
            <a:endParaRPr dirty="0"/>
          </a:p>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dirty="0" err="1">
                <a:solidFill>
                  <a:srgbClr val="0070C0"/>
                </a:solidFill>
                <a:latin typeface="Microsoft JhengHei"/>
                <a:ea typeface="Microsoft JhengHei"/>
                <a:cs typeface="Microsoft JhengHei"/>
                <a:sym typeface="Microsoft JhengHei"/>
              </a:rPr>
              <a:t>材質貼圖載入器</a:t>
            </a:r>
            <a:endParaRPr sz="1400" b="0" i="0" u="none" strike="noStrike" cap="none" dirty="0">
              <a:solidFill>
                <a:srgbClr val="0070C0"/>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dirty="0" err="1">
                <a:solidFill>
                  <a:schemeClr val="dk1"/>
                </a:solidFill>
                <a:latin typeface="Microsoft JhengHei"/>
                <a:ea typeface="Microsoft JhengHei"/>
                <a:cs typeface="Microsoft JhengHei"/>
                <a:sym typeface="Microsoft JhengHei"/>
              </a:rPr>
              <a:t>BasisTextureLoader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HDRCubeTextureLoader</a:t>
            </a:r>
            <a:endParaRPr dirty="0"/>
          </a:p>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dirty="0">
                <a:solidFill>
                  <a:srgbClr val="0070C0"/>
                </a:solidFill>
                <a:latin typeface="Microsoft JhengHei"/>
                <a:ea typeface="Microsoft JhengHei"/>
                <a:cs typeface="Microsoft JhengHei"/>
                <a:sym typeface="Microsoft JhengHei"/>
              </a:rPr>
              <a:t>2D圖形或物件載入器</a:t>
            </a:r>
            <a:endParaRPr sz="1400" b="0" i="0" u="none" strike="noStrike" cap="none" dirty="0">
              <a:solidFill>
                <a:srgbClr val="0070C0"/>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dirty="0" err="1">
                <a:solidFill>
                  <a:schemeClr val="dk1"/>
                </a:solidFill>
                <a:latin typeface="Microsoft JhengHei"/>
                <a:ea typeface="Microsoft JhengHei"/>
                <a:cs typeface="Microsoft JhengHei"/>
                <a:sym typeface="Microsoft JhengHei"/>
              </a:rPr>
              <a:t>SVGLoader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TGALoader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TTFLoader</a:t>
            </a:r>
            <a:endParaRPr dirty="0"/>
          </a:p>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dirty="0">
                <a:solidFill>
                  <a:srgbClr val="0070C0"/>
                </a:solidFill>
                <a:latin typeface="Microsoft JhengHei"/>
                <a:ea typeface="Microsoft JhengHei"/>
                <a:cs typeface="Microsoft JhengHei"/>
                <a:sym typeface="Microsoft JhengHei"/>
              </a:rPr>
              <a:t>3D圖形或物件載入器</a:t>
            </a:r>
            <a:endParaRPr sz="1400" b="0" i="0" u="none" strike="noStrike" cap="none" dirty="0">
              <a:solidFill>
                <a:srgbClr val="0070C0"/>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dirty="0">
                <a:solidFill>
                  <a:schemeClr val="dk1"/>
                </a:solidFill>
                <a:latin typeface="Microsoft JhengHei"/>
                <a:ea typeface="Microsoft JhengHei"/>
                <a:cs typeface="Microsoft JhengHei"/>
                <a:sym typeface="Microsoft JhengHei"/>
              </a:rPr>
              <a:t>3DMLoader, 3MFLoader, </a:t>
            </a:r>
            <a:r>
              <a:rPr lang="en-US" sz="1400" b="0" i="0" u="none" strike="noStrike" cap="none" dirty="0" err="1">
                <a:solidFill>
                  <a:schemeClr val="dk1"/>
                </a:solidFill>
                <a:latin typeface="Microsoft JhengHei"/>
                <a:ea typeface="Microsoft JhengHei"/>
                <a:cs typeface="Microsoft JhengHei"/>
                <a:sym typeface="Microsoft JhengHei"/>
              </a:rPr>
              <a:t>AMFLoader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AssimpLoader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BVHLoader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ColladaLoader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DDSLoader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DRACOLoader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EXRLoader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FBXLoader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GCodeLoader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GLTFLoader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KMZLoader</a:t>
            </a:r>
            <a:r>
              <a:rPr lang="en-US" sz="1400" b="0" i="0" u="none" strike="noStrike" cap="none" dirty="0">
                <a:solidFill>
                  <a:schemeClr val="dk1"/>
                </a:solidFill>
                <a:latin typeface="Microsoft JhengHei"/>
                <a:ea typeface="Microsoft JhengHei"/>
                <a:cs typeface="Microsoft JhengHei"/>
                <a:sym typeface="Microsoft JhengHei"/>
              </a:rPr>
              <a:t>, KTX2Loader, </a:t>
            </a:r>
            <a:r>
              <a:rPr lang="en-US" sz="1400" b="0" i="0" u="none" strike="noStrike" cap="none" dirty="0" err="1">
                <a:solidFill>
                  <a:schemeClr val="dk1"/>
                </a:solidFill>
                <a:latin typeface="Microsoft JhengHei"/>
                <a:ea typeface="Microsoft JhengHei"/>
                <a:cs typeface="Microsoft JhengHei"/>
                <a:sym typeface="Microsoft JhengHei"/>
              </a:rPr>
              <a:t>KTXLoader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LDrawLoader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LottieLoader</a:t>
            </a:r>
            <a:r>
              <a:rPr lang="en-US" sz="1400" b="0" i="0" u="none" strike="noStrike" cap="none" dirty="0">
                <a:solidFill>
                  <a:schemeClr val="dk1"/>
                </a:solidFill>
                <a:latin typeface="Microsoft JhengHei"/>
                <a:ea typeface="Microsoft JhengHei"/>
                <a:cs typeface="Microsoft JhengHei"/>
                <a:sym typeface="Microsoft JhengHei"/>
              </a:rPr>
              <a:t>, LUT3dlLoader, </a:t>
            </a:r>
            <a:r>
              <a:rPr lang="en-US" sz="1400" b="0" i="0" u="none" strike="noStrike" cap="none" dirty="0" err="1">
                <a:solidFill>
                  <a:schemeClr val="dk1"/>
                </a:solidFill>
                <a:latin typeface="Microsoft JhengHei"/>
                <a:ea typeface="Microsoft JhengHei"/>
                <a:cs typeface="Microsoft JhengHei"/>
                <a:sym typeface="Microsoft JhengHei"/>
              </a:rPr>
              <a:t>LUTCubeLoader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LWOLoader</a:t>
            </a:r>
            <a:r>
              <a:rPr lang="en-US" sz="1400" b="0" i="0" u="none" strike="noStrike" cap="none" dirty="0">
                <a:solidFill>
                  <a:schemeClr val="dk1"/>
                </a:solidFill>
                <a:latin typeface="Microsoft JhengHei"/>
                <a:ea typeface="Microsoft JhengHei"/>
                <a:cs typeface="Microsoft JhengHei"/>
                <a:sym typeface="Microsoft JhengHei"/>
              </a:rPr>
              <a:t>, MD2Loader, </a:t>
            </a:r>
            <a:r>
              <a:rPr lang="en-US" sz="1400" b="0" i="0" u="none" strike="noStrike" cap="none" dirty="0" err="1">
                <a:solidFill>
                  <a:schemeClr val="dk1"/>
                </a:solidFill>
                <a:latin typeface="Microsoft JhengHei"/>
                <a:ea typeface="Microsoft JhengHei"/>
                <a:cs typeface="Microsoft JhengHei"/>
                <a:sym typeface="Microsoft JhengHei"/>
              </a:rPr>
              <a:t>MDDLoader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MMDLoader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MTLLoader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NodeMaterialLoader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NRRDLoader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OBJLoader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PCDLoader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PDBLoader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PLYLoader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PRWMLoader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PVRLoader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RGBELoader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STLLoader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TDSLoader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VOXLoader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VRMLLoader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VRMLoader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VTKLoader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XLoader</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XYZLoader</a:t>
            </a:r>
            <a:endParaRPr sz="1400" b="0" i="0" u="none" strike="noStrike" cap="none" dirty="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6"/>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三、</a:t>
            </a:r>
            <a:r>
              <a:rPr lang="en-US" sz="4000" b="1" dirty="0" err="1" smtClean="0">
                <a:solidFill>
                  <a:srgbClr val="002060"/>
                </a:solidFill>
              </a:rPr>
              <a:t>Three.js</a:t>
            </a:r>
            <a:r>
              <a:rPr lang="en-US" sz="4000" b="1" dirty="0" err="1">
                <a:solidFill>
                  <a:srgbClr val="002060"/>
                </a:solidFill>
              </a:rPr>
              <a:t>安裝</a:t>
            </a:r>
            <a:endParaRPr sz="4000" b="1" dirty="0">
              <a:solidFill>
                <a:srgbClr val="002060"/>
              </a:solidFill>
            </a:endParaRPr>
          </a:p>
        </p:txBody>
      </p:sp>
      <p:grpSp>
        <p:nvGrpSpPr>
          <p:cNvPr id="463" name="Google Shape;463;p56"/>
          <p:cNvGrpSpPr/>
          <p:nvPr/>
        </p:nvGrpSpPr>
        <p:grpSpPr>
          <a:xfrm>
            <a:off x="0" y="0"/>
            <a:ext cx="791072" cy="791072"/>
            <a:chOff x="0" y="0"/>
            <a:chExt cx="791072" cy="791072"/>
          </a:xfrm>
        </p:grpSpPr>
        <p:sp>
          <p:nvSpPr>
            <p:cNvPr id="464" name="Google Shape;464;p56"/>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65" name="Google Shape;465;p56"/>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66" name="Google Shape;466;p56"/>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67" name="Google Shape;467;p56"/>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468" name="Google Shape;468;p56"/>
          <p:cNvGrpSpPr/>
          <p:nvPr/>
        </p:nvGrpSpPr>
        <p:grpSpPr>
          <a:xfrm>
            <a:off x="8460432" y="4299942"/>
            <a:ext cx="500406" cy="640288"/>
            <a:chOff x="8460432" y="4299942"/>
            <a:chExt cx="500406" cy="640288"/>
          </a:xfrm>
        </p:grpSpPr>
        <p:sp>
          <p:nvSpPr>
            <p:cNvPr id="469" name="Google Shape;469;p56"/>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70" name="Google Shape;470;p56"/>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71" name="Google Shape;471;p56"/>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472" name="Google Shape;472;p56"/>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473" name="Google Shape;473;p56"/>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七</a:t>
            </a:r>
            <a:r>
              <a:rPr lang="en-US" sz="1800" b="1" i="0" u="none" strike="noStrike" cap="none" dirty="0" smtClean="0">
                <a:solidFill>
                  <a:srgbClr val="0070C0"/>
                </a:solidFill>
                <a:latin typeface="Microsoft JhengHei"/>
                <a:ea typeface="Microsoft JhengHei"/>
                <a:cs typeface="Microsoft JhengHei"/>
                <a:sym typeface="Microsoft JhengHei"/>
              </a:rPr>
              <a:t>）</a:t>
            </a:r>
            <a:r>
              <a:rPr lang="en-US" sz="1800" b="1" i="0" u="none" strike="noStrike" cap="none" dirty="0">
                <a:solidFill>
                  <a:srgbClr val="0070C0"/>
                </a:solidFill>
                <a:latin typeface="Microsoft JhengHei"/>
                <a:ea typeface="Microsoft JhengHei"/>
                <a:cs typeface="Microsoft JhengHei"/>
                <a:sym typeface="Microsoft JhengHei"/>
              </a:rPr>
              <a:t>Three </a:t>
            </a:r>
            <a:r>
              <a:rPr lang="en-US" sz="1800" b="1" i="0" u="none" strike="noStrike" cap="none" dirty="0" err="1">
                <a:solidFill>
                  <a:srgbClr val="0070C0"/>
                </a:solidFill>
                <a:latin typeface="Microsoft JhengHei"/>
                <a:ea typeface="Microsoft JhengHei"/>
                <a:cs typeface="Microsoft JhengHei"/>
                <a:sym typeface="Microsoft JhengHei"/>
              </a:rPr>
              <a:t>js範例程式</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474" name="Google Shape;474;p56"/>
          <p:cNvSpPr txBox="1"/>
          <p:nvPr/>
        </p:nvSpPr>
        <p:spPr>
          <a:xfrm>
            <a:off x="121253" y="1425718"/>
            <a:ext cx="8935569" cy="811514"/>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Three.js只要少量的程式碼即可完成複雜的3D渲染，以下效果都可以在200行內完成 (含HTML、JS、CSS)</a:t>
            </a:r>
            <a:endParaRPr sz="1400" b="0" i="0" u="none" strike="noStrike" cap="none">
              <a:solidFill>
                <a:schemeClr val="dk1"/>
              </a:solidFill>
              <a:latin typeface="Microsoft JhengHei"/>
              <a:ea typeface="Microsoft JhengHei"/>
              <a:cs typeface="Microsoft JhengHei"/>
              <a:sym typeface="Microsoft JhengHei"/>
            </a:endParaRPr>
          </a:p>
        </p:txBody>
      </p:sp>
      <p:grpSp>
        <p:nvGrpSpPr>
          <p:cNvPr id="475" name="Google Shape;475;p56"/>
          <p:cNvGrpSpPr/>
          <p:nvPr/>
        </p:nvGrpSpPr>
        <p:grpSpPr>
          <a:xfrm>
            <a:off x="692188" y="2113948"/>
            <a:ext cx="7652240" cy="2743203"/>
            <a:chOff x="838200" y="2602792"/>
            <a:chExt cx="11403560" cy="4087990"/>
          </a:xfrm>
        </p:grpSpPr>
        <p:pic>
          <p:nvPicPr>
            <p:cNvPr id="476" name="Google Shape;476;p56"/>
            <p:cNvPicPr preferRelativeResize="0"/>
            <p:nvPr/>
          </p:nvPicPr>
          <p:blipFill rotWithShape="1">
            <a:blip r:embed="rId3">
              <a:alphaModFix/>
            </a:blip>
            <a:srcRect/>
            <a:stretch/>
          </p:blipFill>
          <p:spPr>
            <a:xfrm>
              <a:off x="1377081" y="2666696"/>
              <a:ext cx="2609276" cy="1986842"/>
            </a:xfrm>
            <a:prstGeom prst="rect">
              <a:avLst/>
            </a:prstGeom>
            <a:noFill/>
            <a:ln>
              <a:noFill/>
            </a:ln>
          </p:spPr>
        </p:pic>
        <p:pic>
          <p:nvPicPr>
            <p:cNvPr id="477" name="Google Shape;477;p56"/>
            <p:cNvPicPr preferRelativeResize="0"/>
            <p:nvPr/>
          </p:nvPicPr>
          <p:blipFill rotWithShape="1">
            <a:blip r:embed="rId4">
              <a:alphaModFix/>
            </a:blip>
            <a:srcRect/>
            <a:stretch/>
          </p:blipFill>
          <p:spPr>
            <a:xfrm>
              <a:off x="838200" y="4553788"/>
              <a:ext cx="3687038" cy="2136994"/>
            </a:xfrm>
            <a:prstGeom prst="rect">
              <a:avLst/>
            </a:prstGeom>
            <a:noFill/>
            <a:ln>
              <a:noFill/>
            </a:ln>
          </p:spPr>
        </p:pic>
        <p:pic>
          <p:nvPicPr>
            <p:cNvPr id="478" name="Google Shape;478;p56"/>
            <p:cNvPicPr preferRelativeResize="0"/>
            <p:nvPr/>
          </p:nvPicPr>
          <p:blipFill rotWithShape="1">
            <a:blip r:embed="rId5">
              <a:alphaModFix/>
            </a:blip>
            <a:srcRect/>
            <a:stretch/>
          </p:blipFill>
          <p:spPr>
            <a:xfrm>
              <a:off x="4764389" y="2602792"/>
              <a:ext cx="2341685" cy="1951404"/>
            </a:xfrm>
            <a:prstGeom prst="rect">
              <a:avLst/>
            </a:prstGeom>
            <a:noFill/>
            <a:ln>
              <a:noFill/>
            </a:ln>
          </p:spPr>
        </p:pic>
        <p:pic>
          <p:nvPicPr>
            <p:cNvPr id="479" name="Google Shape;479;p56"/>
            <p:cNvPicPr preferRelativeResize="0"/>
            <p:nvPr/>
          </p:nvPicPr>
          <p:blipFill rotWithShape="1">
            <a:blip r:embed="rId6">
              <a:alphaModFix/>
            </a:blip>
            <a:srcRect/>
            <a:stretch/>
          </p:blipFill>
          <p:spPr>
            <a:xfrm>
              <a:off x="4740691" y="4888223"/>
              <a:ext cx="2710616" cy="1802559"/>
            </a:xfrm>
            <a:prstGeom prst="rect">
              <a:avLst/>
            </a:prstGeom>
            <a:noFill/>
            <a:ln>
              <a:noFill/>
            </a:ln>
          </p:spPr>
        </p:pic>
        <p:pic>
          <p:nvPicPr>
            <p:cNvPr id="480" name="Google Shape;480;p56"/>
            <p:cNvPicPr preferRelativeResize="0"/>
            <p:nvPr/>
          </p:nvPicPr>
          <p:blipFill rotWithShape="1">
            <a:blip r:embed="rId7">
              <a:alphaModFix/>
            </a:blip>
            <a:srcRect/>
            <a:stretch/>
          </p:blipFill>
          <p:spPr>
            <a:xfrm>
              <a:off x="7380814" y="3134190"/>
              <a:ext cx="4860946" cy="3556592"/>
            </a:xfrm>
            <a:prstGeom prst="rect">
              <a:avLst/>
            </a:prstGeom>
            <a:noFill/>
            <a:ln>
              <a:noFill/>
            </a:ln>
          </p:spPr>
        </p:pic>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1"/>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四、簡單的Three js程式</a:t>
            </a:r>
            <a:endParaRPr sz="4000" b="1">
              <a:solidFill>
                <a:srgbClr val="002060"/>
              </a:solidFill>
            </a:endParaRPr>
          </a:p>
        </p:txBody>
      </p:sp>
      <p:grpSp>
        <p:nvGrpSpPr>
          <p:cNvPr id="486" name="Google Shape;486;p71"/>
          <p:cNvGrpSpPr/>
          <p:nvPr/>
        </p:nvGrpSpPr>
        <p:grpSpPr>
          <a:xfrm>
            <a:off x="0" y="0"/>
            <a:ext cx="791072" cy="791072"/>
            <a:chOff x="0" y="0"/>
            <a:chExt cx="791072" cy="791072"/>
          </a:xfrm>
        </p:grpSpPr>
        <p:sp>
          <p:nvSpPr>
            <p:cNvPr id="487" name="Google Shape;487;p7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88" name="Google Shape;488;p7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89" name="Google Shape;489;p7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90" name="Google Shape;490;p7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491" name="Google Shape;491;p71"/>
          <p:cNvGrpSpPr/>
          <p:nvPr/>
        </p:nvGrpSpPr>
        <p:grpSpPr>
          <a:xfrm>
            <a:off x="8460432" y="4299942"/>
            <a:ext cx="500406" cy="640288"/>
            <a:chOff x="8460432" y="4299942"/>
            <a:chExt cx="500406" cy="640288"/>
          </a:xfrm>
        </p:grpSpPr>
        <p:sp>
          <p:nvSpPr>
            <p:cNvPr id="492" name="Google Shape;492;p7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93" name="Google Shape;493;p7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94" name="Google Shape;494;p7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495" name="Google Shape;495;p7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
        <p:nvSpPr>
          <p:cNvPr id="496" name="Google Shape;496;p71"/>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（一）程式架構</a:t>
            </a:r>
            <a:endParaRPr sz="1800" b="1" i="0" u="none" strike="noStrike" cap="none">
              <a:solidFill>
                <a:srgbClr val="0070C0"/>
              </a:solidFill>
              <a:latin typeface="Microsoft JhengHei"/>
              <a:ea typeface="Microsoft JhengHei"/>
              <a:cs typeface="Microsoft JhengHei"/>
              <a:sym typeface="Microsoft JhengHei"/>
            </a:endParaRPr>
          </a:p>
        </p:txBody>
      </p:sp>
      <p:sp>
        <p:nvSpPr>
          <p:cNvPr id="497" name="Google Shape;497;p71"/>
          <p:cNvSpPr txBox="1"/>
          <p:nvPr/>
        </p:nvSpPr>
        <p:spPr>
          <a:xfrm>
            <a:off x="971600" y="1496441"/>
            <a:ext cx="5934456" cy="2545207"/>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dirty="0" err="1">
                <a:solidFill>
                  <a:schemeClr val="dk1"/>
                </a:solidFill>
                <a:latin typeface="Microsoft JhengHei"/>
                <a:ea typeface="Microsoft JhengHei"/>
                <a:cs typeface="Microsoft JhengHei"/>
                <a:sym typeface="Microsoft JhengHei"/>
              </a:rPr>
              <a:t>程式架構跟之前類似</a:t>
            </a:r>
            <a:endParaRPr sz="1600" b="0" i="0" u="none" strike="noStrike" cap="none" dirty="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dirty="0" err="1">
                <a:solidFill>
                  <a:schemeClr val="dk1"/>
                </a:solidFill>
                <a:latin typeface="Microsoft JhengHei"/>
                <a:ea typeface="Microsoft JhengHei"/>
                <a:cs typeface="Microsoft JhengHei"/>
                <a:sym typeface="Microsoft JhengHei"/>
              </a:rPr>
              <a:t>同樣有以下函數</a:t>
            </a:r>
            <a:endParaRPr sz="1600" b="0" i="0" u="none" strike="noStrike" cap="none" dirty="0">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dirty="0" err="1">
                <a:solidFill>
                  <a:schemeClr val="dk1"/>
                </a:solidFill>
                <a:latin typeface="Microsoft JhengHei"/>
                <a:ea typeface="Microsoft JhengHei"/>
                <a:cs typeface="Microsoft JhengHei"/>
                <a:sym typeface="Microsoft JhengHei"/>
              </a:rPr>
              <a:t>initGL</a:t>
            </a:r>
            <a:r>
              <a:rPr lang="en-US" sz="1600" b="0" i="0" u="none" strike="noStrike" cap="none" dirty="0">
                <a:solidFill>
                  <a:schemeClr val="dk1"/>
                </a:solidFill>
                <a:latin typeface="Microsoft JhengHei"/>
                <a:ea typeface="Microsoft JhengHei"/>
                <a:cs typeface="Microsoft JhengHei"/>
                <a:sym typeface="Microsoft JhengHei"/>
              </a:rPr>
              <a:t> : </a:t>
            </a:r>
            <a:r>
              <a:rPr lang="en-US" sz="1600" b="0" i="0" u="none" strike="noStrike" cap="none" dirty="0" err="1">
                <a:solidFill>
                  <a:schemeClr val="dk1"/>
                </a:solidFill>
                <a:latin typeface="Microsoft JhengHei"/>
                <a:ea typeface="Microsoft JhengHei"/>
                <a:cs typeface="Microsoft JhengHei"/>
                <a:sym typeface="Microsoft JhengHei"/>
              </a:rPr>
              <a:t>初始化webGL渲染物件</a:t>
            </a:r>
            <a:endParaRPr sz="1600" b="0" i="0" u="none" strike="noStrike" cap="none" dirty="0">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dirty="0" err="1">
                <a:solidFill>
                  <a:schemeClr val="dk1"/>
                </a:solidFill>
                <a:latin typeface="Microsoft JhengHei"/>
                <a:ea typeface="Microsoft JhengHei"/>
                <a:cs typeface="Microsoft JhengHei"/>
                <a:sym typeface="Microsoft JhengHei"/>
              </a:rPr>
              <a:t>drawScene</a:t>
            </a:r>
            <a:r>
              <a:rPr lang="en-US" sz="1600" b="0" i="0" u="none" strike="noStrike" cap="none" dirty="0">
                <a:solidFill>
                  <a:schemeClr val="dk1"/>
                </a:solidFill>
                <a:latin typeface="Microsoft JhengHei"/>
                <a:ea typeface="Microsoft JhengHei"/>
                <a:cs typeface="Microsoft JhengHei"/>
                <a:sym typeface="Microsoft JhengHei"/>
              </a:rPr>
              <a:t> : </a:t>
            </a:r>
            <a:r>
              <a:rPr lang="en-US" sz="1600" b="0" i="0" u="none" strike="noStrike" cap="none" dirty="0" err="1">
                <a:solidFill>
                  <a:schemeClr val="dk1"/>
                </a:solidFill>
                <a:latin typeface="Microsoft JhengHei"/>
                <a:ea typeface="Microsoft JhengHei"/>
                <a:cs typeface="Microsoft JhengHei"/>
                <a:sym typeface="Microsoft JhengHei"/>
              </a:rPr>
              <a:t>繪製場景</a:t>
            </a:r>
            <a:endParaRPr sz="1600" b="0" i="0" u="none" strike="noStrike" cap="none" dirty="0">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dirty="0">
                <a:solidFill>
                  <a:schemeClr val="dk1"/>
                </a:solidFill>
                <a:latin typeface="Microsoft JhengHei"/>
                <a:ea typeface="Microsoft JhengHei"/>
                <a:cs typeface="Microsoft JhengHei"/>
                <a:sym typeface="Microsoft JhengHei"/>
              </a:rPr>
              <a:t>reshape : </a:t>
            </a:r>
            <a:r>
              <a:rPr lang="en-US" sz="1600" b="0" i="0" u="none" strike="noStrike" cap="none" dirty="0" err="1">
                <a:solidFill>
                  <a:schemeClr val="dk1"/>
                </a:solidFill>
                <a:latin typeface="Microsoft JhengHei"/>
                <a:ea typeface="Microsoft JhengHei"/>
                <a:cs typeface="Microsoft JhengHei"/>
                <a:sym typeface="Microsoft JhengHei"/>
              </a:rPr>
              <a:t>視窗形變事件</a:t>
            </a:r>
            <a:endParaRPr sz="1600" b="0" i="0" u="none" strike="noStrike" cap="none" dirty="0">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dirty="0">
                <a:solidFill>
                  <a:schemeClr val="dk1"/>
                </a:solidFill>
                <a:latin typeface="Microsoft JhengHei"/>
                <a:ea typeface="Microsoft JhengHei"/>
                <a:cs typeface="Microsoft JhengHei"/>
                <a:sym typeface="Microsoft JhengHei"/>
              </a:rPr>
              <a:t>animate : </a:t>
            </a:r>
            <a:r>
              <a:rPr lang="en-US" sz="1600" b="0" i="0" u="none" strike="noStrike" cap="none" dirty="0" err="1">
                <a:solidFill>
                  <a:schemeClr val="dk1"/>
                </a:solidFill>
                <a:latin typeface="Microsoft JhengHei"/>
                <a:ea typeface="Microsoft JhengHei"/>
                <a:cs typeface="Microsoft JhengHei"/>
                <a:sym typeface="Microsoft JhengHei"/>
              </a:rPr>
              <a:t>更新場經中物件參數以製作動畫</a:t>
            </a:r>
            <a:endParaRPr sz="1600" b="0" i="0" u="none" strike="noStrike" cap="none" dirty="0">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dirty="0">
                <a:solidFill>
                  <a:schemeClr val="dk1"/>
                </a:solidFill>
                <a:latin typeface="Microsoft JhengHei"/>
                <a:ea typeface="Microsoft JhengHei"/>
                <a:cs typeface="Microsoft JhengHei"/>
                <a:sym typeface="Microsoft JhengHei"/>
              </a:rPr>
              <a:t>tick : </a:t>
            </a:r>
            <a:r>
              <a:rPr lang="en-US" sz="1600" b="0" i="0" u="none" strike="noStrike" cap="none" dirty="0" err="1">
                <a:solidFill>
                  <a:schemeClr val="dk1"/>
                </a:solidFill>
                <a:latin typeface="Microsoft JhengHei"/>
                <a:ea typeface="Microsoft JhengHei"/>
                <a:cs typeface="Microsoft JhengHei"/>
                <a:sym typeface="Microsoft JhengHei"/>
              </a:rPr>
              <a:t>時鐘事件</a:t>
            </a:r>
            <a:endParaRPr sz="1600" b="0" i="0" u="none" strike="noStrike" cap="none" dirty="0">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dirty="0" err="1">
                <a:solidFill>
                  <a:schemeClr val="dk1"/>
                </a:solidFill>
                <a:latin typeface="Microsoft JhengHei"/>
                <a:ea typeface="Microsoft JhengHei"/>
                <a:cs typeface="Microsoft JhengHei"/>
                <a:sym typeface="Microsoft JhengHei"/>
              </a:rPr>
              <a:t>webGLStart</a:t>
            </a:r>
            <a:r>
              <a:rPr lang="en-US" sz="1600" b="0" i="0" u="none" strike="noStrike" cap="none" dirty="0">
                <a:solidFill>
                  <a:schemeClr val="dk1"/>
                </a:solidFill>
                <a:latin typeface="Microsoft JhengHei"/>
                <a:ea typeface="Microsoft JhengHei"/>
                <a:cs typeface="Microsoft JhengHei"/>
                <a:sym typeface="Microsoft JhengHei"/>
              </a:rPr>
              <a:t> : </a:t>
            </a:r>
            <a:r>
              <a:rPr lang="en-US" sz="1600" b="0" i="0" u="none" strike="noStrike" cap="none" dirty="0" err="1">
                <a:solidFill>
                  <a:schemeClr val="dk1"/>
                </a:solidFill>
                <a:latin typeface="Microsoft JhengHei"/>
                <a:ea typeface="Microsoft JhengHei"/>
                <a:cs typeface="Microsoft JhengHei"/>
                <a:sym typeface="Microsoft JhengHei"/>
              </a:rPr>
              <a:t>起始函數</a:t>
            </a:r>
            <a:endParaRPr sz="1600" b="0" i="0" u="none" strike="noStrike" cap="none" dirty="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2"/>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四、簡單的Three js程式</a:t>
            </a:r>
            <a:endParaRPr sz="4000" b="1">
              <a:solidFill>
                <a:srgbClr val="002060"/>
              </a:solidFill>
            </a:endParaRPr>
          </a:p>
        </p:txBody>
      </p:sp>
      <p:grpSp>
        <p:nvGrpSpPr>
          <p:cNvPr id="503" name="Google Shape;503;p72"/>
          <p:cNvGrpSpPr/>
          <p:nvPr/>
        </p:nvGrpSpPr>
        <p:grpSpPr>
          <a:xfrm>
            <a:off x="0" y="0"/>
            <a:ext cx="791072" cy="791072"/>
            <a:chOff x="0" y="0"/>
            <a:chExt cx="791072" cy="791072"/>
          </a:xfrm>
        </p:grpSpPr>
        <p:sp>
          <p:nvSpPr>
            <p:cNvPr id="504" name="Google Shape;504;p72"/>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05" name="Google Shape;505;p72"/>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06" name="Google Shape;506;p72"/>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07" name="Google Shape;507;p72"/>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508" name="Google Shape;508;p72"/>
          <p:cNvGrpSpPr/>
          <p:nvPr/>
        </p:nvGrpSpPr>
        <p:grpSpPr>
          <a:xfrm>
            <a:off x="8460432" y="4299942"/>
            <a:ext cx="500406" cy="640288"/>
            <a:chOff x="8460432" y="4299942"/>
            <a:chExt cx="500406" cy="640288"/>
          </a:xfrm>
        </p:grpSpPr>
        <p:sp>
          <p:nvSpPr>
            <p:cNvPr id="509" name="Google Shape;509;p72"/>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10" name="Google Shape;510;p72"/>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11" name="Google Shape;511;p72"/>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512" name="Google Shape;512;p7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
        <p:nvSpPr>
          <p:cNvPr id="513" name="Google Shape;513;p72"/>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（一）程式架構</a:t>
            </a:r>
            <a:endParaRPr sz="1800" b="1" i="0" u="none" strike="noStrike" cap="none">
              <a:solidFill>
                <a:srgbClr val="0070C0"/>
              </a:solidFill>
              <a:latin typeface="Microsoft JhengHei"/>
              <a:ea typeface="Microsoft JhengHei"/>
              <a:cs typeface="Microsoft JhengHei"/>
              <a:sym typeface="Microsoft JhengHei"/>
            </a:endParaRPr>
          </a:p>
        </p:txBody>
      </p:sp>
      <p:grpSp>
        <p:nvGrpSpPr>
          <p:cNvPr id="514" name="Google Shape;514;p72"/>
          <p:cNvGrpSpPr/>
          <p:nvPr/>
        </p:nvGrpSpPr>
        <p:grpSpPr>
          <a:xfrm>
            <a:off x="1536993" y="1370854"/>
            <a:ext cx="6168669" cy="3286695"/>
            <a:chOff x="2576145" y="2221362"/>
            <a:chExt cx="6541478" cy="3485331"/>
          </a:xfrm>
        </p:grpSpPr>
        <p:sp>
          <p:nvSpPr>
            <p:cNvPr id="515" name="Google Shape;515;p72"/>
            <p:cNvSpPr/>
            <p:nvPr/>
          </p:nvSpPr>
          <p:spPr>
            <a:xfrm>
              <a:off x="2576146" y="2549770"/>
              <a:ext cx="6541477" cy="1345223"/>
            </a:xfrm>
            <a:prstGeom prst="rect">
              <a:avLst/>
            </a:prstGeom>
            <a:solidFill>
              <a:srgbClr val="DAE5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516" name="Google Shape;516;p72"/>
            <p:cNvSpPr/>
            <p:nvPr/>
          </p:nvSpPr>
          <p:spPr>
            <a:xfrm>
              <a:off x="2892667" y="2866106"/>
              <a:ext cx="1367683" cy="783496"/>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設定場景</a:t>
              </a:r>
              <a:endParaRPr sz="1400" b="0" i="0" u="none" strike="noStrike" cap="none">
                <a:solidFill>
                  <a:schemeClr val="lt1"/>
                </a:solidFill>
                <a:latin typeface="Microsoft JhengHei"/>
                <a:ea typeface="Microsoft JhengHei"/>
                <a:cs typeface="Microsoft JhengHei"/>
                <a:sym typeface="Microsoft JhengHei"/>
              </a:endParaRPr>
            </a:p>
          </p:txBody>
        </p:sp>
        <p:sp>
          <p:nvSpPr>
            <p:cNvPr id="517" name="Google Shape;517;p72"/>
            <p:cNvSpPr/>
            <p:nvPr/>
          </p:nvSpPr>
          <p:spPr>
            <a:xfrm>
              <a:off x="5185763" y="2866106"/>
              <a:ext cx="1367683" cy="783496"/>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設定攝影機</a:t>
              </a:r>
              <a:endParaRPr sz="1400" b="0" i="0" u="none" strike="noStrike" cap="none">
                <a:solidFill>
                  <a:schemeClr val="lt1"/>
                </a:solidFill>
                <a:latin typeface="Microsoft JhengHei"/>
                <a:ea typeface="Microsoft JhengHei"/>
                <a:cs typeface="Microsoft JhengHei"/>
                <a:sym typeface="Microsoft JhengHei"/>
              </a:endParaRPr>
            </a:p>
          </p:txBody>
        </p:sp>
        <p:sp>
          <p:nvSpPr>
            <p:cNvPr id="518" name="Google Shape;518;p72"/>
            <p:cNvSpPr/>
            <p:nvPr/>
          </p:nvSpPr>
          <p:spPr>
            <a:xfrm>
              <a:off x="7420491" y="2866106"/>
              <a:ext cx="1367683" cy="783496"/>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設定渲染器</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(Renderer)</a:t>
              </a:r>
              <a:endParaRPr sz="1400" b="0" i="0" u="none" strike="noStrike" cap="none">
                <a:solidFill>
                  <a:schemeClr val="lt1"/>
                </a:solidFill>
                <a:latin typeface="Microsoft JhengHei"/>
                <a:ea typeface="Microsoft JhengHei"/>
                <a:cs typeface="Microsoft JhengHei"/>
                <a:sym typeface="Microsoft JhengHei"/>
              </a:endParaRPr>
            </a:p>
          </p:txBody>
        </p:sp>
        <p:sp>
          <p:nvSpPr>
            <p:cNvPr id="519" name="Google Shape;519;p72"/>
            <p:cNvSpPr/>
            <p:nvPr/>
          </p:nvSpPr>
          <p:spPr>
            <a:xfrm>
              <a:off x="4364160" y="3038046"/>
              <a:ext cx="717793" cy="439616"/>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520" name="Google Shape;520;p72"/>
            <p:cNvSpPr/>
            <p:nvPr/>
          </p:nvSpPr>
          <p:spPr>
            <a:xfrm>
              <a:off x="6649946" y="3041769"/>
              <a:ext cx="674045" cy="439616"/>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521" name="Google Shape;521;p72"/>
            <p:cNvSpPr txBox="1"/>
            <p:nvPr/>
          </p:nvSpPr>
          <p:spPr>
            <a:xfrm>
              <a:off x="2576145" y="2221362"/>
              <a:ext cx="6541477" cy="3263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dirty="0" err="1">
                  <a:solidFill>
                    <a:srgbClr val="000000"/>
                  </a:solidFill>
                  <a:latin typeface="Microsoft JhengHei"/>
                  <a:ea typeface="Microsoft JhengHei"/>
                  <a:cs typeface="Microsoft JhengHei"/>
                  <a:sym typeface="Microsoft JhengHei"/>
                </a:rPr>
                <a:t>初始化</a:t>
              </a:r>
              <a:r>
                <a:rPr lang="en-US" dirty="0" err="1">
                  <a:latin typeface="Microsoft JhengHei"/>
                  <a:ea typeface="Microsoft JhengHei"/>
                  <a:cs typeface="Microsoft JhengHei"/>
                  <a:sym typeface="Microsoft JhengHei"/>
                </a:rPr>
                <a:t>應該會需要做的事情</a:t>
              </a:r>
              <a:endParaRPr sz="1400" b="0" i="0" u="none" strike="noStrike" cap="none" dirty="0">
                <a:solidFill>
                  <a:srgbClr val="000000"/>
                </a:solidFill>
                <a:latin typeface="Microsoft JhengHei"/>
                <a:ea typeface="Microsoft JhengHei"/>
                <a:cs typeface="Microsoft JhengHei"/>
                <a:sym typeface="Microsoft JhengHei"/>
              </a:endParaRPr>
            </a:p>
          </p:txBody>
        </p:sp>
        <p:sp>
          <p:nvSpPr>
            <p:cNvPr id="522" name="Google Shape;522;p72"/>
            <p:cNvSpPr/>
            <p:nvPr/>
          </p:nvSpPr>
          <p:spPr>
            <a:xfrm>
              <a:off x="2576146" y="4361469"/>
              <a:ext cx="6541477" cy="1345224"/>
            </a:xfrm>
            <a:prstGeom prst="rect">
              <a:avLst/>
            </a:prstGeom>
            <a:solidFill>
              <a:srgbClr val="DAE5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523" name="Google Shape;523;p72"/>
            <p:cNvSpPr txBox="1"/>
            <p:nvPr/>
          </p:nvSpPr>
          <p:spPr>
            <a:xfrm>
              <a:off x="2576145" y="4032999"/>
              <a:ext cx="6541477" cy="3263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dirty="0" err="1">
                  <a:solidFill>
                    <a:srgbClr val="000000"/>
                  </a:solidFill>
                  <a:latin typeface="Microsoft JhengHei"/>
                  <a:ea typeface="Microsoft JhengHei"/>
                  <a:cs typeface="Microsoft JhengHei"/>
                  <a:sym typeface="Microsoft JhengHei"/>
                </a:rPr>
                <a:t>Tick</a:t>
              </a:r>
              <a:r>
                <a:rPr lang="en-US" dirty="0" err="1">
                  <a:latin typeface="Microsoft JhengHei"/>
                  <a:ea typeface="Microsoft JhengHei"/>
                  <a:cs typeface="Microsoft JhengHei"/>
                  <a:sym typeface="Microsoft JhengHei"/>
                </a:rPr>
                <a:t>函數要做的事情</a:t>
              </a:r>
              <a:endParaRPr sz="1400" b="0" i="0" u="none" strike="noStrike" cap="none" dirty="0">
                <a:solidFill>
                  <a:srgbClr val="000000"/>
                </a:solidFill>
                <a:latin typeface="Microsoft JhengHei"/>
                <a:ea typeface="Microsoft JhengHei"/>
                <a:cs typeface="Microsoft JhengHei"/>
                <a:sym typeface="Microsoft JhengHei"/>
              </a:endParaRPr>
            </a:p>
          </p:txBody>
        </p:sp>
        <p:sp>
          <p:nvSpPr>
            <p:cNvPr id="524" name="Google Shape;524;p72"/>
            <p:cNvSpPr/>
            <p:nvPr/>
          </p:nvSpPr>
          <p:spPr>
            <a:xfrm>
              <a:off x="6668979" y="4803250"/>
              <a:ext cx="674045" cy="439614"/>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525" name="Google Shape;525;p72"/>
            <p:cNvSpPr/>
            <p:nvPr/>
          </p:nvSpPr>
          <p:spPr>
            <a:xfrm>
              <a:off x="7432422" y="4631310"/>
              <a:ext cx="1367683" cy="783496"/>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執行渲染</a:t>
              </a:r>
              <a:endParaRPr/>
            </a:p>
          </p:txBody>
        </p:sp>
        <p:sp>
          <p:nvSpPr>
            <p:cNvPr id="526" name="Google Shape;526;p72"/>
            <p:cNvSpPr/>
            <p:nvPr/>
          </p:nvSpPr>
          <p:spPr>
            <a:xfrm>
              <a:off x="5185763" y="4631310"/>
              <a:ext cx="1367683" cy="783496"/>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更新場景</a:t>
              </a:r>
              <a:endParaRPr sz="1400" b="0" i="0" u="none" strike="noStrike" cap="none">
                <a:solidFill>
                  <a:schemeClr val="lt1"/>
                </a:solidFill>
                <a:latin typeface="Microsoft JhengHei"/>
                <a:ea typeface="Microsoft JhengHei"/>
                <a:cs typeface="Microsoft JhengHei"/>
                <a:sym typeface="Microsoft JhengHei"/>
              </a:endParaRPr>
            </a:p>
          </p:txBody>
        </p:sp>
        <p:sp>
          <p:nvSpPr>
            <p:cNvPr id="527" name="Google Shape;527;p72"/>
            <p:cNvSpPr/>
            <p:nvPr/>
          </p:nvSpPr>
          <p:spPr>
            <a:xfrm>
              <a:off x="2892667" y="4622211"/>
              <a:ext cx="1367683" cy="783496"/>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計算時間差</a:t>
              </a:r>
              <a:endParaRPr sz="1400" b="0" i="0" u="none" strike="noStrike" cap="none">
                <a:solidFill>
                  <a:schemeClr val="lt1"/>
                </a:solidFill>
                <a:latin typeface="Microsoft JhengHei"/>
                <a:ea typeface="Microsoft JhengHei"/>
                <a:cs typeface="Microsoft JhengHei"/>
                <a:sym typeface="Microsoft JhengHei"/>
              </a:endParaRPr>
            </a:p>
          </p:txBody>
        </p:sp>
        <p:sp>
          <p:nvSpPr>
            <p:cNvPr id="528" name="Google Shape;528;p72"/>
            <p:cNvSpPr/>
            <p:nvPr/>
          </p:nvSpPr>
          <p:spPr>
            <a:xfrm>
              <a:off x="4407908" y="4823205"/>
              <a:ext cx="674045" cy="439614"/>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icrosoft JhengHei"/>
                <a:ea typeface="Microsoft JhengHei"/>
                <a:cs typeface="Microsoft JhengHei"/>
                <a:sym typeface="Microsoft JhengHe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3" descr="D:\Downloads\webglTeplate_工作區域 1 複本 2.jpg"/>
          <p:cNvPicPr preferRelativeResize="0"/>
          <p:nvPr/>
        </p:nvPicPr>
        <p:blipFill rotWithShape="1">
          <a:blip r:embed="rId3">
            <a:alphaModFix/>
          </a:blip>
          <a:srcRect/>
          <a:stretch/>
        </p:blipFill>
        <p:spPr>
          <a:xfrm>
            <a:off x="0" y="15775"/>
            <a:ext cx="9144000" cy="5148263"/>
          </a:xfrm>
          <a:prstGeom prst="rect">
            <a:avLst/>
          </a:prstGeom>
          <a:noFill/>
          <a:ln>
            <a:noFill/>
          </a:ln>
        </p:spPr>
      </p:pic>
      <p:sp>
        <p:nvSpPr>
          <p:cNvPr id="119" name="Google Shape;119;p3"/>
          <p:cNvSpPr txBox="1">
            <a:spLocks noGrp="1"/>
          </p:cNvSpPr>
          <p:nvPr>
            <p:ph type="title"/>
          </p:nvPr>
        </p:nvSpPr>
        <p:spPr>
          <a:xfrm>
            <a:off x="1161344" y="987574"/>
            <a:ext cx="5407096" cy="135938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002060"/>
              </a:buClr>
              <a:buSzPts val="4000"/>
              <a:buNone/>
            </a:pPr>
            <a:r>
              <a:rPr lang="en-US" dirty="0" smtClean="0">
                <a:solidFill>
                  <a:srgbClr val="002060"/>
                </a:solidFill>
              </a:rPr>
              <a:t>Three.js</a:t>
            </a:r>
            <a:endParaRPr dirty="0"/>
          </a:p>
        </p:txBody>
      </p:sp>
      <p:sp>
        <p:nvSpPr>
          <p:cNvPr id="120" name="Google Shape;120;p3"/>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
        <p:nvSpPr>
          <p:cNvPr id="121" name="Google Shape;121;p3"/>
          <p:cNvSpPr/>
          <p:nvPr/>
        </p:nvSpPr>
        <p:spPr>
          <a:xfrm>
            <a:off x="1256167" y="1682126"/>
            <a:ext cx="4830733" cy="32008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一</a:t>
            </a:r>
            <a:r>
              <a:rPr lang="en-US" sz="2000" b="0" i="0" u="none" strike="noStrike" cap="none" dirty="0" smtClean="0">
                <a:solidFill>
                  <a:schemeClr val="dk1"/>
                </a:solidFill>
                <a:latin typeface="微軟正黑體" panose="020B0604030504040204" pitchFamily="34" charset="-120"/>
                <a:ea typeface="微軟正黑體" panose="020B0604030504040204" pitchFamily="34" charset="-120"/>
                <a:cs typeface="Microsoft JhengHei"/>
                <a:sym typeface="Microsoft JhengHei"/>
              </a:rPr>
              <a:t>、</a:t>
            </a:r>
            <a:r>
              <a:rPr lang="zh-TW" altLang="en-US" sz="2000" b="0" i="0" u="none" strike="noStrike" cap="none" dirty="0" smtClean="0">
                <a:solidFill>
                  <a:schemeClr val="dk1"/>
                </a:solidFill>
                <a:latin typeface="微軟正黑體" panose="020B0604030504040204" pitchFamily="34" charset="-120"/>
                <a:ea typeface="微軟正黑體" panose="020B0604030504040204" pitchFamily="34" charset="-120"/>
                <a:cs typeface="Microsoft JhengHei"/>
                <a:sym typeface="Microsoft JhengHei"/>
              </a:rPr>
              <a:t>簡介</a:t>
            </a:r>
            <a:r>
              <a:rPr lang="en-US" altLang="zh-TW" sz="2000" b="0" i="0" u="none" strike="noStrike" cap="none" dirty="0" smtClean="0">
                <a:solidFill>
                  <a:schemeClr val="dk1"/>
                </a:solidFill>
                <a:latin typeface="微軟正黑體" panose="020B0604030504040204" pitchFamily="34" charset="-120"/>
                <a:ea typeface="微軟正黑體" panose="020B0604030504040204" pitchFamily="34" charset="-120"/>
                <a:cs typeface="Microsoft JhengHei"/>
                <a:sym typeface="Microsoft JhengHei"/>
              </a:rPr>
              <a:t>Three.js</a:t>
            </a:r>
            <a:endParaRPr sz="1400" b="0" i="0" u="none" strike="noStrike" cap="none" dirty="0">
              <a:solidFill>
                <a:srgbClr val="000000"/>
              </a:solidFill>
              <a:latin typeface="微軟正黑體" panose="020B0604030504040204" pitchFamily="34" charset="-120"/>
              <a:ea typeface="微軟正黑體" panose="020B0604030504040204" pitchFamily="34" charset="-120"/>
              <a:sym typeface="Arial"/>
            </a:endParaRPr>
          </a:p>
          <a:p>
            <a:pPr lvl="0">
              <a:buSzPts val="2000"/>
            </a:pPr>
            <a:r>
              <a:rPr lang="en-US" sz="2000" b="0" i="0" u="none" strike="noStrike" cap="none" dirty="0" err="1">
                <a:solidFill>
                  <a:schemeClr val="dk1"/>
                </a:solidFill>
                <a:latin typeface="微軟正黑體" panose="020B0604030504040204" pitchFamily="34" charset="-120"/>
                <a:ea typeface="微軟正黑體" panose="020B0604030504040204" pitchFamily="34" charset="-120"/>
                <a:cs typeface="Microsoft JhengHei"/>
                <a:sym typeface="Microsoft JhengHei"/>
              </a:rPr>
              <a:t>二</a:t>
            </a:r>
            <a:r>
              <a:rPr lang="en-US" sz="2000" b="0" i="0" u="none" strike="noStrike" cap="none" dirty="0" err="1" smtClean="0">
                <a:solidFill>
                  <a:schemeClr val="dk1"/>
                </a:solidFill>
                <a:latin typeface="微軟正黑體" panose="020B0604030504040204" pitchFamily="34" charset="-120"/>
                <a:ea typeface="微軟正黑體" panose="020B0604030504040204" pitchFamily="34" charset="-120"/>
                <a:cs typeface="Microsoft JhengHei"/>
                <a:sym typeface="Microsoft JhengHei"/>
              </a:rPr>
              <a:t>、</a:t>
            </a:r>
            <a:r>
              <a:rPr lang="en-US" altLang="zh-TW" sz="1800" dirty="0" err="1" smtClean="0">
                <a:solidFill>
                  <a:schemeClr val="tx1"/>
                </a:solidFill>
                <a:latin typeface="微軟正黑體" panose="020B0604030504040204" pitchFamily="34" charset="-120"/>
                <a:ea typeface="微軟正黑體" panose="020B0604030504040204" pitchFamily="34" charset="-120"/>
              </a:rPr>
              <a:t>Three.js渲染與幾何變換流程</a:t>
            </a:r>
            <a:endParaRPr lang="en-US" altLang="zh-TW" sz="1800" dirty="0" smtClean="0">
              <a:solidFill>
                <a:schemeClr val="tx1"/>
              </a:solidFill>
              <a:latin typeface="微軟正黑體" panose="020B0604030504040204" pitchFamily="34" charset="-120"/>
              <a:ea typeface="微軟正黑體" panose="020B0604030504040204" pitchFamily="34" charset="-120"/>
            </a:endParaRPr>
          </a:p>
          <a:p>
            <a:pPr lvl="0">
              <a:buSzPts val="2000"/>
            </a:pPr>
            <a:r>
              <a:rPr lang="zh-TW" altLang="en-US" sz="1800" dirty="0">
                <a:solidFill>
                  <a:schemeClr val="tx1"/>
                </a:solidFill>
                <a:latin typeface="微軟正黑體" panose="020B0604030504040204" pitchFamily="34" charset="-120"/>
                <a:ea typeface="微軟正黑體" panose="020B0604030504040204" pitchFamily="34" charset="-120"/>
              </a:rPr>
              <a:t>三、</a:t>
            </a:r>
            <a:r>
              <a:rPr lang="en-US" sz="1800" dirty="0">
                <a:solidFill>
                  <a:schemeClr val="tx1"/>
                </a:solidFill>
                <a:latin typeface="微軟正黑體" panose="020B0604030504040204" pitchFamily="34" charset="-120"/>
                <a:ea typeface="微軟正黑體" panose="020B0604030504040204" pitchFamily="34" charset="-120"/>
              </a:rPr>
              <a:t>Three.js</a:t>
            </a:r>
            <a:r>
              <a:rPr lang="zh-TW" altLang="en-US" sz="1800" dirty="0" smtClean="0">
                <a:solidFill>
                  <a:schemeClr val="tx1"/>
                </a:solidFill>
                <a:latin typeface="微軟正黑體" panose="020B0604030504040204" pitchFamily="34" charset="-120"/>
                <a:ea typeface="微軟正黑體" panose="020B0604030504040204" pitchFamily="34" charset="-120"/>
              </a:rPr>
              <a:t>安裝</a:t>
            </a:r>
            <a:endParaRPr lang="en-US" altLang="zh-TW" sz="1800" dirty="0" smtClean="0">
              <a:solidFill>
                <a:schemeClr val="tx1"/>
              </a:solidFill>
              <a:latin typeface="微軟正黑體" panose="020B0604030504040204" pitchFamily="34" charset="-120"/>
              <a:ea typeface="微軟正黑體" panose="020B0604030504040204" pitchFamily="34" charset="-120"/>
            </a:endParaRPr>
          </a:p>
          <a:p>
            <a:pPr lvl="0">
              <a:buSzPts val="2000"/>
            </a:pPr>
            <a:r>
              <a:rPr lang="zh-TW" altLang="en-US" sz="1800" dirty="0">
                <a:solidFill>
                  <a:schemeClr val="tx1"/>
                </a:solidFill>
                <a:latin typeface="微軟正黑體" panose="020B0604030504040204" pitchFamily="34" charset="-120"/>
                <a:ea typeface="微軟正黑體" panose="020B0604030504040204" pitchFamily="34" charset="-120"/>
              </a:rPr>
              <a:t>四、簡單的</a:t>
            </a:r>
            <a:r>
              <a:rPr lang="en-US" sz="1800" dirty="0">
                <a:solidFill>
                  <a:schemeClr val="tx1"/>
                </a:solidFill>
                <a:latin typeface="微軟正黑體" panose="020B0604030504040204" pitchFamily="34" charset="-120"/>
                <a:ea typeface="微軟正黑體" panose="020B0604030504040204" pitchFamily="34" charset="-120"/>
              </a:rPr>
              <a:t>Three </a:t>
            </a:r>
            <a:r>
              <a:rPr lang="en-US" sz="1800" dirty="0" err="1">
                <a:solidFill>
                  <a:schemeClr val="tx1"/>
                </a:solidFill>
                <a:latin typeface="微軟正黑體" panose="020B0604030504040204" pitchFamily="34" charset="-120"/>
                <a:ea typeface="微軟正黑體" panose="020B0604030504040204" pitchFamily="34" charset="-120"/>
              </a:rPr>
              <a:t>js</a:t>
            </a:r>
            <a:r>
              <a:rPr lang="zh-TW" altLang="en-US" sz="1800" dirty="0" smtClean="0">
                <a:solidFill>
                  <a:schemeClr val="tx1"/>
                </a:solidFill>
                <a:latin typeface="微軟正黑體" panose="020B0604030504040204" pitchFamily="34" charset="-120"/>
                <a:ea typeface="微軟正黑體" panose="020B0604030504040204" pitchFamily="34" charset="-120"/>
              </a:rPr>
              <a:t>程式</a:t>
            </a:r>
            <a:endParaRPr lang="en-US" altLang="zh-TW" sz="1800" dirty="0" smtClean="0">
              <a:solidFill>
                <a:schemeClr val="tx1"/>
              </a:solidFill>
              <a:latin typeface="微軟正黑體" panose="020B0604030504040204" pitchFamily="34" charset="-120"/>
              <a:ea typeface="微軟正黑體" panose="020B0604030504040204" pitchFamily="34" charset="-120"/>
            </a:endParaRPr>
          </a:p>
          <a:p>
            <a:pPr lvl="0">
              <a:buSzPts val="2000"/>
            </a:pPr>
            <a:r>
              <a:rPr lang="zh-TW" altLang="en-US" sz="1800" dirty="0">
                <a:solidFill>
                  <a:schemeClr val="tx1"/>
                </a:solidFill>
                <a:latin typeface="微軟正黑體" panose="020B0604030504040204" pitchFamily="34" charset="-120"/>
                <a:ea typeface="微軟正黑體" panose="020B0604030504040204" pitchFamily="34" charset="-120"/>
              </a:rPr>
              <a:t>五、</a:t>
            </a:r>
            <a:r>
              <a:rPr lang="en-US" sz="1800" dirty="0">
                <a:solidFill>
                  <a:schemeClr val="tx1"/>
                </a:solidFill>
                <a:latin typeface="微軟正黑體" panose="020B0604030504040204" pitchFamily="34" charset="-120"/>
                <a:ea typeface="微軟正黑體" panose="020B0604030504040204" pitchFamily="34" charset="-120"/>
              </a:rPr>
              <a:t>Three </a:t>
            </a:r>
            <a:r>
              <a:rPr lang="en-US" sz="1800" dirty="0" err="1">
                <a:solidFill>
                  <a:schemeClr val="tx1"/>
                </a:solidFill>
                <a:latin typeface="微軟正黑體" panose="020B0604030504040204" pitchFamily="34" charset="-120"/>
                <a:ea typeface="微軟正黑體" panose="020B0604030504040204" pitchFamily="34" charset="-120"/>
              </a:rPr>
              <a:t>js</a:t>
            </a:r>
            <a:r>
              <a:rPr lang="zh-TW" altLang="en-US" sz="1800" dirty="0" smtClean="0">
                <a:solidFill>
                  <a:schemeClr val="tx1"/>
                </a:solidFill>
                <a:latin typeface="微軟正黑體" panose="020B0604030504040204" pitchFamily="34" charset="-120"/>
                <a:ea typeface="微軟正黑體" panose="020B0604030504040204" pitchFamily="34" charset="-120"/>
              </a:rPr>
              <a:t>太陽系</a:t>
            </a:r>
            <a:endParaRPr lang="en-US" altLang="zh-TW" sz="1800" dirty="0" smtClean="0">
              <a:solidFill>
                <a:schemeClr val="tx1"/>
              </a:solidFill>
              <a:latin typeface="微軟正黑體" panose="020B0604030504040204" pitchFamily="34" charset="-120"/>
              <a:ea typeface="微軟正黑體" panose="020B0604030504040204" pitchFamily="34" charset="-120"/>
            </a:endParaRPr>
          </a:p>
          <a:p>
            <a:pPr lvl="0">
              <a:buSzPts val="2000"/>
            </a:pPr>
            <a:r>
              <a:rPr lang="zh-TW" altLang="en-US" sz="1800" dirty="0">
                <a:solidFill>
                  <a:schemeClr val="tx1"/>
                </a:solidFill>
                <a:latin typeface="微軟正黑體" panose="020B0604030504040204" pitchFamily="34" charset="-120"/>
                <a:ea typeface="微軟正黑體" panose="020B0604030504040204" pitchFamily="34" charset="-120"/>
              </a:rPr>
              <a:t>六、</a:t>
            </a:r>
            <a:r>
              <a:rPr lang="en-US" altLang="zh-TW" sz="1800" dirty="0">
                <a:solidFill>
                  <a:schemeClr val="tx1"/>
                </a:solidFill>
                <a:latin typeface="微軟正黑體" panose="020B0604030504040204" pitchFamily="34" charset="-120"/>
                <a:ea typeface="微軟正黑體" panose="020B0604030504040204" pitchFamily="34" charset="-120"/>
              </a:rPr>
              <a:t>3D</a:t>
            </a:r>
            <a:r>
              <a:rPr lang="zh-TW" altLang="en-US" sz="1800" dirty="0" smtClean="0">
                <a:solidFill>
                  <a:schemeClr val="tx1"/>
                </a:solidFill>
                <a:latin typeface="微軟正黑體" panose="020B0604030504040204" pitchFamily="34" charset="-120"/>
                <a:ea typeface="微軟正黑體" panose="020B0604030504040204" pitchFamily="34" charset="-120"/>
              </a:rPr>
              <a:t>動畫</a:t>
            </a:r>
            <a:endParaRPr lang="en-US" altLang="zh-TW" sz="1800" dirty="0" smtClean="0">
              <a:solidFill>
                <a:schemeClr val="tx1"/>
              </a:solidFill>
              <a:latin typeface="微軟正黑體" panose="020B0604030504040204" pitchFamily="34" charset="-120"/>
              <a:ea typeface="微軟正黑體" panose="020B0604030504040204" pitchFamily="34" charset="-120"/>
            </a:endParaRPr>
          </a:p>
          <a:p>
            <a:pPr lvl="0">
              <a:buSzPts val="2000"/>
            </a:pPr>
            <a:r>
              <a:rPr lang="zh-TW" altLang="en-US" sz="1800" dirty="0">
                <a:solidFill>
                  <a:schemeClr val="tx1"/>
                </a:solidFill>
                <a:latin typeface="微軟正黑體" panose="020B0604030504040204" pitchFamily="34" charset="-120"/>
                <a:ea typeface="微軟正黑體" panose="020B0604030504040204" pitchFamily="34" charset="-120"/>
              </a:rPr>
              <a:t>七、凹凸面</a:t>
            </a:r>
            <a:r>
              <a:rPr lang="zh-TW" altLang="en-US" sz="1800" dirty="0" smtClean="0">
                <a:solidFill>
                  <a:schemeClr val="tx1"/>
                </a:solidFill>
                <a:latin typeface="微軟正黑體" panose="020B0604030504040204" pitchFamily="34" charset="-120"/>
                <a:ea typeface="微軟正黑體" panose="020B0604030504040204" pitchFamily="34" charset="-120"/>
              </a:rPr>
              <a:t>材質</a:t>
            </a:r>
            <a:endParaRPr lang="en-US" altLang="zh-TW" sz="1800" dirty="0" smtClean="0">
              <a:solidFill>
                <a:schemeClr val="tx1"/>
              </a:solidFill>
              <a:latin typeface="微軟正黑體" panose="020B0604030504040204" pitchFamily="34" charset="-120"/>
              <a:ea typeface="微軟正黑體" panose="020B0604030504040204" pitchFamily="34" charset="-120"/>
            </a:endParaRPr>
          </a:p>
          <a:p>
            <a:pPr lvl="0">
              <a:buSzPts val="2000"/>
            </a:pPr>
            <a:r>
              <a:rPr lang="zh-TW" altLang="en-US" sz="1800" dirty="0">
                <a:solidFill>
                  <a:schemeClr val="tx1"/>
                </a:solidFill>
                <a:latin typeface="微軟正黑體" panose="020B0604030504040204" pitchFamily="34" charset="-120"/>
                <a:ea typeface="微軟正黑體" panose="020B0604030504040204" pitchFamily="34" charset="-120"/>
              </a:rPr>
              <a:t>八、</a:t>
            </a:r>
            <a:r>
              <a:rPr lang="en-US" altLang="zh-TW" sz="1800" dirty="0" err="1">
                <a:solidFill>
                  <a:schemeClr val="tx1"/>
                </a:solidFill>
                <a:latin typeface="微軟正黑體" panose="020B0604030504040204" pitchFamily="34" charset="-120"/>
                <a:ea typeface="微軟正黑體" panose="020B0604030504040204" pitchFamily="34" charset="-120"/>
              </a:rPr>
              <a:t>Shader</a:t>
            </a:r>
            <a:r>
              <a:rPr lang="zh-TW" altLang="en-US" sz="1800" dirty="0" smtClean="0">
                <a:solidFill>
                  <a:schemeClr val="tx1"/>
                </a:solidFill>
                <a:latin typeface="微軟正黑體" panose="020B0604030504040204" pitchFamily="34" charset="-120"/>
                <a:ea typeface="微軟正黑體" panose="020B0604030504040204" pitchFamily="34" charset="-120"/>
              </a:rPr>
              <a:t>撰寫</a:t>
            </a:r>
            <a:endParaRPr lang="en-US" altLang="zh-TW" sz="1800" dirty="0" smtClean="0">
              <a:solidFill>
                <a:schemeClr val="tx1"/>
              </a:solidFill>
              <a:latin typeface="微軟正黑體" panose="020B0604030504040204" pitchFamily="34" charset="-120"/>
              <a:ea typeface="微軟正黑體" panose="020B0604030504040204" pitchFamily="34" charset="-120"/>
            </a:endParaRPr>
          </a:p>
          <a:p>
            <a:pPr lvl="0">
              <a:buSzPts val="2000"/>
            </a:pPr>
            <a:r>
              <a:rPr lang="zh-TW" altLang="en-US" sz="1800" dirty="0">
                <a:solidFill>
                  <a:schemeClr val="tx1"/>
                </a:solidFill>
                <a:latin typeface="微軟正黑體" panose="020B0604030504040204" pitchFamily="34" charset="-120"/>
                <a:ea typeface="微軟正黑體" panose="020B0604030504040204" pitchFamily="34" charset="-120"/>
              </a:rPr>
              <a:t>九、影子效果</a:t>
            </a:r>
            <a:endParaRPr lang="en-US" altLang="zh-TW" sz="1800" dirty="0" smtClean="0">
              <a:solidFill>
                <a:schemeClr val="tx1"/>
              </a:solidFill>
              <a:latin typeface="微軟正黑體" panose="020B0604030504040204" pitchFamily="34" charset="-120"/>
              <a:ea typeface="微軟正黑體" panose="020B0604030504040204" pitchFamily="34" charset="-120"/>
            </a:endParaRPr>
          </a:p>
          <a:p>
            <a:pPr lvl="0">
              <a:buSzPts val="2000"/>
            </a:pPr>
            <a:endParaRPr lang="en-US" altLang="zh-TW" sz="1800" dirty="0" smtClean="0">
              <a:solidFill>
                <a:schemeClr val="tx1"/>
              </a:solidFill>
              <a:latin typeface="微軟正黑體" panose="020B0604030504040204" pitchFamily="34" charset="-120"/>
              <a:ea typeface="微軟正黑體" panose="020B0604030504040204" pitchFamily="34" charset="-120"/>
            </a:endParaRPr>
          </a:p>
          <a:p>
            <a:pPr lvl="0">
              <a:buSzPts val="2000"/>
            </a:pPr>
            <a:endParaRPr sz="1800" i="0" u="none" strike="noStrike" cap="none" dirty="0">
              <a:solidFill>
                <a:schemeClr val="tx1"/>
              </a:solidFill>
              <a:latin typeface="微軟正黑體" panose="020B0604030504040204" pitchFamily="34" charset="-120"/>
              <a:ea typeface="微軟正黑體" panose="020B0604030504040204" pitchFamily="34" charset="-120"/>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3"/>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四、簡單的Three js程式</a:t>
            </a:r>
            <a:endParaRPr sz="4000" b="1">
              <a:solidFill>
                <a:srgbClr val="002060"/>
              </a:solidFill>
            </a:endParaRPr>
          </a:p>
        </p:txBody>
      </p:sp>
      <p:grpSp>
        <p:nvGrpSpPr>
          <p:cNvPr id="534" name="Google Shape;534;p73"/>
          <p:cNvGrpSpPr/>
          <p:nvPr/>
        </p:nvGrpSpPr>
        <p:grpSpPr>
          <a:xfrm>
            <a:off x="0" y="0"/>
            <a:ext cx="791072" cy="791072"/>
            <a:chOff x="0" y="0"/>
            <a:chExt cx="791072" cy="791072"/>
          </a:xfrm>
        </p:grpSpPr>
        <p:sp>
          <p:nvSpPr>
            <p:cNvPr id="535" name="Google Shape;535;p73"/>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36" name="Google Shape;536;p73"/>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37" name="Google Shape;537;p73"/>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38" name="Google Shape;538;p73"/>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539" name="Google Shape;539;p73"/>
          <p:cNvGrpSpPr/>
          <p:nvPr/>
        </p:nvGrpSpPr>
        <p:grpSpPr>
          <a:xfrm>
            <a:off x="8460432" y="4299942"/>
            <a:ext cx="500406" cy="640288"/>
            <a:chOff x="8460432" y="4299942"/>
            <a:chExt cx="500406" cy="640288"/>
          </a:xfrm>
        </p:grpSpPr>
        <p:sp>
          <p:nvSpPr>
            <p:cNvPr id="540" name="Google Shape;540;p73"/>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41" name="Google Shape;541;p73"/>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42" name="Google Shape;542;p73"/>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543" name="Google Shape;543;p73"/>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544" name="Google Shape;544;p73"/>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（一）程式架構</a:t>
            </a:r>
            <a:endParaRPr sz="1800" b="1" i="0" u="none" strike="noStrike" cap="none">
              <a:solidFill>
                <a:srgbClr val="0070C0"/>
              </a:solidFill>
              <a:latin typeface="Microsoft JhengHei"/>
              <a:ea typeface="Microsoft JhengHei"/>
              <a:cs typeface="Microsoft JhengHei"/>
              <a:sym typeface="Microsoft JhengHei"/>
            </a:endParaRPr>
          </a:p>
        </p:txBody>
      </p:sp>
      <p:sp>
        <p:nvSpPr>
          <p:cNvPr id="545" name="Google Shape;545;p73"/>
          <p:cNvSpPr txBox="1"/>
          <p:nvPr/>
        </p:nvSpPr>
        <p:spPr>
          <a:xfrm>
            <a:off x="255328" y="1291607"/>
            <a:ext cx="6956240" cy="957818"/>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webGLStart</a:t>
            </a:r>
            <a:endParaRPr sz="1400" b="0" i="0" u="none" strike="noStrike" cap="none">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將原本的</a:t>
            </a:r>
            <a:r>
              <a:rPr lang="en-US" sz="1400" b="0" i="0" u="none" strike="noStrike" cap="none">
                <a:solidFill>
                  <a:srgbClr val="843C0C"/>
                </a:solidFill>
                <a:highlight>
                  <a:srgbClr val="C0C0C0"/>
                </a:highlight>
                <a:latin typeface="Microsoft JhengHei"/>
                <a:ea typeface="Microsoft JhengHei"/>
                <a:cs typeface="Microsoft JhengHei"/>
                <a:sym typeface="Microsoft JhengHei"/>
              </a:rPr>
              <a:t>&lt;網頁物件&gt;</a:t>
            </a:r>
            <a:r>
              <a:rPr lang="en-US" sz="1400" b="1" i="0" u="none" strike="noStrike" cap="none">
                <a:solidFill>
                  <a:schemeClr val="dk1"/>
                </a:solidFill>
                <a:highlight>
                  <a:srgbClr val="C0C0C0"/>
                </a:highlight>
                <a:latin typeface="Microsoft JhengHei"/>
                <a:ea typeface="Microsoft JhengHei"/>
                <a:cs typeface="Microsoft JhengHei"/>
                <a:sym typeface="Microsoft JhengHei"/>
              </a:rPr>
              <a:t>.</a:t>
            </a:r>
            <a:r>
              <a:rPr lang="en-US" sz="1400" b="0" i="0" u="none" strike="noStrike" cap="none">
                <a:solidFill>
                  <a:srgbClr val="000000"/>
                </a:solidFill>
                <a:highlight>
                  <a:srgbClr val="C0C0C0"/>
                </a:highlight>
                <a:latin typeface="Microsoft JhengHei"/>
                <a:ea typeface="Microsoft JhengHei"/>
                <a:cs typeface="Microsoft JhengHei"/>
                <a:sym typeface="Microsoft JhengHei"/>
              </a:rPr>
              <a:t>getContext</a:t>
            </a:r>
            <a:r>
              <a:rPr lang="en-US" sz="1400" b="1" i="0" u="none" strike="noStrike" cap="none">
                <a:solidFill>
                  <a:srgbClr val="000080"/>
                </a:solidFill>
                <a:highlight>
                  <a:srgbClr val="C0C0C0"/>
                </a:highlight>
                <a:latin typeface="Microsoft JhengHei"/>
                <a:ea typeface="Microsoft JhengHei"/>
                <a:cs typeface="Microsoft JhengHei"/>
                <a:sym typeface="Microsoft JhengHei"/>
              </a:rPr>
              <a:t>(</a:t>
            </a:r>
            <a:r>
              <a:rPr lang="en-US" sz="1400" b="0" i="0" u="none" strike="noStrike" cap="none">
                <a:solidFill>
                  <a:srgbClr val="808080"/>
                </a:solidFill>
                <a:highlight>
                  <a:srgbClr val="C0C0C0"/>
                </a:highlight>
                <a:latin typeface="Microsoft JhengHei"/>
                <a:ea typeface="Microsoft JhengHei"/>
                <a:cs typeface="Microsoft JhengHei"/>
                <a:sym typeface="Microsoft JhengHei"/>
              </a:rPr>
              <a:t>"experimental-webgl"</a:t>
            </a:r>
            <a:r>
              <a:rPr lang="en-US" sz="1400" b="1" i="0" u="none" strike="noStrike" cap="none">
                <a:solidFill>
                  <a:srgbClr val="000080"/>
                </a:solidFill>
                <a:highlight>
                  <a:srgbClr val="C0C0C0"/>
                </a:highlight>
                <a:latin typeface="Microsoft JhengHei"/>
                <a:ea typeface="Microsoft JhengHei"/>
                <a:cs typeface="Microsoft JhengHei"/>
                <a:sym typeface="Microsoft JhengHei"/>
              </a:rPr>
              <a:t>);</a:t>
            </a:r>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改成</a:t>
            </a:r>
            <a:r>
              <a:rPr lang="en-US" sz="1400" b="1" i="0" u="none" strike="noStrike" cap="none">
                <a:solidFill>
                  <a:srgbClr val="0000FF"/>
                </a:solidFill>
                <a:highlight>
                  <a:srgbClr val="C0C0C0"/>
                </a:highlight>
                <a:latin typeface="Microsoft JhengHei"/>
                <a:ea typeface="Microsoft JhengHei"/>
                <a:cs typeface="Microsoft JhengHei"/>
                <a:sym typeface="Microsoft JhengHei"/>
              </a:rPr>
              <a:t>new</a:t>
            </a:r>
            <a:r>
              <a:rPr lang="en-US" sz="1400" b="0" i="0" u="none" strike="noStrike" cap="none">
                <a:solidFill>
                  <a:srgbClr val="000000"/>
                </a:solidFill>
                <a:highlight>
                  <a:srgbClr val="C0C0C0"/>
                </a:highlight>
                <a:latin typeface="Microsoft JhengHei"/>
                <a:ea typeface="Microsoft JhengHei"/>
                <a:cs typeface="Microsoft JhengHei"/>
                <a:sym typeface="Microsoft JhengHei"/>
              </a:rPr>
              <a:t> THREE</a:t>
            </a:r>
            <a:r>
              <a:rPr lang="en-US" sz="1400" b="1" i="0" u="none" strike="noStrike" cap="none">
                <a:solidFill>
                  <a:srgbClr val="000080"/>
                </a:solidFill>
                <a:highlight>
                  <a:srgbClr val="C0C0C0"/>
                </a:highlight>
                <a:latin typeface="Microsoft JhengHei"/>
                <a:ea typeface="Microsoft JhengHei"/>
                <a:cs typeface="Microsoft JhengHei"/>
                <a:sym typeface="Microsoft JhengHei"/>
              </a:rPr>
              <a:t>.</a:t>
            </a:r>
            <a:r>
              <a:rPr lang="en-US" sz="1400" b="0" i="0" u="none" strike="noStrike" cap="none">
                <a:solidFill>
                  <a:srgbClr val="000000"/>
                </a:solidFill>
                <a:highlight>
                  <a:srgbClr val="C0C0C0"/>
                </a:highlight>
                <a:latin typeface="Microsoft JhengHei"/>
                <a:ea typeface="Microsoft JhengHei"/>
                <a:cs typeface="Microsoft JhengHei"/>
                <a:sym typeface="Microsoft JhengHei"/>
              </a:rPr>
              <a:t>WebGLRenderer</a:t>
            </a:r>
            <a:r>
              <a:rPr lang="en-US" sz="1400" b="1" i="0" u="none" strike="noStrike" cap="none">
                <a:solidFill>
                  <a:srgbClr val="000080"/>
                </a:solidFill>
                <a:highlight>
                  <a:srgbClr val="C0C0C0"/>
                </a:highlight>
                <a:latin typeface="Microsoft JhengHei"/>
                <a:ea typeface="Microsoft JhengHei"/>
                <a:cs typeface="Microsoft JhengHei"/>
                <a:sym typeface="Microsoft JhengHei"/>
              </a:rPr>
              <a:t>();</a:t>
            </a:r>
            <a:r>
              <a:rPr lang="en-US" sz="1400" b="0" i="0" u="none" strike="noStrike" cap="none">
                <a:solidFill>
                  <a:schemeClr val="dk1"/>
                </a:solidFill>
                <a:latin typeface="Microsoft JhengHei"/>
                <a:ea typeface="Microsoft JhengHei"/>
                <a:cs typeface="Microsoft JhengHei"/>
                <a:sym typeface="Microsoft JhengHei"/>
              </a:rPr>
              <a:t>以便使用Three.js的API</a:t>
            </a:r>
            <a:endParaRPr sz="1400" b="0" i="0" u="none" strike="noStrike" cap="none">
              <a:solidFill>
                <a:schemeClr val="dk1"/>
              </a:solidFill>
              <a:latin typeface="Microsoft JhengHei"/>
              <a:ea typeface="Microsoft JhengHei"/>
              <a:cs typeface="Microsoft JhengHei"/>
              <a:sym typeface="Microsoft JhengHei"/>
            </a:endParaRPr>
          </a:p>
        </p:txBody>
      </p:sp>
      <p:sp>
        <p:nvSpPr>
          <p:cNvPr id="546" name="Google Shape;546;p73"/>
          <p:cNvSpPr/>
          <p:nvPr/>
        </p:nvSpPr>
        <p:spPr>
          <a:xfrm>
            <a:off x="395536" y="2358104"/>
            <a:ext cx="8027377" cy="2110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200" b="1" i="0" u="none" strike="noStrike" cap="none">
                <a:solidFill>
                  <a:srgbClr val="0000FF"/>
                </a:solidFill>
                <a:latin typeface="Courier New"/>
                <a:ea typeface="Courier New"/>
                <a:cs typeface="Courier New"/>
                <a:sym typeface="Courier New"/>
              </a:rPr>
              <a:t>function</a:t>
            </a:r>
            <a:r>
              <a:rPr lang="en-US" sz="1200" b="0" i="0" u="none" strike="noStrike" cap="none">
                <a:solidFill>
                  <a:srgbClr val="000000"/>
                </a:solidFill>
                <a:latin typeface="Courier New"/>
                <a:ea typeface="Courier New"/>
                <a:cs typeface="Courier New"/>
                <a:sym typeface="Courier New"/>
              </a:rPr>
              <a:t> initGL</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container</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FF"/>
                </a:solidFill>
                <a:latin typeface="Courier New"/>
                <a:ea typeface="Courier New"/>
                <a:cs typeface="Courier New"/>
                <a:sym typeface="Courier New"/>
              </a:rPr>
              <a:t>try</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renderer </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FF"/>
                </a:solidFill>
                <a:latin typeface="Courier New"/>
                <a:ea typeface="Courier New"/>
                <a:cs typeface="Courier New"/>
                <a:sym typeface="Courier New"/>
              </a:rPr>
              <a:t>new</a:t>
            </a:r>
            <a:r>
              <a:rPr lang="en-US" sz="1200" b="0" i="0" u="none" strike="noStrike" cap="none">
                <a:solidFill>
                  <a:srgbClr val="000000"/>
                </a:solidFill>
                <a:latin typeface="Courier New"/>
                <a:ea typeface="Courier New"/>
                <a:cs typeface="Courier New"/>
                <a:sym typeface="Courier New"/>
              </a:rPr>
              <a:t> THREE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WebGLRenderer</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alpha</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FF"/>
                </a:solidFill>
                <a:latin typeface="Courier New"/>
                <a:ea typeface="Courier New"/>
                <a:cs typeface="Courier New"/>
                <a:sym typeface="Courier New"/>
              </a:rPr>
              <a:t>true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antialias</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FF"/>
                </a:solidFill>
                <a:latin typeface="Courier New"/>
                <a:ea typeface="Courier New"/>
                <a:cs typeface="Courier New"/>
                <a:sym typeface="Courier New"/>
              </a:rPr>
              <a:t>true</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container</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appendChild</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renderer</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domElement</a:t>
            </a: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FF"/>
                </a:solidFill>
                <a:latin typeface="Courier New"/>
                <a:ea typeface="Courier New"/>
                <a:cs typeface="Courier New"/>
                <a:sym typeface="Courier New"/>
              </a:rPr>
              <a:t>catch</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FF"/>
                </a:solidFill>
                <a:latin typeface="Courier New"/>
                <a:ea typeface="Courier New"/>
                <a:cs typeface="Courier New"/>
                <a:sym typeface="Courier New"/>
              </a:rPr>
              <a:t>if</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renderer</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804000"/>
                </a:solidFill>
                <a:latin typeface="Courier New"/>
                <a:ea typeface="Courier New"/>
                <a:cs typeface="Courier New"/>
                <a:sym typeface="Courier New"/>
              </a:rPr>
              <a:t>alert</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808080"/>
                </a:solidFill>
                <a:latin typeface="Courier New"/>
                <a:ea typeface="Courier New"/>
                <a:cs typeface="Courier New"/>
                <a:sym typeface="Courier New"/>
              </a:rPr>
              <a:t>"Could not initialise WebGL, sorry :-("</a:t>
            </a: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74"/>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四、簡單的Three js程式</a:t>
            </a:r>
            <a:endParaRPr sz="4000" b="1">
              <a:solidFill>
                <a:srgbClr val="002060"/>
              </a:solidFill>
            </a:endParaRPr>
          </a:p>
        </p:txBody>
      </p:sp>
      <p:grpSp>
        <p:nvGrpSpPr>
          <p:cNvPr id="552" name="Google Shape;552;p74"/>
          <p:cNvGrpSpPr/>
          <p:nvPr/>
        </p:nvGrpSpPr>
        <p:grpSpPr>
          <a:xfrm>
            <a:off x="0" y="0"/>
            <a:ext cx="791072" cy="791072"/>
            <a:chOff x="0" y="0"/>
            <a:chExt cx="791072" cy="791072"/>
          </a:xfrm>
        </p:grpSpPr>
        <p:sp>
          <p:nvSpPr>
            <p:cNvPr id="553" name="Google Shape;553;p74"/>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54" name="Google Shape;554;p74"/>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55" name="Google Shape;555;p74"/>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56" name="Google Shape;556;p74"/>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557" name="Google Shape;557;p74"/>
          <p:cNvGrpSpPr/>
          <p:nvPr/>
        </p:nvGrpSpPr>
        <p:grpSpPr>
          <a:xfrm>
            <a:off x="8460432" y="4299942"/>
            <a:ext cx="500406" cy="640288"/>
            <a:chOff x="8460432" y="4299942"/>
            <a:chExt cx="500406" cy="640288"/>
          </a:xfrm>
        </p:grpSpPr>
        <p:sp>
          <p:nvSpPr>
            <p:cNvPr id="558" name="Google Shape;558;p74"/>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59" name="Google Shape;559;p74"/>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60" name="Google Shape;560;p74"/>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561" name="Google Shape;561;p74"/>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562" name="Google Shape;562;p74"/>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（一）程式架構</a:t>
            </a:r>
            <a:endParaRPr sz="1800" b="1" i="0" u="none" strike="noStrike" cap="none">
              <a:solidFill>
                <a:srgbClr val="0070C0"/>
              </a:solidFill>
              <a:latin typeface="Microsoft JhengHei"/>
              <a:ea typeface="Microsoft JhengHei"/>
              <a:cs typeface="Microsoft JhengHei"/>
              <a:sym typeface="Microsoft JhengHei"/>
            </a:endParaRPr>
          </a:p>
        </p:txBody>
      </p:sp>
      <p:sp>
        <p:nvSpPr>
          <p:cNvPr id="563" name="Google Shape;563;p74"/>
          <p:cNvSpPr txBox="1"/>
          <p:nvPr/>
        </p:nvSpPr>
        <p:spPr>
          <a:xfrm>
            <a:off x="536199" y="1264041"/>
            <a:ext cx="8208615" cy="978535"/>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dirty="0" err="1">
                <a:solidFill>
                  <a:schemeClr val="dk1"/>
                </a:solidFill>
                <a:latin typeface="Microsoft JhengHei"/>
                <a:ea typeface="Microsoft JhengHei"/>
                <a:cs typeface="Microsoft JhengHei"/>
                <a:sym typeface="Microsoft JhengHei"/>
              </a:rPr>
              <a:t>initCamera</a:t>
            </a:r>
            <a:endParaRPr sz="1400" b="0" i="0" u="none" strike="noStrike" cap="none" dirty="0">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dirty="0">
                <a:solidFill>
                  <a:schemeClr val="dk1"/>
                </a:solidFill>
                <a:latin typeface="Microsoft JhengHei"/>
                <a:ea typeface="Microsoft JhengHei"/>
                <a:cs typeface="Microsoft JhengHei"/>
                <a:sym typeface="Microsoft JhengHei"/>
              </a:rPr>
              <a:t>我們這邊使用Three.js的</a:t>
            </a:r>
            <a:r>
              <a:rPr lang="en-US" sz="1400" b="0" i="0" u="none" strike="noStrike" cap="none" dirty="0">
                <a:solidFill>
                  <a:srgbClr val="000000"/>
                </a:solidFill>
                <a:latin typeface="Microsoft JhengHei"/>
                <a:ea typeface="Microsoft JhengHei"/>
                <a:cs typeface="Microsoft JhengHei"/>
                <a:sym typeface="Microsoft JhengHei"/>
              </a:rPr>
              <a:t>PerspectiveCamera</a:t>
            </a:r>
            <a:r>
              <a:rPr lang="en-US" sz="1400" b="0" i="0" u="none" strike="noStrike" cap="none" dirty="0">
                <a:solidFill>
                  <a:schemeClr val="dk1"/>
                </a:solidFill>
                <a:latin typeface="Microsoft JhengHei"/>
                <a:ea typeface="Microsoft JhengHei"/>
                <a:cs typeface="Microsoft JhengHei"/>
                <a:sym typeface="Microsoft JhengHei"/>
              </a:rPr>
              <a:t>來建立透視投影攝影機、以及</a:t>
            </a:r>
            <a:r>
              <a:rPr lang="en-US" sz="1400" b="0" i="0" u="none" strike="noStrike" cap="none" dirty="0">
                <a:solidFill>
                  <a:srgbClr val="000000"/>
                </a:solidFill>
                <a:latin typeface="Microsoft JhengHei"/>
                <a:ea typeface="Microsoft JhengHei"/>
                <a:cs typeface="Microsoft JhengHei"/>
                <a:sym typeface="Microsoft JhengHei"/>
              </a:rPr>
              <a:t>TrackballControls</a:t>
            </a:r>
            <a:r>
              <a:rPr lang="en-US" sz="1400" b="0" i="0" u="none" strike="noStrike" cap="none" dirty="0">
                <a:solidFill>
                  <a:schemeClr val="dk1"/>
                </a:solidFill>
                <a:latin typeface="Microsoft JhengHei"/>
                <a:ea typeface="Microsoft JhengHei"/>
                <a:cs typeface="Microsoft JhengHei"/>
                <a:sym typeface="Microsoft JhengHei"/>
              </a:rPr>
              <a:t>來建立簡單的運鏡系統。</a:t>
            </a:r>
            <a:endParaRPr sz="1400" b="0" i="0" u="none" strike="noStrike" cap="none" dirty="0">
              <a:solidFill>
                <a:schemeClr val="dk1"/>
              </a:solidFill>
              <a:latin typeface="Microsoft JhengHei"/>
              <a:ea typeface="Microsoft JhengHei"/>
              <a:cs typeface="Microsoft JhengHei"/>
              <a:sym typeface="Microsoft JhengHei"/>
            </a:endParaRPr>
          </a:p>
        </p:txBody>
      </p:sp>
      <p:sp>
        <p:nvSpPr>
          <p:cNvPr id="564" name="Google Shape;564;p74"/>
          <p:cNvSpPr/>
          <p:nvPr/>
        </p:nvSpPr>
        <p:spPr>
          <a:xfrm>
            <a:off x="258971" y="2135763"/>
            <a:ext cx="8763070" cy="2533018"/>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000" b="1" i="0" u="none" strike="noStrike" cap="none">
                <a:solidFill>
                  <a:srgbClr val="0000FF"/>
                </a:solidFill>
                <a:latin typeface="Courier New"/>
                <a:ea typeface="Courier New"/>
                <a:cs typeface="Courier New"/>
                <a:sym typeface="Courier New"/>
              </a:rPr>
              <a:t>function</a:t>
            </a:r>
            <a:r>
              <a:rPr lang="en-US" sz="1000" b="0" i="0" u="none" strike="noStrike" cap="none">
                <a:solidFill>
                  <a:srgbClr val="000000"/>
                </a:solidFill>
                <a:latin typeface="Courier New"/>
                <a:ea typeface="Courier New"/>
                <a:cs typeface="Courier New"/>
                <a:sym typeface="Courier New"/>
              </a:rPr>
              <a:t> initCamera</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a:t>
            </a:r>
            <a:r>
              <a:rPr lang="en-US" sz="1000" b="0" i="0" u="none" strike="noStrike" cap="none">
                <a:solidFill>
                  <a:srgbClr val="008000"/>
                </a:solidFill>
                <a:latin typeface="Courier New"/>
                <a:ea typeface="Courier New"/>
                <a:cs typeface="Courier New"/>
                <a:sym typeface="Courier New"/>
              </a:rPr>
              <a:t>//攝影機設定</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camera </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0000FF"/>
                </a:solidFill>
                <a:latin typeface="Courier New"/>
                <a:ea typeface="Courier New"/>
                <a:cs typeface="Courier New"/>
                <a:sym typeface="Courier New"/>
              </a:rPr>
              <a:t>new</a:t>
            </a:r>
            <a:r>
              <a:rPr lang="en-US" sz="1000" b="0" i="0" u="none" strike="noStrike" cap="none">
                <a:solidFill>
                  <a:srgbClr val="000000"/>
                </a:solidFill>
                <a:latin typeface="Courier New"/>
                <a:ea typeface="Courier New"/>
                <a:cs typeface="Courier New"/>
                <a:sym typeface="Courier New"/>
              </a:rPr>
              <a:t> THREE</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PerspectiveCamera</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FF8000"/>
                </a:solidFill>
                <a:latin typeface="Courier New"/>
                <a:ea typeface="Courier New"/>
                <a:cs typeface="Courier New"/>
                <a:sym typeface="Courier New"/>
              </a:rPr>
              <a:t>50</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804000"/>
                </a:solidFill>
                <a:latin typeface="Courier New"/>
                <a:ea typeface="Courier New"/>
                <a:cs typeface="Courier New"/>
                <a:sym typeface="Courier New"/>
              </a:rPr>
              <a:t>window</a:t>
            </a:r>
            <a:r>
              <a:rPr lang="en-US" sz="1000" b="1" i="0" u="none" strike="noStrike" cap="none">
                <a:solidFill>
                  <a:srgbClr val="000080"/>
                </a:solidFill>
                <a:latin typeface="Courier New"/>
                <a:ea typeface="Courier New"/>
                <a:cs typeface="Courier New"/>
                <a:sym typeface="Courier New"/>
              </a:rPr>
              <a:t>.</a:t>
            </a:r>
            <a:r>
              <a:rPr lang="en-US" sz="1000" b="1" i="0" u="none" strike="noStrike" cap="none">
                <a:solidFill>
                  <a:srgbClr val="804000"/>
                </a:solidFill>
                <a:latin typeface="Courier New"/>
                <a:ea typeface="Courier New"/>
                <a:cs typeface="Courier New"/>
                <a:sym typeface="Courier New"/>
              </a:rPr>
              <a:t>innerWidth</a:t>
            </a: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804000"/>
                </a:solidFill>
                <a:latin typeface="Courier New"/>
                <a:ea typeface="Courier New"/>
                <a:cs typeface="Courier New"/>
                <a:sym typeface="Courier New"/>
              </a:rPr>
              <a:t>window</a:t>
            </a:r>
            <a:r>
              <a:rPr lang="en-US" sz="1000" b="1" i="0" u="none" strike="noStrike" cap="none">
                <a:solidFill>
                  <a:srgbClr val="000080"/>
                </a:solidFill>
                <a:latin typeface="Courier New"/>
                <a:ea typeface="Courier New"/>
                <a:cs typeface="Courier New"/>
                <a:sym typeface="Courier New"/>
              </a:rPr>
              <a:t>.</a:t>
            </a:r>
            <a:r>
              <a:rPr lang="en-US" sz="1000" b="1" i="0" u="none" strike="noStrike" cap="none">
                <a:solidFill>
                  <a:srgbClr val="804000"/>
                </a:solidFill>
                <a:latin typeface="Courier New"/>
                <a:ea typeface="Courier New"/>
                <a:cs typeface="Courier New"/>
                <a:sym typeface="Courier New"/>
              </a:rPr>
              <a:t>innerHeight</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a:t>
            </a:r>
            <a:r>
              <a:rPr lang="en-US" sz="1000" b="0" i="0" u="none" strike="noStrike" cap="none">
                <a:solidFill>
                  <a:srgbClr val="FF8000"/>
                </a:solidFill>
                <a:latin typeface="Courier New"/>
                <a:ea typeface="Courier New"/>
                <a:cs typeface="Courier New"/>
                <a:sym typeface="Courier New"/>
              </a:rPr>
              <a:t>1</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a:t>
            </a:r>
            <a:r>
              <a:rPr lang="en-US" sz="1000" b="0" i="0" u="none" strike="noStrike" cap="none">
                <a:solidFill>
                  <a:srgbClr val="FF8000"/>
                </a:solidFill>
                <a:latin typeface="Courier New"/>
                <a:ea typeface="Courier New"/>
                <a:cs typeface="Courier New"/>
                <a:sym typeface="Courier New"/>
              </a:rPr>
              <a:t>5000</a:t>
            </a:r>
            <a:r>
              <a:rPr lang="en-US" sz="10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camera</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position</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set</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FF8000"/>
                </a:solidFill>
                <a:latin typeface="Courier New"/>
                <a:ea typeface="Courier New"/>
                <a:cs typeface="Courier New"/>
                <a:sym typeface="Courier New"/>
              </a:rPr>
              <a:t>0</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FF8000"/>
                </a:solidFill>
                <a:latin typeface="Courier New"/>
                <a:ea typeface="Courier New"/>
                <a:cs typeface="Courier New"/>
                <a:sym typeface="Courier New"/>
              </a:rPr>
              <a:t>0</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a:t>
            </a:r>
            <a:r>
              <a:rPr lang="en-US" sz="1000" b="0" i="0" u="none" strike="noStrike" cap="none">
                <a:solidFill>
                  <a:srgbClr val="FF8000"/>
                </a:solidFill>
                <a:latin typeface="Courier New"/>
                <a:ea typeface="Courier New"/>
                <a:cs typeface="Courier New"/>
                <a:sym typeface="Courier New"/>
              </a:rPr>
              <a:t>40</a:t>
            </a:r>
            <a:r>
              <a:rPr lang="en-US" sz="10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a:t>
            </a:r>
            <a:r>
              <a:rPr lang="en-US" sz="1000" b="0" i="0" u="none" strike="noStrike" cap="none">
                <a:solidFill>
                  <a:srgbClr val="008000"/>
                </a:solidFill>
                <a:latin typeface="Courier New"/>
                <a:ea typeface="Courier New"/>
                <a:cs typeface="Courier New"/>
                <a:sym typeface="Courier New"/>
              </a:rPr>
              <a:t>//攝影機控制</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controls </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0000FF"/>
                </a:solidFill>
                <a:latin typeface="Courier New"/>
                <a:ea typeface="Courier New"/>
                <a:cs typeface="Courier New"/>
                <a:sym typeface="Courier New"/>
              </a:rPr>
              <a:t>new</a:t>
            </a:r>
            <a:r>
              <a:rPr lang="en-US" sz="1000" b="0" i="0" u="none" strike="noStrike" cap="none">
                <a:solidFill>
                  <a:srgbClr val="000000"/>
                </a:solidFill>
                <a:latin typeface="Courier New"/>
                <a:ea typeface="Courier New"/>
                <a:cs typeface="Courier New"/>
                <a:sym typeface="Courier New"/>
              </a:rPr>
              <a:t> TrackballControls</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camera</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renderer</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domElement </a:t>
            </a:r>
            <a:r>
              <a:rPr lang="en-US" sz="10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controls</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rotateSpeed </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a:t>
            </a:r>
            <a:r>
              <a:rPr lang="en-US" sz="1000" b="0" i="0" u="none" strike="noStrike" cap="none">
                <a:solidFill>
                  <a:srgbClr val="FF8000"/>
                </a:solidFill>
                <a:latin typeface="Courier New"/>
                <a:ea typeface="Courier New"/>
                <a:cs typeface="Courier New"/>
                <a:sym typeface="Courier New"/>
              </a:rPr>
              <a:t>4</a:t>
            </a:r>
            <a:r>
              <a:rPr lang="en-US" sz="10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0000FF"/>
                </a:solidFill>
                <a:latin typeface="Courier New"/>
                <a:ea typeface="Courier New"/>
                <a:cs typeface="Courier New"/>
                <a:sym typeface="Courier New"/>
              </a:rPr>
              <a:t>const</a:t>
            </a:r>
            <a:r>
              <a:rPr lang="en-US" sz="1000" b="0" i="0" u="none" strike="noStrike" cap="none">
                <a:solidFill>
                  <a:srgbClr val="000000"/>
                </a:solidFill>
                <a:latin typeface="Courier New"/>
                <a:ea typeface="Courier New"/>
                <a:cs typeface="Courier New"/>
                <a:sym typeface="Courier New"/>
              </a:rPr>
              <a:t> blocker </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804000"/>
                </a:solidFill>
                <a:latin typeface="Courier New"/>
                <a:ea typeface="Courier New"/>
                <a:cs typeface="Courier New"/>
                <a:sym typeface="Courier New"/>
              </a:rPr>
              <a:t>document</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getElementById</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a:t>
            </a:r>
            <a:r>
              <a:rPr lang="en-US" sz="1000" b="0" i="0" u="none" strike="noStrike" cap="none">
                <a:solidFill>
                  <a:srgbClr val="808080"/>
                </a:solidFill>
                <a:latin typeface="Courier New"/>
                <a:ea typeface="Courier New"/>
                <a:cs typeface="Courier New"/>
                <a:sym typeface="Courier New"/>
              </a:rPr>
              <a:t>'blocker'</a:t>
            </a: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blocker</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style</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display </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a:t>
            </a:r>
            <a:r>
              <a:rPr lang="en-US" sz="1000" b="0" i="0" u="none" strike="noStrike" cap="none">
                <a:solidFill>
                  <a:srgbClr val="808080"/>
                </a:solidFill>
                <a:latin typeface="Courier New"/>
                <a:ea typeface="Courier New"/>
                <a:cs typeface="Courier New"/>
                <a:sym typeface="Courier New"/>
              </a:rPr>
              <a:t>'none'</a:t>
            </a:r>
            <a:r>
              <a:rPr lang="en-US" sz="10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controls</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addEventListener</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a:t>
            </a:r>
            <a:r>
              <a:rPr lang="en-US" sz="1000" b="0" i="0" u="none" strike="noStrike" cap="none">
                <a:solidFill>
                  <a:srgbClr val="808080"/>
                </a:solidFill>
                <a:latin typeface="Courier New"/>
                <a:ea typeface="Courier New"/>
                <a:cs typeface="Courier New"/>
                <a:sym typeface="Courier New"/>
              </a:rPr>
              <a:t>'start'</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0000FF"/>
                </a:solidFill>
                <a:latin typeface="Courier New"/>
                <a:ea typeface="Courier New"/>
                <a:cs typeface="Courier New"/>
                <a:sym typeface="Courier New"/>
              </a:rPr>
              <a:t>function</a:t>
            </a: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blocker</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style</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display </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a:t>
            </a:r>
            <a:r>
              <a:rPr lang="en-US" sz="1000" b="0" i="0" u="none" strike="noStrike" cap="none">
                <a:solidFill>
                  <a:srgbClr val="808080"/>
                </a:solidFill>
                <a:latin typeface="Courier New"/>
                <a:ea typeface="Courier New"/>
                <a:cs typeface="Courier New"/>
                <a:sym typeface="Courier New"/>
              </a:rPr>
              <a:t>''</a:t>
            </a:r>
            <a:r>
              <a:rPr lang="en-US" sz="10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controls</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addEventListener</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a:t>
            </a:r>
            <a:r>
              <a:rPr lang="en-US" sz="1000" b="0" i="0" u="none" strike="noStrike" cap="none">
                <a:solidFill>
                  <a:srgbClr val="808080"/>
                </a:solidFill>
                <a:latin typeface="Courier New"/>
                <a:ea typeface="Courier New"/>
                <a:cs typeface="Courier New"/>
                <a:sym typeface="Courier New"/>
              </a:rPr>
              <a:t>'end'</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0000FF"/>
                </a:solidFill>
                <a:latin typeface="Courier New"/>
                <a:ea typeface="Courier New"/>
                <a:cs typeface="Courier New"/>
                <a:sym typeface="Courier New"/>
              </a:rPr>
              <a:t>function</a:t>
            </a: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blocker</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style</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display </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a:t>
            </a:r>
            <a:r>
              <a:rPr lang="en-US" sz="1000" b="0" i="0" u="none" strike="noStrike" cap="none">
                <a:solidFill>
                  <a:srgbClr val="808080"/>
                </a:solidFill>
                <a:latin typeface="Courier New"/>
                <a:ea typeface="Courier New"/>
                <a:cs typeface="Courier New"/>
                <a:sym typeface="Courier New"/>
              </a:rPr>
              <a:t>'none'</a:t>
            </a:r>
            <a:r>
              <a:rPr lang="en-US" sz="10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000080"/>
                </a:solidFill>
                <a:latin typeface="Courier New"/>
                <a:ea typeface="Courier New"/>
                <a:cs typeface="Courier New"/>
                <a:sym typeface="Courier New"/>
              </a:rPr>
              <a:t>}</a:t>
            </a: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5"/>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四、簡單的Three js程式</a:t>
            </a:r>
            <a:endParaRPr sz="4000" b="1">
              <a:solidFill>
                <a:srgbClr val="002060"/>
              </a:solidFill>
            </a:endParaRPr>
          </a:p>
        </p:txBody>
      </p:sp>
      <p:grpSp>
        <p:nvGrpSpPr>
          <p:cNvPr id="570" name="Google Shape;570;p75"/>
          <p:cNvGrpSpPr/>
          <p:nvPr/>
        </p:nvGrpSpPr>
        <p:grpSpPr>
          <a:xfrm>
            <a:off x="0" y="0"/>
            <a:ext cx="791072" cy="791072"/>
            <a:chOff x="0" y="0"/>
            <a:chExt cx="791072" cy="791072"/>
          </a:xfrm>
        </p:grpSpPr>
        <p:sp>
          <p:nvSpPr>
            <p:cNvPr id="571" name="Google Shape;571;p75"/>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72" name="Google Shape;572;p75"/>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73" name="Google Shape;573;p75"/>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74" name="Google Shape;574;p75"/>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575" name="Google Shape;575;p75"/>
          <p:cNvGrpSpPr/>
          <p:nvPr/>
        </p:nvGrpSpPr>
        <p:grpSpPr>
          <a:xfrm>
            <a:off x="8460432" y="4299942"/>
            <a:ext cx="500406" cy="640288"/>
            <a:chOff x="8460432" y="4299942"/>
            <a:chExt cx="500406" cy="640288"/>
          </a:xfrm>
        </p:grpSpPr>
        <p:sp>
          <p:nvSpPr>
            <p:cNvPr id="576" name="Google Shape;576;p75"/>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77" name="Google Shape;577;p75"/>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78" name="Google Shape;578;p75"/>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579" name="Google Shape;579;p7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580" name="Google Shape;580;p75"/>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（一）程式架構</a:t>
            </a:r>
            <a:endParaRPr sz="1800" b="1" i="0" u="none" strike="noStrike" cap="none">
              <a:solidFill>
                <a:srgbClr val="0070C0"/>
              </a:solidFill>
              <a:latin typeface="Microsoft JhengHei"/>
              <a:ea typeface="Microsoft JhengHei"/>
              <a:cs typeface="Microsoft JhengHei"/>
              <a:sym typeface="Microsoft JhengHei"/>
            </a:endParaRPr>
          </a:p>
        </p:txBody>
      </p:sp>
      <p:sp>
        <p:nvSpPr>
          <p:cNvPr id="581" name="Google Shape;581;p75"/>
          <p:cNvSpPr txBox="1"/>
          <p:nvPr/>
        </p:nvSpPr>
        <p:spPr>
          <a:xfrm>
            <a:off x="838200" y="1370854"/>
            <a:ext cx="7041416" cy="710311"/>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initScene</a:t>
            </a:r>
            <a:endParaRPr sz="1400" b="0" i="0" u="none" strike="noStrike" cap="none">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首先建立場景中的光源</a:t>
            </a:r>
            <a:endParaRPr sz="1400" b="0" i="0" u="none" strike="noStrike" cap="none">
              <a:solidFill>
                <a:schemeClr val="dk1"/>
              </a:solidFill>
              <a:latin typeface="Microsoft JhengHei"/>
              <a:ea typeface="Microsoft JhengHei"/>
              <a:cs typeface="Microsoft JhengHei"/>
              <a:sym typeface="Microsoft JhengHei"/>
            </a:endParaRPr>
          </a:p>
        </p:txBody>
      </p:sp>
      <p:sp>
        <p:nvSpPr>
          <p:cNvPr id="582" name="Google Shape;582;p75"/>
          <p:cNvSpPr/>
          <p:nvPr/>
        </p:nvSpPr>
        <p:spPr>
          <a:xfrm>
            <a:off x="971600" y="2207299"/>
            <a:ext cx="6908016" cy="2074355"/>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050" b="1" i="0" u="none" strike="noStrike" cap="none">
                <a:solidFill>
                  <a:srgbClr val="0000FF"/>
                </a:solidFill>
                <a:latin typeface="Courier New"/>
                <a:ea typeface="Courier New"/>
                <a:cs typeface="Courier New"/>
                <a:sym typeface="Courier New"/>
              </a:rPr>
              <a:t>function</a:t>
            </a:r>
            <a:r>
              <a:rPr lang="en-US" sz="1050" b="0" i="0" u="none" strike="noStrike" cap="none">
                <a:solidFill>
                  <a:srgbClr val="000000"/>
                </a:solidFill>
                <a:latin typeface="Courier New"/>
                <a:ea typeface="Courier New"/>
                <a:cs typeface="Courier New"/>
                <a:sym typeface="Courier New"/>
              </a:rPr>
              <a:t> initScene</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008000"/>
                </a:solidFill>
                <a:latin typeface="Courier New"/>
                <a:ea typeface="Courier New"/>
                <a:cs typeface="Courier New"/>
                <a:sym typeface="Courier New"/>
              </a:rPr>
              <a:t>//場景設定</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scene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FF"/>
                </a:solidFill>
                <a:latin typeface="Courier New"/>
                <a:ea typeface="Courier New"/>
                <a:cs typeface="Courier New"/>
                <a:sym typeface="Courier New"/>
              </a:rPr>
              <a:t>new</a:t>
            </a:r>
            <a:r>
              <a:rPr lang="en-US" sz="1050" b="0" i="0" u="none" strike="noStrike" cap="none">
                <a:solidFill>
                  <a:srgbClr val="000000"/>
                </a:solidFill>
                <a:latin typeface="Courier New"/>
                <a:ea typeface="Courier New"/>
                <a:cs typeface="Courier New"/>
                <a:sym typeface="Courier New"/>
              </a:rPr>
              <a:t> THREE</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Scene</a:t>
            </a:r>
            <a:r>
              <a:rPr lang="en-US" sz="1050" b="1" i="0" u="none" strike="noStrike" cap="none">
                <a:solidFill>
                  <a:srgbClr val="000080"/>
                </a:solidFill>
                <a:latin typeface="Courier New"/>
                <a:ea typeface="Courier New"/>
                <a:cs typeface="Courier New"/>
                <a:sym typeface="Courier New"/>
              </a:rPr>
              <a:t>();</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008000"/>
                </a:solidFill>
                <a:latin typeface="Courier New"/>
                <a:ea typeface="Courier New"/>
                <a:cs typeface="Courier New"/>
                <a:sym typeface="Courier New"/>
              </a:rPr>
              <a:t>//光源</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FF"/>
                </a:solidFill>
                <a:latin typeface="Courier New"/>
                <a:ea typeface="Courier New"/>
                <a:cs typeface="Courier New"/>
                <a:sym typeface="Courier New"/>
              </a:rPr>
              <a:t>var</a:t>
            </a:r>
            <a:r>
              <a:rPr lang="en-US" sz="1050" b="0" i="0" u="none" strike="noStrike" cap="none">
                <a:solidFill>
                  <a:srgbClr val="000000"/>
                </a:solidFill>
                <a:latin typeface="Courier New"/>
                <a:ea typeface="Courier New"/>
                <a:cs typeface="Courier New"/>
                <a:sym typeface="Courier New"/>
              </a:rPr>
              <a:t> hemisphereLight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FF"/>
                </a:solidFill>
                <a:latin typeface="Courier New"/>
                <a:ea typeface="Courier New"/>
                <a:cs typeface="Courier New"/>
                <a:sym typeface="Courier New"/>
              </a:rPr>
              <a:t>new</a:t>
            </a:r>
            <a:r>
              <a:rPr lang="en-US" sz="1050" b="0" i="0" u="none" strike="noStrike" cap="none">
                <a:solidFill>
                  <a:srgbClr val="000000"/>
                </a:solidFill>
                <a:latin typeface="Courier New"/>
                <a:ea typeface="Courier New"/>
                <a:cs typeface="Courier New"/>
                <a:sym typeface="Courier New"/>
              </a:rPr>
              <a:t> THREE</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HemisphereLight</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FF8000"/>
                </a:solidFill>
                <a:latin typeface="Courier New"/>
                <a:ea typeface="Courier New"/>
                <a:cs typeface="Courier New"/>
                <a:sym typeface="Courier New"/>
              </a:rPr>
              <a:t>0xaaaaaa</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FF8000"/>
                </a:solidFill>
                <a:latin typeface="Courier New"/>
                <a:ea typeface="Courier New"/>
                <a:cs typeface="Courier New"/>
                <a:sym typeface="Courier New"/>
              </a:rPr>
              <a:t>0x000000</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8000"/>
                </a:solidFill>
                <a:latin typeface="Courier New"/>
                <a:ea typeface="Courier New"/>
                <a:cs typeface="Courier New"/>
                <a:sym typeface="Courier New"/>
              </a:rPr>
              <a:t>.9</a:t>
            </a:r>
            <a:r>
              <a:rPr lang="en-US" sz="1050" b="1" i="0" u="none" strike="noStrike" cap="none">
                <a:solidFill>
                  <a:srgbClr val="000080"/>
                </a:solidFill>
                <a:latin typeface="Courier New"/>
                <a:ea typeface="Courier New"/>
                <a:cs typeface="Courier New"/>
                <a:sym typeface="Courier New"/>
              </a:rPr>
              <a:t>)</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FF"/>
                </a:solidFill>
                <a:latin typeface="Courier New"/>
                <a:ea typeface="Courier New"/>
                <a:cs typeface="Courier New"/>
                <a:sym typeface="Courier New"/>
              </a:rPr>
              <a:t>var</a:t>
            </a:r>
            <a:r>
              <a:rPr lang="en-US" sz="1050" b="0" i="0" u="none" strike="noStrike" cap="none">
                <a:solidFill>
                  <a:srgbClr val="000000"/>
                </a:solidFill>
                <a:latin typeface="Courier New"/>
                <a:ea typeface="Courier New"/>
                <a:cs typeface="Courier New"/>
                <a:sym typeface="Courier New"/>
              </a:rPr>
              <a:t> ambientLight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FF"/>
                </a:solidFill>
                <a:latin typeface="Courier New"/>
                <a:ea typeface="Courier New"/>
                <a:cs typeface="Courier New"/>
                <a:sym typeface="Courier New"/>
              </a:rPr>
              <a:t>new</a:t>
            </a:r>
            <a:r>
              <a:rPr lang="en-US" sz="1050" b="0" i="0" u="none" strike="noStrike" cap="none">
                <a:solidFill>
                  <a:srgbClr val="000000"/>
                </a:solidFill>
                <a:latin typeface="Courier New"/>
                <a:ea typeface="Courier New"/>
                <a:cs typeface="Courier New"/>
                <a:sym typeface="Courier New"/>
              </a:rPr>
              <a:t> THREE</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AmbientLight</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FF8000"/>
                </a:solidFill>
                <a:latin typeface="Courier New"/>
                <a:ea typeface="Courier New"/>
                <a:cs typeface="Courier New"/>
                <a:sym typeface="Courier New"/>
              </a:rPr>
              <a:t>0xdc8874</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8000"/>
                </a:solidFill>
                <a:latin typeface="Courier New"/>
                <a:ea typeface="Courier New"/>
                <a:cs typeface="Courier New"/>
                <a:sym typeface="Courier New"/>
              </a:rPr>
              <a:t>.5</a:t>
            </a:r>
            <a:r>
              <a:rPr lang="en-US" sz="1050" b="1" i="0" u="none" strike="noStrike" cap="none">
                <a:solidFill>
                  <a:srgbClr val="000080"/>
                </a:solidFill>
                <a:latin typeface="Courier New"/>
                <a:ea typeface="Courier New"/>
                <a:cs typeface="Courier New"/>
                <a:sym typeface="Courier New"/>
              </a:rPr>
              <a:t>);</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FF"/>
                </a:solidFill>
                <a:latin typeface="Courier New"/>
                <a:ea typeface="Courier New"/>
                <a:cs typeface="Courier New"/>
                <a:sym typeface="Courier New"/>
              </a:rPr>
              <a:t>var</a:t>
            </a:r>
            <a:r>
              <a:rPr lang="en-US" sz="1050" b="0" i="0" u="none" strike="noStrike" cap="none">
                <a:solidFill>
                  <a:srgbClr val="000000"/>
                </a:solidFill>
                <a:latin typeface="Courier New"/>
                <a:ea typeface="Courier New"/>
                <a:cs typeface="Courier New"/>
                <a:sym typeface="Courier New"/>
              </a:rPr>
              <a:t> light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FF"/>
                </a:solidFill>
                <a:latin typeface="Courier New"/>
                <a:ea typeface="Courier New"/>
                <a:cs typeface="Courier New"/>
                <a:sym typeface="Courier New"/>
              </a:rPr>
              <a:t>new</a:t>
            </a:r>
            <a:r>
              <a:rPr lang="en-US" sz="1050" b="0" i="0" u="none" strike="noStrike" cap="none">
                <a:solidFill>
                  <a:srgbClr val="000000"/>
                </a:solidFill>
                <a:latin typeface="Courier New"/>
                <a:ea typeface="Courier New"/>
                <a:cs typeface="Courier New"/>
                <a:sym typeface="Courier New"/>
              </a:rPr>
              <a:t> THREE</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DirectionalLight</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FF"/>
                </a:solidFill>
                <a:latin typeface="Courier New"/>
                <a:ea typeface="Courier New"/>
                <a:cs typeface="Courier New"/>
                <a:sym typeface="Courier New"/>
              </a:rPr>
              <a:t>new</a:t>
            </a:r>
            <a:r>
              <a:rPr lang="en-US" sz="1050" b="0" i="0" u="none" strike="noStrike" cap="none">
                <a:solidFill>
                  <a:srgbClr val="000000"/>
                </a:solidFill>
                <a:latin typeface="Courier New"/>
                <a:ea typeface="Courier New"/>
                <a:cs typeface="Courier New"/>
                <a:sym typeface="Courier New"/>
              </a:rPr>
              <a:t> THREE</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Color</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808080"/>
                </a:solidFill>
                <a:latin typeface="Courier New"/>
                <a:ea typeface="Courier New"/>
                <a:cs typeface="Courier New"/>
                <a:sym typeface="Courier New"/>
              </a:rPr>
              <a:t>'rgb(200,200,200)'</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light</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position</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set</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FF8000"/>
                </a:solidFill>
                <a:latin typeface="Courier New"/>
                <a:ea typeface="Courier New"/>
                <a:cs typeface="Courier New"/>
                <a:sym typeface="Courier New"/>
              </a:rPr>
              <a:t>20</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8000"/>
                </a:solidFill>
                <a:latin typeface="Courier New"/>
                <a:ea typeface="Courier New"/>
                <a:cs typeface="Courier New"/>
                <a:sym typeface="Courier New"/>
              </a:rPr>
              <a:t>10</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8000"/>
                </a:solidFill>
                <a:latin typeface="Courier New"/>
                <a:ea typeface="Courier New"/>
                <a:cs typeface="Courier New"/>
                <a:sym typeface="Courier New"/>
              </a:rPr>
              <a:t>10</a:t>
            </a:r>
            <a:r>
              <a:rPr lang="en-US" sz="1050" b="1" i="0" u="none" strike="noStrike" cap="none">
                <a:solidFill>
                  <a:srgbClr val="000080"/>
                </a:solidFill>
                <a:latin typeface="Courier New"/>
                <a:ea typeface="Courier New"/>
                <a:cs typeface="Courier New"/>
                <a:sym typeface="Courier New"/>
              </a:rPr>
              <a:t>);</a:t>
            </a:r>
            <a:endParaRPr sz="1800" b="0" i="0" u="none" strike="noStrike" cap="none">
              <a:solidFill>
                <a:schemeClr val="lt1"/>
              </a:solidFill>
              <a:latin typeface="Calibri"/>
              <a:ea typeface="Calibri"/>
              <a:cs typeface="Calibri"/>
              <a:sym typeface="Calibri"/>
            </a:endParaRPr>
          </a:p>
        </p:txBody>
      </p:sp>
      <p:sp>
        <p:nvSpPr>
          <p:cNvPr id="583" name="Google Shape;583;p75"/>
          <p:cNvSpPr/>
          <p:nvPr/>
        </p:nvSpPr>
        <p:spPr>
          <a:xfrm>
            <a:off x="5591360" y="1048924"/>
            <a:ext cx="2288256" cy="569507"/>
          </a:xfrm>
          <a:prstGeom prst="rect">
            <a:avLst/>
          </a:prstGeom>
          <a:solidFill>
            <a:srgbClr val="DAEE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err="1" smtClean="0">
                <a:solidFill>
                  <a:srgbClr val="0070C0"/>
                </a:solidFill>
                <a:latin typeface="Microsoft JhengHei"/>
                <a:ea typeface="Microsoft JhengHei"/>
                <a:cs typeface="Microsoft JhengHei"/>
                <a:sym typeface="Microsoft JhengHei"/>
              </a:rPr>
              <a:t>複習</a:t>
            </a:r>
            <a:r>
              <a:rPr lang="zh-TW" altLang="en-US" dirty="0" smtClean="0">
                <a:solidFill>
                  <a:srgbClr val="0070C0"/>
                </a:solidFill>
                <a:latin typeface="Microsoft JhengHei"/>
                <a:ea typeface="Microsoft JhengHei"/>
                <a:cs typeface="Microsoft JhengHei"/>
                <a:sym typeface="Microsoft JhengHei"/>
              </a:rPr>
              <a:t>：</a:t>
            </a:r>
            <a:endParaRPr lang="en-US" altLang="zh-TW" dirty="0" smtClean="0">
              <a:solidFill>
                <a:srgbClr val="0070C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None/>
            </a:pPr>
            <a:r>
              <a:rPr lang="en-US" sz="1400" b="0" i="0" u="none" strike="noStrike" cap="none" dirty="0" err="1" smtClean="0">
                <a:solidFill>
                  <a:srgbClr val="0070C0"/>
                </a:solidFill>
                <a:latin typeface="Microsoft JhengHei"/>
                <a:ea typeface="Microsoft JhengHei"/>
                <a:cs typeface="Microsoft JhengHei"/>
                <a:sym typeface="Microsoft JhengHei"/>
              </a:rPr>
              <a:t>光源可參考Lesson</a:t>
            </a:r>
            <a:r>
              <a:rPr lang="en-US" sz="1400" b="0" i="0" u="none" strike="noStrike" cap="none" dirty="0" smtClean="0">
                <a:solidFill>
                  <a:srgbClr val="0070C0"/>
                </a:solidFill>
                <a:latin typeface="Microsoft JhengHei"/>
                <a:ea typeface="Microsoft JhengHei"/>
                <a:cs typeface="Microsoft JhengHei"/>
                <a:sym typeface="Microsoft JhengHei"/>
              </a:rPr>
              <a:t> 8</a:t>
            </a:r>
            <a:endParaRPr sz="1400" b="0" i="0" u="none" strike="noStrike" cap="none" dirty="0">
              <a:solidFill>
                <a:srgbClr val="0070C0"/>
              </a:solidFill>
              <a:latin typeface="Microsoft JhengHei"/>
              <a:ea typeface="Microsoft JhengHei"/>
              <a:cs typeface="Microsoft JhengHei"/>
              <a:sym typeface="Microsoft JhengHe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b4a905aa7a_0_0"/>
          <p:cNvSpPr txBox="1">
            <a:spLocks noGrp="1"/>
          </p:cNvSpPr>
          <p:nvPr>
            <p:ph type="title"/>
          </p:nvPr>
        </p:nvSpPr>
        <p:spPr>
          <a:xfrm>
            <a:off x="889248" y="195486"/>
            <a:ext cx="82548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四、簡單的Three js程式</a:t>
            </a:r>
            <a:endParaRPr sz="4000" b="1">
              <a:solidFill>
                <a:srgbClr val="002060"/>
              </a:solidFill>
            </a:endParaRPr>
          </a:p>
        </p:txBody>
      </p:sp>
      <p:grpSp>
        <p:nvGrpSpPr>
          <p:cNvPr id="589" name="Google Shape;589;gb4a905aa7a_0_0"/>
          <p:cNvGrpSpPr/>
          <p:nvPr/>
        </p:nvGrpSpPr>
        <p:grpSpPr>
          <a:xfrm>
            <a:off x="0" y="0"/>
            <a:ext cx="791004" cy="791004"/>
            <a:chOff x="0" y="0"/>
            <a:chExt cx="791004" cy="791004"/>
          </a:xfrm>
        </p:grpSpPr>
        <p:sp>
          <p:nvSpPr>
            <p:cNvPr id="590" name="Google Shape;590;gb4a905aa7a_0_0"/>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91" name="Google Shape;591;gb4a905aa7a_0_0"/>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92" name="Google Shape;592;gb4a905aa7a_0_0"/>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93" name="Google Shape;593;gb4a905aa7a_0_0"/>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594" name="Google Shape;594;gb4a905aa7a_0_0"/>
          <p:cNvGrpSpPr/>
          <p:nvPr/>
        </p:nvGrpSpPr>
        <p:grpSpPr>
          <a:xfrm>
            <a:off x="8460432" y="4299942"/>
            <a:ext cx="500394" cy="640276"/>
            <a:chOff x="8460432" y="4299942"/>
            <a:chExt cx="500394" cy="640276"/>
          </a:xfrm>
        </p:grpSpPr>
        <p:sp>
          <p:nvSpPr>
            <p:cNvPr id="595" name="Google Shape;595;gb4a905aa7a_0_0"/>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96" name="Google Shape;596;gb4a905aa7a_0_0"/>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97" name="Google Shape;597;gb4a905aa7a_0_0"/>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598" name="Google Shape;598;gb4a905aa7a_0_0"/>
          <p:cNvSpPr txBox="1">
            <a:spLocks noGrp="1"/>
          </p:cNvSpPr>
          <p:nvPr>
            <p:ph type="sldNum" idx="12"/>
          </p:nvPr>
        </p:nvSpPr>
        <p:spPr>
          <a:xfrm>
            <a:off x="6719226" y="4768949"/>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599" name="Google Shape;599;gb4a905aa7a_0_0"/>
          <p:cNvSpPr/>
          <p:nvPr/>
        </p:nvSpPr>
        <p:spPr>
          <a:xfrm>
            <a:off x="790936" y="876326"/>
            <a:ext cx="3246900" cy="43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二</a:t>
            </a:r>
            <a:r>
              <a:rPr lang="en-US" sz="1800" b="1" i="0" u="none" strike="noStrike" cap="none" dirty="0" smtClean="0">
                <a:solidFill>
                  <a:srgbClr val="0070C0"/>
                </a:solidFill>
                <a:latin typeface="Microsoft JhengHei"/>
                <a:ea typeface="Microsoft JhengHei"/>
                <a:cs typeface="Microsoft JhengHei"/>
                <a:sym typeface="Microsoft JhengHei"/>
              </a:rPr>
              <a:t>）</a:t>
            </a:r>
            <a:r>
              <a:rPr lang="en-US" sz="1800" b="1" dirty="0" err="1" smtClean="0">
                <a:solidFill>
                  <a:srgbClr val="0070C0"/>
                </a:solidFill>
                <a:latin typeface="Microsoft JhengHei"/>
                <a:ea typeface="Microsoft JhengHei"/>
                <a:cs typeface="Microsoft JhengHei"/>
                <a:sym typeface="Microsoft JhengHei"/>
              </a:rPr>
              <a:t>Three.js</a:t>
            </a:r>
            <a:r>
              <a:rPr lang="en-US" sz="1800" b="1" dirty="0" err="1">
                <a:solidFill>
                  <a:srgbClr val="0070C0"/>
                </a:solidFill>
                <a:latin typeface="Microsoft JhengHei"/>
                <a:ea typeface="Microsoft JhengHei"/>
                <a:cs typeface="Microsoft JhengHei"/>
                <a:sym typeface="Microsoft JhengHei"/>
              </a:rPr>
              <a:t>的光源種類</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17" name="矩形 16">
            <a:hlinkClick r:id="rId3"/>
          </p:cNvPr>
          <p:cNvSpPr/>
          <p:nvPr/>
        </p:nvSpPr>
        <p:spPr>
          <a:xfrm>
            <a:off x="3674275" y="923049"/>
            <a:ext cx="1161709" cy="338554"/>
          </a:xfrm>
          <a:prstGeom prst="rect">
            <a:avLst/>
          </a:prstGeom>
          <a:noFill/>
          <a:ln w="19050">
            <a:solidFill>
              <a:schemeClr val="accent5">
                <a:lumMod val="40000"/>
                <a:lumOff val="60000"/>
              </a:schemeClr>
            </a:solidFill>
          </a:ln>
        </p:spPr>
        <p:txBody>
          <a:bodyPr wrap="square">
            <a:spAutoFit/>
          </a:bodyPr>
          <a:lstStyle/>
          <a:p>
            <a:pPr algn="ctr"/>
            <a:r>
              <a:rPr lang="zh-TW" altLang="en-US" sz="1600" b="1" dirty="0" smtClean="0">
                <a:solidFill>
                  <a:srgbClr val="0070C0"/>
                </a:solidFill>
                <a:latin typeface="微軟正黑體" panose="020B0604030504040204" pitchFamily="34" charset="-120"/>
                <a:ea typeface="微軟正黑體" panose="020B0604030504040204" pitchFamily="34" charset="-120"/>
              </a:rPr>
              <a:t>光源建置</a:t>
            </a:r>
            <a:endParaRPr lang="zh-TW" altLang="en-US" sz="1600" b="1" dirty="0">
              <a:solidFill>
                <a:srgbClr val="0070C0"/>
              </a:solidFill>
              <a:latin typeface="微軟正黑體" panose="020B0604030504040204" pitchFamily="34" charset="-120"/>
              <a:ea typeface="微軟正黑體" panose="020B0604030504040204" pitchFamily="34" charset="-120"/>
            </a:endParaRPr>
          </a:p>
        </p:txBody>
      </p:sp>
      <p:grpSp>
        <p:nvGrpSpPr>
          <p:cNvPr id="8" name="群組 7"/>
          <p:cNvGrpSpPr/>
          <p:nvPr/>
        </p:nvGrpSpPr>
        <p:grpSpPr>
          <a:xfrm>
            <a:off x="971599" y="1328282"/>
            <a:ext cx="2094858" cy="1741863"/>
            <a:chOff x="971599" y="1328282"/>
            <a:chExt cx="2094858" cy="1741863"/>
          </a:xfrm>
        </p:grpSpPr>
        <p:sp>
          <p:nvSpPr>
            <p:cNvPr id="2" name="矩形 1"/>
            <p:cNvSpPr/>
            <p:nvPr/>
          </p:nvSpPr>
          <p:spPr>
            <a:xfrm>
              <a:off x="971599" y="1328282"/>
              <a:ext cx="2094858" cy="523220"/>
            </a:xfrm>
            <a:prstGeom prst="rect">
              <a:avLst/>
            </a:prstGeom>
            <a:solidFill>
              <a:schemeClr val="accent5">
                <a:lumMod val="20000"/>
                <a:lumOff val="80000"/>
              </a:schemeClr>
            </a:solidFill>
          </p:spPr>
          <p:txBody>
            <a:bodyPr wrap="square">
              <a:spAutoFit/>
            </a:bodyPr>
            <a:lstStyle/>
            <a:p>
              <a:pPr algn="ctr"/>
              <a:r>
                <a:rPr lang="en-US" altLang="zh-TW" b="1" dirty="0" err="1" smtClean="0">
                  <a:solidFill>
                    <a:srgbClr val="0070C0"/>
                  </a:solidFill>
                  <a:latin typeface="微軟正黑體" panose="020B0604030504040204" pitchFamily="34" charset="-120"/>
                  <a:ea typeface="微軟正黑體" panose="020B0604030504040204" pitchFamily="34" charset="-120"/>
                </a:rPr>
                <a:t>AmbientLight</a:t>
              </a:r>
              <a:endParaRPr lang="en-US" altLang="zh-TW" b="1" dirty="0" smtClean="0">
                <a:solidFill>
                  <a:srgbClr val="0070C0"/>
                </a:solidFill>
                <a:latin typeface="微軟正黑體" panose="020B0604030504040204" pitchFamily="34" charset="-120"/>
                <a:ea typeface="微軟正黑體" panose="020B0604030504040204" pitchFamily="34" charset="-120"/>
              </a:endParaRPr>
            </a:p>
            <a:p>
              <a:pPr algn="ctr"/>
              <a:r>
                <a:rPr lang="zh-TW" altLang="en-US" b="1" dirty="0" smtClean="0">
                  <a:solidFill>
                    <a:srgbClr val="0070C0"/>
                  </a:solidFill>
                  <a:latin typeface="微軟正黑體" panose="020B0604030504040204" pitchFamily="34" charset="-120"/>
                  <a:ea typeface="微軟正黑體" panose="020B0604030504040204" pitchFamily="34" charset="-120"/>
                </a:rPr>
                <a:t>環境</a:t>
              </a:r>
              <a:r>
                <a:rPr lang="zh-TW" altLang="en-US" b="1" dirty="0">
                  <a:solidFill>
                    <a:srgbClr val="0070C0"/>
                  </a:solidFill>
                  <a:latin typeface="微軟正黑體" panose="020B0604030504040204" pitchFamily="34" charset="-120"/>
                  <a:ea typeface="微軟正黑體" panose="020B0604030504040204" pitchFamily="34" charset="-120"/>
                </a:rPr>
                <a:t>光</a:t>
              </a:r>
            </a:p>
          </p:txBody>
        </p:sp>
        <p:pic>
          <p:nvPicPr>
            <p:cNvPr id="3" name="圖片 2"/>
            <p:cNvPicPr>
              <a:picLocks noChangeAspect="1"/>
            </p:cNvPicPr>
            <p:nvPr/>
          </p:nvPicPr>
          <p:blipFill rotWithShape="1">
            <a:blip r:embed="rId4"/>
            <a:srcRect l="28046" t="28954" r="27937" b="10349"/>
            <a:stretch/>
          </p:blipFill>
          <p:spPr>
            <a:xfrm>
              <a:off x="971599" y="1851502"/>
              <a:ext cx="2094858" cy="1218643"/>
            </a:xfrm>
            <a:prstGeom prst="rect">
              <a:avLst/>
            </a:prstGeom>
          </p:spPr>
        </p:pic>
      </p:grpSp>
      <p:grpSp>
        <p:nvGrpSpPr>
          <p:cNvPr id="9" name="群組 8"/>
          <p:cNvGrpSpPr/>
          <p:nvPr/>
        </p:nvGrpSpPr>
        <p:grpSpPr>
          <a:xfrm>
            <a:off x="3358845" y="1328282"/>
            <a:ext cx="2037733" cy="1741863"/>
            <a:chOff x="3267833" y="1328282"/>
            <a:chExt cx="2037733" cy="1741863"/>
          </a:xfrm>
        </p:grpSpPr>
        <p:sp>
          <p:nvSpPr>
            <p:cNvPr id="19" name="矩形 18"/>
            <p:cNvSpPr/>
            <p:nvPr/>
          </p:nvSpPr>
          <p:spPr>
            <a:xfrm>
              <a:off x="3267834" y="1328282"/>
              <a:ext cx="2037732" cy="523220"/>
            </a:xfrm>
            <a:prstGeom prst="rect">
              <a:avLst/>
            </a:prstGeom>
            <a:solidFill>
              <a:schemeClr val="accent5">
                <a:lumMod val="20000"/>
                <a:lumOff val="80000"/>
              </a:schemeClr>
            </a:solidFill>
          </p:spPr>
          <p:txBody>
            <a:bodyPr wrap="square">
              <a:spAutoFit/>
            </a:bodyPr>
            <a:lstStyle/>
            <a:p>
              <a:pPr algn="ctr"/>
              <a:r>
                <a:rPr lang="en-US" altLang="zh-TW" b="1" dirty="0" err="1" smtClean="0">
                  <a:solidFill>
                    <a:srgbClr val="0070C0"/>
                  </a:solidFill>
                  <a:latin typeface="微軟正黑體" panose="020B0604030504040204" pitchFamily="34" charset="-120"/>
                  <a:ea typeface="微軟正黑體" panose="020B0604030504040204" pitchFamily="34" charset="-120"/>
                </a:rPr>
                <a:t>HemisphereLight</a:t>
              </a:r>
              <a:endParaRPr lang="en-US" altLang="zh-TW" b="1" dirty="0" smtClean="0">
                <a:solidFill>
                  <a:srgbClr val="0070C0"/>
                </a:solidFill>
                <a:latin typeface="微軟正黑體" panose="020B0604030504040204" pitchFamily="34" charset="-120"/>
                <a:ea typeface="微軟正黑體" panose="020B0604030504040204" pitchFamily="34" charset="-120"/>
              </a:endParaRPr>
            </a:p>
            <a:p>
              <a:pPr algn="ctr"/>
              <a:r>
                <a:rPr lang="zh-TW" altLang="en-US" b="1" dirty="0" smtClean="0">
                  <a:solidFill>
                    <a:srgbClr val="0070C0"/>
                  </a:solidFill>
                  <a:latin typeface="微軟正黑體" panose="020B0604030504040204" pitchFamily="34" charset="-120"/>
                  <a:ea typeface="微軟正黑體" panose="020B0604030504040204" pitchFamily="34" charset="-120"/>
                </a:rPr>
                <a:t>半球</a:t>
              </a:r>
              <a:r>
                <a:rPr lang="zh-TW" altLang="en-US" b="1" dirty="0">
                  <a:solidFill>
                    <a:srgbClr val="0070C0"/>
                  </a:solidFill>
                  <a:latin typeface="微軟正黑體" panose="020B0604030504040204" pitchFamily="34" charset="-120"/>
                  <a:ea typeface="微軟正黑體" panose="020B0604030504040204" pitchFamily="34" charset="-120"/>
                </a:rPr>
                <a:t>光</a:t>
              </a:r>
            </a:p>
          </p:txBody>
        </p:sp>
        <p:pic>
          <p:nvPicPr>
            <p:cNvPr id="4" name="圖片 3"/>
            <p:cNvPicPr>
              <a:picLocks noChangeAspect="1"/>
            </p:cNvPicPr>
            <p:nvPr/>
          </p:nvPicPr>
          <p:blipFill rotWithShape="1">
            <a:blip r:embed="rId5"/>
            <a:srcRect l="29364" t="24778" r="24304" b="9685"/>
            <a:stretch/>
          </p:blipFill>
          <p:spPr>
            <a:xfrm>
              <a:off x="3267833" y="1854131"/>
              <a:ext cx="2037733" cy="1216014"/>
            </a:xfrm>
            <a:prstGeom prst="rect">
              <a:avLst/>
            </a:prstGeom>
          </p:spPr>
        </p:pic>
      </p:grpSp>
      <p:grpSp>
        <p:nvGrpSpPr>
          <p:cNvPr id="10" name="群組 9"/>
          <p:cNvGrpSpPr/>
          <p:nvPr/>
        </p:nvGrpSpPr>
        <p:grpSpPr>
          <a:xfrm>
            <a:off x="5688966" y="1328282"/>
            <a:ext cx="2038066" cy="1742029"/>
            <a:chOff x="5688966" y="1328282"/>
            <a:chExt cx="2038066" cy="1742029"/>
          </a:xfrm>
        </p:grpSpPr>
        <p:pic>
          <p:nvPicPr>
            <p:cNvPr id="6" name="圖片 5"/>
            <p:cNvPicPr>
              <a:picLocks noChangeAspect="1"/>
            </p:cNvPicPr>
            <p:nvPr/>
          </p:nvPicPr>
          <p:blipFill rotWithShape="1">
            <a:blip r:embed="rId6"/>
            <a:srcRect l="29143" t="16545" r="26088" b="18580"/>
            <a:stretch/>
          </p:blipFill>
          <p:spPr>
            <a:xfrm>
              <a:off x="5688966" y="1824358"/>
              <a:ext cx="2038066" cy="1245953"/>
            </a:xfrm>
            <a:prstGeom prst="rect">
              <a:avLst/>
            </a:prstGeom>
          </p:spPr>
        </p:pic>
        <p:sp>
          <p:nvSpPr>
            <p:cNvPr id="21" name="矩形 20"/>
            <p:cNvSpPr/>
            <p:nvPr/>
          </p:nvSpPr>
          <p:spPr>
            <a:xfrm>
              <a:off x="5689300" y="1328282"/>
              <a:ext cx="2037732" cy="523220"/>
            </a:xfrm>
            <a:prstGeom prst="rect">
              <a:avLst/>
            </a:prstGeom>
            <a:solidFill>
              <a:schemeClr val="accent5">
                <a:lumMod val="20000"/>
                <a:lumOff val="80000"/>
              </a:schemeClr>
            </a:solidFill>
          </p:spPr>
          <p:txBody>
            <a:bodyPr wrap="square">
              <a:spAutoFit/>
            </a:bodyPr>
            <a:lstStyle/>
            <a:p>
              <a:pPr algn="ctr"/>
              <a:r>
                <a:rPr lang="en-US" altLang="zh-TW" b="1" dirty="0" err="1" smtClean="0">
                  <a:solidFill>
                    <a:srgbClr val="0070C0"/>
                  </a:solidFill>
                  <a:latin typeface="微軟正黑體" panose="020B0604030504040204" pitchFamily="34" charset="-120"/>
                  <a:ea typeface="微軟正黑體" panose="020B0604030504040204" pitchFamily="34" charset="-120"/>
                </a:rPr>
                <a:t>DirectionalLight</a:t>
              </a:r>
              <a:endParaRPr lang="en-US" altLang="zh-TW" b="1" dirty="0" smtClean="0">
                <a:solidFill>
                  <a:srgbClr val="0070C0"/>
                </a:solidFill>
                <a:latin typeface="微軟正黑體" panose="020B0604030504040204" pitchFamily="34" charset="-120"/>
                <a:ea typeface="微軟正黑體" panose="020B0604030504040204" pitchFamily="34" charset="-120"/>
              </a:endParaRPr>
            </a:p>
            <a:p>
              <a:pPr lvl="0" algn="ctr"/>
              <a:r>
                <a:rPr lang="zh-TW" altLang="en-US" b="1" dirty="0">
                  <a:solidFill>
                    <a:srgbClr val="0070C0"/>
                  </a:solidFill>
                  <a:latin typeface="Microsoft JhengHei"/>
                  <a:ea typeface="Microsoft JhengHei"/>
                  <a:cs typeface="Microsoft JhengHei"/>
                  <a:sym typeface="Microsoft JhengHei"/>
                </a:rPr>
                <a:t>方向</a:t>
              </a:r>
              <a:r>
                <a:rPr lang="zh-TW" altLang="en-US" b="1" dirty="0" smtClean="0">
                  <a:solidFill>
                    <a:srgbClr val="0070C0"/>
                  </a:solidFill>
                  <a:latin typeface="Microsoft JhengHei"/>
                  <a:ea typeface="Microsoft JhengHei"/>
                  <a:cs typeface="Microsoft JhengHei"/>
                  <a:sym typeface="Microsoft JhengHei"/>
                </a:rPr>
                <a:t>光</a:t>
              </a:r>
              <a:endParaRPr lang="zh-TW" altLang="en-US" b="1" dirty="0">
                <a:solidFill>
                  <a:srgbClr val="0070C0"/>
                </a:solidFill>
                <a:latin typeface="Microsoft JhengHei"/>
                <a:ea typeface="Microsoft JhengHei"/>
                <a:cs typeface="Microsoft JhengHei"/>
                <a:sym typeface="Microsoft JhengHei"/>
              </a:endParaRPr>
            </a:p>
          </p:txBody>
        </p:sp>
      </p:grpSp>
      <p:grpSp>
        <p:nvGrpSpPr>
          <p:cNvPr id="15" name="群組 14"/>
          <p:cNvGrpSpPr/>
          <p:nvPr/>
        </p:nvGrpSpPr>
        <p:grpSpPr>
          <a:xfrm>
            <a:off x="971599" y="3188904"/>
            <a:ext cx="2094858" cy="1874416"/>
            <a:chOff x="971599" y="3175256"/>
            <a:chExt cx="2094858" cy="1874416"/>
          </a:xfrm>
        </p:grpSpPr>
        <p:pic>
          <p:nvPicPr>
            <p:cNvPr id="7" name="圖片 6"/>
            <p:cNvPicPr>
              <a:picLocks noChangeAspect="1"/>
            </p:cNvPicPr>
            <p:nvPr/>
          </p:nvPicPr>
          <p:blipFill rotWithShape="1">
            <a:blip r:embed="rId7"/>
            <a:srcRect l="29534" t="15484" r="28757" b="21009"/>
            <a:stretch/>
          </p:blipFill>
          <p:spPr>
            <a:xfrm>
              <a:off x="971599" y="3704053"/>
              <a:ext cx="2094858" cy="1345619"/>
            </a:xfrm>
            <a:prstGeom prst="rect">
              <a:avLst/>
            </a:prstGeom>
          </p:spPr>
        </p:pic>
        <p:sp>
          <p:nvSpPr>
            <p:cNvPr id="25" name="矩形 24"/>
            <p:cNvSpPr/>
            <p:nvPr/>
          </p:nvSpPr>
          <p:spPr>
            <a:xfrm>
              <a:off x="971599" y="3175256"/>
              <a:ext cx="2094858" cy="523220"/>
            </a:xfrm>
            <a:prstGeom prst="rect">
              <a:avLst/>
            </a:prstGeom>
            <a:solidFill>
              <a:schemeClr val="accent5">
                <a:lumMod val="20000"/>
                <a:lumOff val="80000"/>
              </a:schemeClr>
            </a:solidFill>
          </p:spPr>
          <p:txBody>
            <a:bodyPr wrap="square">
              <a:spAutoFit/>
            </a:bodyPr>
            <a:lstStyle/>
            <a:p>
              <a:pPr algn="ctr"/>
              <a:r>
                <a:rPr lang="en-US" altLang="zh-TW" b="1" dirty="0" err="1" smtClean="0">
                  <a:solidFill>
                    <a:srgbClr val="0070C0"/>
                  </a:solidFill>
                  <a:latin typeface="微軟正黑體" panose="020B0604030504040204" pitchFamily="34" charset="-120"/>
                  <a:ea typeface="微軟正黑體" panose="020B0604030504040204" pitchFamily="34" charset="-120"/>
                </a:rPr>
                <a:t>PointLight</a:t>
              </a:r>
              <a:endParaRPr lang="en-US" altLang="zh-TW" b="1" dirty="0" smtClean="0">
                <a:solidFill>
                  <a:srgbClr val="0070C0"/>
                </a:solidFill>
                <a:latin typeface="微軟正黑體" panose="020B0604030504040204" pitchFamily="34" charset="-120"/>
                <a:ea typeface="微軟正黑體" panose="020B0604030504040204" pitchFamily="34" charset="-120"/>
              </a:endParaRPr>
            </a:p>
            <a:p>
              <a:pPr algn="ctr"/>
              <a:r>
                <a:rPr lang="zh-TW" altLang="en-US" b="1" dirty="0">
                  <a:solidFill>
                    <a:srgbClr val="0070C0"/>
                  </a:solidFill>
                  <a:latin typeface="微軟正黑體" panose="020B0604030504040204" pitchFamily="34" charset="-120"/>
                  <a:ea typeface="微軟正黑體" panose="020B0604030504040204" pitchFamily="34" charset="-120"/>
                </a:rPr>
                <a:t>點</a:t>
              </a:r>
              <a:r>
                <a:rPr lang="zh-TW" altLang="en-US" b="1" dirty="0" smtClean="0">
                  <a:solidFill>
                    <a:srgbClr val="0070C0"/>
                  </a:solidFill>
                  <a:latin typeface="微軟正黑體" panose="020B0604030504040204" pitchFamily="34" charset="-120"/>
                  <a:ea typeface="微軟正黑體" panose="020B0604030504040204" pitchFamily="34" charset="-120"/>
                </a:rPr>
                <a:t>光源</a:t>
              </a:r>
              <a:endParaRPr lang="zh-TW" altLang="en-US" b="1" dirty="0">
                <a:solidFill>
                  <a:srgbClr val="0070C0"/>
                </a:solidFill>
                <a:latin typeface="微軟正黑體" panose="020B0604030504040204" pitchFamily="34" charset="-120"/>
                <a:ea typeface="微軟正黑體" panose="020B0604030504040204" pitchFamily="34" charset="-120"/>
              </a:endParaRPr>
            </a:p>
          </p:txBody>
        </p:sp>
      </p:grpSp>
      <p:grpSp>
        <p:nvGrpSpPr>
          <p:cNvPr id="12" name="群組 11"/>
          <p:cNvGrpSpPr/>
          <p:nvPr/>
        </p:nvGrpSpPr>
        <p:grpSpPr>
          <a:xfrm>
            <a:off x="3312420" y="3188904"/>
            <a:ext cx="2094859" cy="1867593"/>
            <a:chOff x="3239270" y="3175256"/>
            <a:chExt cx="2094859" cy="1867593"/>
          </a:xfrm>
        </p:grpSpPr>
        <p:sp>
          <p:nvSpPr>
            <p:cNvPr id="29" name="矩形 28"/>
            <p:cNvSpPr/>
            <p:nvPr/>
          </p:nvSpPr>
          <p:spPr>
            <a:xfrm>
              <a:off x="3239270" y="3175256"/>
              <a:ext cx="2094858" cy="523220"/>
            </a:xfrm>
            <a:prstGeom prst="rect">
              <a:avLst/>
            </a:prstGeom>
            <a:solidFill>
              <a:schemeClr val="accent5">
                <a:lumMod val="20000"/>
                <a:lumOff val="80000"/>
              </a:schemeClr>
            </a:solidFill>
          </p:spPr>
          <p:txBody>
            <a:bodyPr wrap="square">
              <a:spAutoFit/>
            </a:bodyPr>
            <a:lstStyle/>
            <a:p>
              <a:pPr algn="ctr"/>
              <a:r>
                <a:rPr lang="en-US" altLang="zh-TW" b="1" dirty="0" err="1" smtClean="0">
                  <a:solidFill>
                    <a:srgbClr val="0070C0"/>
                  </a:solidFill>
                  <a:latin typeface="微軟正黑體" panose="020B0604030504040204" pitchFamily="34" charset="-120"/>
                  <a:ea typeface="微軟正黑體" panose="020B0604030504040204" pitchFamily="34" charset="-120"/>
                </a:rPr>
                <a:t>SpotLight</a:t>
              </a:r>
              <a:endParaRPr lang="en-US" altLang="zh-TW" b="1" dirty="0" smtClean="0">
                <a:solidFill>
                  <a:srgbClr val="0070C0"/>
                </a:solidFill>
                <a:latin typeface="微軟正黑體" panose="020B0604030504040204" pitchFamily="34" charset="-120"/>
                <a:ea typeface="微軟正黑體" panose="020B0604030504040204" pitchFamily="34" charset="-120"/>
              </a:endParaRPr>
            </a:p>
            <a:p>
              <a:pPr algn="ctr"/>
              <a:r>
                <a:rPr lang="zh-TW" altLang="en-US" b="1" dirty="0" smtClean="0">
                  <a:solidFill>
                    <a:srgbClr val="0070C0"/>
                  </a:solidFill>
                  <a:latin typeface="微軟正黑體" panose="020B0604030504040204" pitchFamily="34" charset="-120"/>
                  <a:ea typeface="微軟正黑體" panose="020B0604030504040204" pitchFamily="34" charset="-120"/>
                </a:rPr>
                <a:t>探照光</a:t>
              </a:r>
              <a:endParaRPr lang="zh-TW" altLang="en-US" b="1" dirty="0">
                <a:solidFill>
                  <a:srgbClr val="0070C0"/>
                </a:solidFill>
                <a:latin typeface="微軟正黑體" panose="020B0604030504040204" pitchFamily="34" charset="-120"/>
                <a:ea typeface="微軟正黑體" panose="020B0604030504040204" pitchFamily="34" charset="-120"/>
              </a:endParaRPr>
            </a:p>
          </p:txBody>
        </p:sp>
        <p:pic>
          <p:nvPicPr>
            <p:cNvPr id="11" name="圖片 10"/>
            <p:cNvPicPr>
              <a:picLocks noChangeAspect="1"/>
            </p:cNvPicPr>
            <p:nvPr/>
          </p:nvPicPr>
          <p:blipFill rotWithShape="1">
            <a:blip r:embed="rId8"/>
            <a:srcRect l="29590" t="21377" r="28100" b="14264"/>
            <a:stretch/>
          </p:blipFill>
          <p:spPr>
            <a:xfrm>
              <a:off x="3239271" y="3698477"/>
              <a:ext cx="2094858" cy="1344372"/>
            </a:xfrm>
            <a:prstGeom prst="rect">
              <a:avLst/>
            </a:prstGeom>
          </p:spPr>
        </p:pic>
      </p:grpSp>
      <p:grpSp>
        <p:nvGrpSpPr>
          <p:cNvPr id="14" name="群組 13"/>
          <p:cNvGrpSpPr/>
          <p:nvPr/>
        </p:nvGrpSpPr>
        <p:grpSpPr>
          <a:xfrm>
            <a:off x="5653241" y="3188904"/>
            <a:ext cx="2097059" cy="1874416"/>
            <a:chOff x="5688966" y="3175256"/>
            <a:chExt cx="2097059" cy="1874416"/>
          </a:xfrm>
        </p:grpSpPr>
        <p:sp>
          <p:nvSpPr>
            <p:cNvPr id="31" name="矩形 30"/>
            <p:cNvSpPr/>
            <p:nvPr/>
          </p:nvSpPr>
          <p:spPr>
            <a:xfrm>
              <a:off x="5691167" y="3175256"/>
              <a:ext cx="2094858" cy="523220"/>
            </a:xfrm>
            <a:prstGeom prst="rect">
              <a:avLst/>
            </a:prstGeom>
            <a:solidFill>
              <a:schemeClr val="accent5">
                <a:lumMod val="20000"/>
                <a:lumOff val="80000"/>
              </a:schemeClr>
            </a:solidFill>
          </p:spPr>
          <p:txBody>
            <a:bodyPr wrap="square">
              <a:spAutoFit/>
            </a:bodyPr>
            <a:lstStyle/>
            <a:p>
              <a:pPr algn="ctr"/>
              <a:r>
                <a:rPr lang="en-US" altLang="zh-TW" b="1" dirty="0" err="1" smtClean="0">
                  <a:solidFill>
                    <a:srgbClr val="0070C0"/>
                  </a:solidFill>
                  <a:latin typeface="微軟正黑體" panose="020B0604030504040204" pitchFamily="34" charset="-120"/>
                  <a:ea typeface="微軟正黑體" panose="020B0604030504040204" pitchFamily="34" charset="-120"/>
                </a:rPr>
                <a:t>RectAreaLight</a:t>
              </a:r>
              <a:endParaRPr lang="en-US" altLang="zh-TW" b="1" dirty="0" smtClean="0">
                <a:solidFill>
                  <a:srgbClr val="0070C0"/>
                </a:solidFill>
                <a:latin typeface="微軟正黑體" panose="020B0604030504040204" pitchFamily="34" charset="-120"/>
                <a:ea typeface="微軟正黑體" panose="020B0604030504040204" pitchFamily="34" charset="-120"/>
              </a:endParaRPr>
            </a:p>
            <a:p>
              <a:pPr algn="ctr"/>
              <a:r>
                <a:rPr lang="zh-TW" altLang="en-US" b="1" dirty="0" smtClean="0">
                  <a:solidFill>
                    <a:srgbClr val="0070C0"/>
                  </a:solidFill>
                  <a:latin typeface="微軟正黑體" panose="020B0604030504040204" pitchFamily="34" charset="-120"/>
                  <a:ea typeface="微軟正黑體" panose="020B0604030504040204" pitchFamily="34" charset="-120"/>
                </a:rPr>
                <a:t>方形光</a:t>
              </a:r>
              <a:endParaRPr lang="zh-TW" altLang="en-US" b="1" dirty="0">
                <a:solidFill>
                  <a:srgbClr val="0070C0"/>
                </a:solidFill>
                <a:latin typeface="微軟正黑體" panose="020B0604030504040204" pitchFamily="34" charset="-120"/>
                <a:ea typeface="微軟正黑體" panose="020B0604030504040204" pitchFamily="34" charset="-120"/>
              </a:endParaRPr>
            </a:p>
          </p:txBody>
        </p:sp>
        <p:pic>
          <p:nvPicPr>
            <p:cNvPr id="13" name="圖片 12"/>
            <p:cNvPicPr>
              <a:picLocks noChangeAspect="1"/>
            </p:cNvPicPr>
            <p:nvPr/>
          </p:nvPicPr>
          <p:blipFill rotWithShape="1">
            <a:blip r:embed="rId9"/>
            <a:srcRect l="29578" t="14216" r="30649" b="25039"/>
            <a:stretch/>
          </p:blipFill>
          <p:spPr>
            <a:xfrm>
              <a:off x="5688966" y="3698476"/>
              <a:ext cx="2097059" cy="1351196"/>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6"/>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四、簡單的Three</a:t>
            </a:r>
            <a:r>
              <a:rPr lang="en-US" sz="4000" b="1" dirty="0">
                <a:solidFill>
                  <a:srgbClr val="002060"/>
                </a:solidFill>
              </a:rPr>
              <a:t> </a:t>
            </a:r>
            <a:r>
              <a:rPr lang="en-US" sz="4000" b="1" dirty="0" err="1">
                <a:solidFill>
                  <a:srgbClr val="002060"/>
                </a:solidFill>
              </a:rPr>
              <a:t>js程式</a:t>
            </a:r>
            <a:endParaRPr sz="4000" b="1" dirty="0">
              <a:solidFill>
                <a:srgbClr val="002060"/>
              </a:solidFill>
            </a:endParaRPr>
          </a:p>
        </p:txBody>
      </p:sp>
      <p:grpSp>
        <p:nvGrpSpPr>
          <p:cNvPr id="607" name="Google Shape;607;p76"/>
          <p:cNvGrpSpPr/>
          <p:nvPr/>
        </p:nvGrpSpPr>
        <p:grpSpPr>
          <a:xfrm>
            <a:off x="0" y="0"/>
            <a:ext cx="791072" cy="791072"/>
            <a:chOff x="0" y="0"/>
            <a:chExt cx="791072" cy="791072"/>
          </a:xfrm>
        </p:grpSpPr>
        <p:sp>
          <p:nvSpPr>
            <p:cNvPr id="608" name="Google Shape;608;p76"/>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09" name="Google Shape;609;p76"/>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10" name="Google Shape;610;p76"/>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11" name="Google Shape;611;p76"/>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612" name="Google Shape;612;p76"/>
          <p:cNvGrpSpPr/>
          <p:nvPr/>
        </p:nvGrpSpPr>
        <p:grpSpPr>
          <a:xfrm>
            <a:off x="8460432" y="4299942"/>
            <a:ext cx="500406" cy="640288"/>
            <a:chOff x="8460432" y="4299942"/>
            <a:chExt cx="500406" cy="640288"/>
          </a:xfrm>
        </p:grpSpPr>
        <p:sp>
          <p:nvSpPr>
            <p:cNvPr id="613" name="Google Shape;613;p76"/>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14" name="Google Shape;614;p76"/>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15" name="Google Shape;615;p76"/>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616" name="Google Shape;616;p76"/>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
        <p:nvSpPr>
          <p:cNvPr id="618" name="Google Shape;618;p76"/>
          <p:cNvSpPr txBox="1"/>
          <p:nvPr/>
        </p:nvSpPr>
        <p:spPr>
          <a:xfrm>
            <a:off x="197768" y="1620623"/>
            <a:ext cx="4275992" cy="2690341"/>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dirty="0" err="1">
                <a:solidFill>
                  <a:schemeClr val="dk1"/>
                </a:solidFill>
                <a:latin typeface="Microsoft JhengHei"/>
                <a:ea typeface="Microsoft JhengHei"/>
                <a:cs typeface="Microsoft JhengHei"/>
                <a:sym typeface="Microsoft JhengHei"/>
              </a:rPr>
              <a:t>initScene</a:t>
            </a:r>
            <a:endParaRPr sz="1400" b="0" i="0" u="none" strike="noStrike" cap="none" dirty="0">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dirty="0">
                <a:solidFill>
                  <a:schemeClr val="dk1"/>
                </a:solidFill>
                <a:latin typeface="Microsoft JhengHei"/>
                <a:ea typeface="Microsoft JhengHei"/>
                <a:cs typeface="Microsoft JhengHei"/>
                <a:sym typeface="Microsoft JhengHei"/>
              </a:rPr>
              <a:t>使用Three.js的</a:t>
            </a:r>
            <a:r>
              <a:rPr lang="en-US" sz="1400" b="0" i="0" u="none" strike="noStrike" cap="none" dirty="0">
                <a:solidFill>
                  <a:srgbClr val="000000"/>
                </a:solidFill>
                <a:latin typeface="Courier New"/>
                <a:ea typeface="Courier New"/>
                <a:cs typeface="Courier New"/>
                <a:sym typeface="Courier New"/>
              </a:rPr>
              <a:t>ConeGeometry</a:t>
            </a:r>
            <a:r>
              <a:rPr lang="en-US" sz="1400" b="0" i="0" u="none" strike="noStrike" cap="none" dirty="0">
                <a:solidFill>
                  <a:schemeClr val="dk1"/>
                </a:solidFill>
                <a:latin typeface="Microsoft JhengHei"/>
                <a:ea typeface="Microsoft JhengHei"/>
                <a:cs typeface="Microsoft JhengHei"/>
                <a:sym typeface="Microsoft JhengHei"/>
              </a:rPr>
              <a:t>建立錐體、</a:t>
            </a:r>
            <a:r>
              <a:rPr lang="en-US" sz="1400" b="0" i="0" u="none" strike="noStrike" cap="none" dirty="0">
                <a:solidFill>
                  <a:srgbClr val="000000"/>
                </a:solidFill>
                <a:latin typeface="Courier New"/>
                <a:ea typeface="Courier New"/>
                <a:cs typeface="Courier New"/>
                <a:sym typeface="Courier New"/>
              </a:rPr>
              <a:t>MeshPhongMaterial</a:t>
            </a:r>
            <a:r>
              <a:rPr lang="en-US" sz="1400" b="0" i="0" u="none" strike="noStrike" cap="none" dirty="0">
                <a:solidFill>
                  <a:schemeClr val="dk1"/>
                </a:solidFill>
                <a:latin typeface="Microsoft JhengHei"/>
                <a:ea typeface="Microsoft JhengHei"/>
                <a:cs typeface="Microsoft JhengHei"/>
                <a:sym typeface="Microsoft JhengHei"/>
              </a:rPr>
              <a:t>建立馮氏光照模型的材質以及</a:t>
            </a:r>
            <a:r>
              <a:rPr lang="en-US" sz="1400" b="0" i="0" u="none" strike="noStrike" cap="none" dirty="0">
                <a:solidFill>
                  <a:srgbClr val="000000"/>
                </a:solidFill>
                <a:latin typeface="Courier New"/>
                <a:ea typeface="Courier New"/>
                <a:cs typeface="Courier New"/>
                <a:sym typeface="Courier New"/>
              </a:rPr>
              <a:t>THREE</a:t>
            </a:r>
            <a:r>
              <a:rPr lang="en-US" sz="1400" b="1" i="0" u="none" strike="noStrike" cap="none" dirty="0">
                <a:solidFill>
                  <a:srgbClr val="000080"/>
                </a:solidFill>
                <a:latin typeface="Courier New"/>
                <a:ea typeface="Courier New"/>
                <a:cs typeface="Courier New"/>
                <a:sym typeface="Courier New"/>
              </a:rPr>
              <a:t>.</a:t>
            </a:r>
            <a:r>
              <a:rPr lang="en-US" sz="1400" b="0" i="0" u="none" strike="noStrike" cap="none" dirty="0">
                <a:solidFill>
                  <a:srgbClr val="000000"/>
                </a:solidFill>
                <a:latin typeface="Courier New"/>
                <a:ea typeface="Courier New"/>
                <a:cs typeface="Courier New"/>
                <a:sym typeface="Courier New"/>
              </a:rPr>
              <a:t>Mesh</a:t>
            </a:r>
            <a:r>
              <a:rPr lang="en-US" sz="1400" b="0" i="0" u="none" strike="noStrike" cap="none" dirty="0">
                <a:solidFill>
                  <a:schemeClr val="dk1"/>
                </a:solidFill>
                <a:latin typeface="Microsoft JhengHei"/>
                <a:ea typeface="Microsoft JhengHei"/>
                <a:cs typeface="Microsoft JhengHei"/>
                <a:sym typeface="Microsoft JhengHei"/>
              </a:rPr>
              <a:t>將幾何結構與材質結合成五角錐模型</a:t>
            </a:r>
            <a:endParaRPr sz="1400" b="0" i="0" u="none" strike="noStrike" cap="none" dirty="0">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dirty="0" err="1">
                <a:solidFill>
                  <a:schemeClr val="dk1"/>
                </a:solidFill>
                <a:latin typeface="Microsoft JhengHei"/>
                <a:ea typeface="Microsoft JhengHei"/>
                <a:cs typeface="Microsoft JhengHei"/>
                <a:sym typeface="Microsoft JhengHei"/>
              </a:rPr>
              <a:t>再用</a:t>
            </a:r>
            <a:r>
              <a:rPr lang="en-US" sz="1400" b="1" i="0" u="none" strike="noStrike" cap="none" dirty="0" err="1">
                <a:solidFill>
                  <a:srgbClr val="000080"/>
                </a:solidFill>
                <a:latin typeface="Courier New"/>
                <a:ea typeface="Courier New"/>
                <a:cs typeface="Courier New"/>
                <a:sym typeface="Courier New"/>
              </a:rPr>
              <a:t>.</a:t>
            </a:r>
            <a:r>
              <a:rPr lang="en-US" sz="1400" b="0" i="0" u="none" strike="noStrike" cap="none" dirty="0" err="1">
                <a:solidFill>
                  <a:srgbClr val="000000"/>
                </a:solidFill>
                <a:latin typeface="Courier New"/>
                <a:ea typeface="Courier New"/>
                <a:cs typeface="Courier New"/>
                <a:sym typeface="Courier New"/>
              </a:rPr>
              <a:t>position</a:t>
            </a:r>
            <a:r>
              <a:rPr lang="en-US" sz="1400" b="0" i="0" u="none" strike="noStrike" cap="none" dirty="0" err="1">
                <a:solidFill>
                  <a:schemeClr val="dk1"/>
                </a:solidFill>
                <a:latin typeface="Microsoft JhengHei"/>
                <a:ea typeface="Microsoft JhengHei"/>
                <a:cs typeface="Microsoft JhengHei"/>
                <a:sym typeface="Microsoft JhengHei"/>
              </a:rPr>
              <a:t>設定這個幾何物件的model</a:t>
            </a:r>
            <a:r>
              <a:rPr lang="en-US" sz="1400" b="0" i="0" u="none" strike="noStrike" cap="none" dirty="0">
                <a:solidFill>
                  <a:schemeClr val="dk1"/>
                </a:solidFill>
                <a:latin typeface="Microsoft JhengHei"/>
                <a:ea typeface="Microsoft JhengHei"/>
                <a:cs typeface="Microsoft JhengHei"/>
                <a:sym typeface="Microsoft JhengHei"/>
              </a:rPr>
              <a:t> matrix</a:t>
            </a:r>
            <a:endParaRPr sz="1400" b="0" i="0" u="none" strike="noStrike" cap="none" dirty="0">
              <a:solidFill>
                <a:schemeClr val="dk1"/>
              </a:solidFill>
              <a:latin typeface="Microsoft JhengHei"/>
              <a:ea typeface="Microsoft JhengHei"/>
              <a:cs typeface="Microsoft JhengHei"/>
              <a:sym typeface="Microsoft JhengHei"/>
            </a:endParaRPr>
          </a:p>
        </p:txBody>
      </p:sp>
      <p:sp>
        <p:nvSpPr>
          <p:cNvPr id="619" name="Google Shape;619;p76"/>
          <p:cNvSpPr/>
          <p:nvPr/>
        </p:nvSpPr>
        <p:spPr>
          <a:xfrm>
            <a:off x="4735693" y="1590066"/>
            <a:ext cx="4058139" cy="2401589"/>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000" b="0" i="0" u="none" strike="noStrike" cap="none" dirty="0">
                <a:solidFill>
                  <a:srgbClr val="008000"/>
                </a:solidFill>
                <a:latin typeface="Courier New"/>
                <a:ea typeface="Courier New"/>
                <a:cs typeface="Courier New"/>
                <a:sym typeface="Courier New"/>
              </a:rPr>
              <a:t>//</a:t>
            </a:r>
            <a:r>
              <a:rPr lang="en-US" sz="1000" b="0" i="0" u="none" strike="noStrike" cap="none" dirty="0" err="1">
                <a:solidFill>
                  <a:srgbClr val="008000"/>
                </a:solidFill>
                <a:latin typeface="Courier New"/>
                <a:ea typeface="Courier New"/>
                <a:cs typeface="Courier New"/>
                <a:sym typeface="Courier New"/>
              </a:rPr>
              <a:t>畫個五角錐</a:t>
            </a:r>
            <a:endParaRPr sz="16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1" i="0" u="none" strike="noStrike" cap="none" dirty="0" err="1">
                <a:solidFill>
                  <a:srgbClr val="0000FF"/>
                </a:solidFill>
                <a:latin typeface="Courier New"/>
                <a:ea typeface="Courier New"/>
                <a:cs typeface="Courier New"/>
                <a:sym typeface="Courier New"/>
              </a:rPr>
              <a:t>var</a:t>
            </a:r>
            <a:r>
              <a:rPr lang="en-US" sz="1000" b="0" i="0" u="none" strike="noStrike" cap="none" dirty="0">
                <a:solidFill>
                  <a:srgbClr val="000000"/>
                </a:solidFill>
                <a:latin typeface="Courier New"/>
                <a:ea typeface="Courier New"/>
                <a:cs typeface="Courier New"/>
                <a:sym typeface="Courier New"/>
              </a:rPr>
              <a:t> </a:t>
            </a:r>
            <a:r>
              <a:rPr lang="en-US" sz="1000" b="0" i="0" u="none" strike="noStrike" cap="none" dirty="0" err="1">
                <a:solidFill>
                  <a:srgbClr val="000000"/>
                </a:solidFill>
                <a:latin typeface="Courier New"/>
                <a:ea typeface="Courier New"/>
                <a:cs typeface="Courier New"/>
                <a:sym typeface="Courier New"/>
              </a:rPr>
              <a:t>pentagonal_pyramid</a:t>
            </a:r>
            <a:r>
              <a:rPr lang="en-US" sz="1000" b="0" i="0" u="none" strike="noStrike" cap="none" dirty="0">
                <a:solidFill>
                  <a:srgbClr val="000000"/>
                </a:solidFill>
                <a:latin typeface="Courier New"/>
                <a:ea typeface="Courier New"/>
                <a:cs typeface="Courier New"/>
                <a:sym typeface="Courier New"/>
              </a:rPr>
              <a:t> </a:t>
            </a:r>
            <a:r>
              <a:rPr lang="en-US" sz="1000" b="1" i="0" u="none" strike="noStrike" cap="none" dirty="0">
                <a:solidFill>
                  <a:srgbClr val="000080"/>
                </a:solidFill>
                <a:latin typeface="Courier New"/>
                <a:ea typeface="Courier New"/>
                <a:cs typeface="Courier New"/>
                <a:sym typeface="Courier New"/>
              </a:rPr>
              <a:t>=</a:t>
            </a:r>
            <a:r>
              <a:rPr lang="en-US" sz="1000" b="0" i="0" u="none" strike="noStrike" cap="none" dirty="0">
                <a:solidFill>
                  <a:srgbClr val="000000"/>
                </a:solidFill>
                <a:latin typeface="Courier New"/>
                <a:ea typeface="Courier New"/>
                <a:cs typeface="Courier New"/>
                <a:sym typeface="Courier New"/>
              </a:rPr>
              <a:t> </a:t>
            </a:r>
            <a:r>
              <a:rPr lang="en-US" sz="1000" b="1" i="0" u="none" strike="noStrike" cap="none" dirty="0">
                <a:solidFill>
                  <a:srgbClr val="0000FF"/>
                </a:solidFill>
                <a:latin typeface="Courier New"/>
                <a:ea typeface="Courier New"/>
                <a:cs typeface="Courier New"/>
                <a:sym typeface="Courier New"/>
              </a:rPr>
              <a:t>new</a:t>
            </a:r>
            <a:r>
              <a:rPr lang="en-US" sz="1000" b="0" i="0" u="none" strike="noStrike" cap="none" dirty="0">
                <a:solidFill>
                  <a:srgbClr val="000000"/>
                </a:solidFill>
                <a:latin typeface="Courier New"/>
                <a:ea typeface="Courier New"/>
                <a:cs typeface="Courier New"/>
                <a:sym typeface="Courier New"/>
              </a:rPr>
              <a:t> </a:t>
            </a:r>
            <a:r>
              <a:rPr lang="en-US" sz="1000" b="0" i="0" u="none" strike="noStrike" cap="none" dirty="0" err="1">
                <a:solidFill>
                  <a:srgbClr val="000000"/>
                </a:solidFill>
                <a:latin typeface="Courier New"/>
                <a:ea typeface="Courier New"/>
                <a:cs typeface="Courier New"/>
                <a:sym typeface="Courier New"/>
              </a:rPr>
              <a:t>THREE</a:t>
            </a:r>
            <a:r>
              <a:rPr lang="en-US" sz="1000" b="1" i="0" u="none" strike="noStrike" cap="none" dirty="0" err="1">
                <a:solidFill>
                  <a:srgbClr val="000080"/>
                </a:solidFill>
                <a:latin typeface="Courier New"/>
                <a:ea typeface="Courier New"/>
                <a:cs typeface="Courier New"/>
                <a:sym typeface="Courier New"/>
              </a:rPr>
              <a:t>.</a:t>
            </a:r>
            <a:r>
              <a:rPr lang="en-US" sz="1000" b="0" i="0" u="none" strike="noStrike" cap="none" dirty="0" err="1">
                <a:solidFill>
                  <a:srgbClr val="000000"/>
                </a:solidFill>
                <a:latin typeface="Courier New"/>
                <a:ea typeface="Courier New"/>
                <a:cs typeface="Courier New"/>
                <a:sym typeface="Courier New"/>
              </a:rPr>
              <a:t>Mesh</a:t>
            </a:r>
            <a:r>
              <a:rPr lang="en-US" sz="1000" b="1" i="0" u="none" strike="noStrike" cap="none" dirty="0">
                <a:solidFill>
                  <a:srgbClr val="000080"/>
                </a:solidFill>
                <a:latin typeface="Courier New"/>
                <a:ea typeface="Courier New"/>
                <a:cs typeface="Courier New"/>
                <a:sym typeface="Courier New"/>
              </a:rPr>
              <a:t>(</a:t>
            </a:r>
            <a:r>
              <a:rPr lang="en-US" sz="1000" b="0" i="0" u="none" strike="noStrike" cap="none" dirty="0">
                <a:solidFill>
                  <a:srgbClr val="000000"/>
                </a:solidFill>
                <a:latin typeface="Courier New"/>
                <a:ea typeface="Courier New"/>
                <a:cs typeface="Courier New"/>
                <a:sym typeface="Courier New"/>
              </a:rPr>
              <a:t> </a:t>
            </a:r>
            <a:endParaRPr sz="16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dirty="0">
                <a:solidFill>
                  <a:srgbClr val="000000"/>
                </a:solidFill>
                <a:latin typeface="Courier New"/>
                <a:ea typeface="Courier New"/>
                <a:cs typeface="Courier New"/>
                <a:sym typeface="Courier New"/>
              </a:rPr>
              <a:t>	</a:t>
            </a:r>
            <a:r>
              <a:rPr lang="en-US" sz="1000" b="1" i="0" u="none" strike="noStrike" cap="none" dirty="0">
                <a:solidFill>
                  <a:srgbClr val="0000FF"/>
                </a:solidFill>
                <a:latin typeface="Courier New"/>
                <a:ea typeface="Courier New"/>
                <a:cs typeface="Courier New"/>
                <a:sym typeface="Courier New"/>
              </a:rPr>
              <a:t>new</a:t>
            </a:r>
            <a:r>
              <a:rPr lang="en-US" sz="1000" b="0" i="0" u="none" strike="noStrike" cap="none" dirty="0">
                <a:solidFill>
                  <a:srgbClr val="000000"/>
                </a:solidFill>
                <a:latin typeface="Courier New"/>
                <a:ea typeface="Courier New"/>
                <a:cs typeface="Courier New"/>
                <a:sym typeface="Courier New"/>
              </a:rPr>
              <a:t> </a:t>
            </a:r>
            <a:r>
              <a:rPr lang="en-US" sz="1000" b="0" i="0" u="none" strike="noStrike" cap="none" dirty="0" err="1">
                <a:solidFill>
                  <a:srgbClr val="000000"/>
                </a:solidFill>
                <a:latin typeface="Courier New"/>
                <a:ea typeface="Courier New"/>
                <a:cs typeface="Courier New"/>
                <a:sym typeface="Courier New"/>
              </a:rPr>
              <a:t>THREE</a:t>
            </a:r>
            <a:r>
              <a:rPr lang="en-US" sz="1000" b="1" i="0" u="none" strike="noStrike" cap="none" dirty="0" err="1">
                <a:solidFill>
                  <a:srgbClr val="000080"/>
                </a:solidFill>
                <a:latin typeface="Courier New"/>
                <a:ea typeface="Courier New"/>
                <a:cs typeface="Courier New"/>
                <a:sym typeface="Courier New"/>
              </a:rPr>
              <a:t>.</a:t>
            </a:r>
            <a:r>
              <a:rPr lang="en-US" sz="1000" b="0" i="0" u="none" strike="noStrike" cap="none" dirty="0" err="1">
                <a:solidFill>
                  <a:srgbClr val="000000"/>
                </a:solidFill>
                <a:latin typeface="Courier New"/>
                <a:ea typeface="Courier New"/>
                <a:cs typeface="Courier New"/>
                <a:sym typeface="Courier New"/>
              </a:rPr>
              <a:t>ConeGeometry</a:t>
            </a:r>
            <a:r>
              <a:rPr lang="en-US" sz="1000" b="1" i="0" u="none" strike="noStrike" cap="none" dirty="0">
                <a:solidFill>
                  <a:srgbClr val="000080"/>
                </a:solidFill>
                <a:latin typeface="Courier New"/>
                <a:ea typeface="Courier New"/>
                <a:cs typeface="Courier New"/>
                <a:sym typeface="Courier New"/>
              </a:rPr>
              <a:t>(</a:t>
            </a:r>
            <a:r>
              <a:rPr lang="en-US" sz="1000" b="0" i="0" u="none" strike="noStrike" cap="none" dirty="0">
                <a:solidFill>
                  <a:srgbClr val="000000"/>
                </a:solidFill>
                <a:latin typeface="Courier New"/>
                <a:ea typeface="Courier New"/>
                <a:cs typeface="Courier New"/>
                <a:sym typeface="Courier New"/>
              </a:rPr>
              <a:t> </a:t>
            </a:r>
            <a:endParaRPr sz="16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dirty="0">
                <a:solidFill>
                  <a:srgbClr val="000000"/>
                </a:solidFill>
                <a:latin typeface="Courier New"/>
                <a:ea typeface="Courier New"/>
                <a:cs typeface="Courier New"/>
                <a:sym typeface="Courier New"/>
              </a:rPr>
              <a:t>		</a:t>
            </a:r>
            <a:r>
              <a:rPr lang="en-US" sz="1000" b="0" i="0" u="none" strike="noStrike" cap="none" dirty="0">
                <a:solidFill>
                  <a:srgbClr val="FF8000"/>
                </a:solidFill>
                <a:latin typeface="Courier New"/>
                <a:ea typeface="Courier New"/>
                <a:cs typeface="Courier New"/>
                <a:sym typeface="Courier New"/>
              </a:rPr>
              <a:t>10</a:t>
            </a:r>
            <a:r>
              <a:rPr lang="en-US" sz="1000" b="1" i="0" u="none" strike="noStrike" cap="none" dirty="0">
                <a:solidFill>
                  <a:srgbClr val="000080"/>
                </a:solidFill>
                <a:latin typeface="Courier New"/>
                <a:ea typeface="Courier New"/>
                <a:cs typeface="Courier New"/>
                <a:sym typeface="Courier New"/>
              </a:rPr>
              <a:t>,</a:t>
            </a:r>
            <a:r>
              <a:rPr lang="en-US" sz="1000" b="0" i="0" u="none" strike="noStrike" cap="none" dirty="0">
                <a:solidFill>
                  <a:srgbClr val="000000"/>
                </a:solidFill>
                <a:latin typeface="Courier New"/>
                <a:ea typeface="Courier New"/>
                <a:cs typeface="Courier New"/>
                <a:sym typeface="Courier New"/>
              </a:rPr>
              <a:t> </a:t>
            </a:r>
            <a:r>
              <a:rPr lang="en-US" sz="1000" b="0" i="0" u="none" strike="noStrike" cap="none" dirty="0">
                <a:solidFill>
                  <a:srgbClr val="008000"/>
                </a:solidFill>
                <a:latin typeface="Courier New"/>
                <a:ea typeface="Courier New"/>
                <a:cs typeface="Courier New"/>
                <a:sym typeface="Courier New"/>
              </a:rPr>
              <a:t>//</a:t>
            </a:r>
            <a:r>
              <a:rPr lang="en-US" sz="1000" b="0" i="0" u="none" strike="noStrike" cap="none" dirty="0" err="1">
                <a:solidFill>
                  <a:srgbClr val="008000"/>
                </a:solidFill>
                <a:latin typeface="Courier New"/>
                <a:ea typeface="Courier New"/>
                <a:cs typeface="Courier New"/>
                <a:sym typeface="Courier New"/>
              </a:rPr>
              <a:t>半徑</a:t>
            </a:r>
            <a:endParaRPr sz="16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dirty="0">
                <a:solidFill>
                  <a:srgbClr val="000000"/>
                </a:solidFill>
                <a:latin typeface="Courier New"/>
                <a:ea typeface="Courier New"/>
                <a:cs typeface="Courier New"/>
                <a:sym typeface="Courier New"/>
              </a:rPr>
              <a:t>		</a:t>
            </a:r>
            <a:r>
              <a:rPr lang="en-US" sz="1000" b="0" i="0" u="none" strike="noStrike" cap="none" dirty="0">
                <a:solidFill>
                  <a:srgbClr val="FF8000"/>
                </a:solidFill>
                <a:latin typeface="Courier New"/>
                <a:ea typeface="Courier New"/>
                <a:cs typeface="Courier New"/>
                <a:sym typeface="Courier New"/>
              </a:rPr>
              <a:t>10</a:t>
            </a:r>
            <a:r>
              <a:rPr lang="en-US" sz="1000" b="1" i="0" u="none" strike="noStrike" cap="none" dirty="0">
                <a:solidFill>
                  <a:srgbClr val="000080"/>
                </a:solidFill>
                <a:latin typeface="Courier New"/>
                <a:ea typeface="Courier New"/>
                <a:cs typeface="Courier New"/>
                <a:sym typeface="Courier New"/>
              </a:rPr>
              <a:t>,</a:t>
            </a:r>
            <a:r>
              <a:rPr lang="en-US" sz="1000" b="0" i="0" u="none" strike="noStrike" cap="none" dirty="0">
                <a:solidFill>
                  <a:srgbClr val="000000"/>
                </a:solidFill>
                <a:latin typeface="Courier New"/>
                <a:ea typeface="Courier New"/>
                <a:cs typeface="Courier New"/>
                <a:sym typeface="Courier New"/>
              </a:rPr>
              <a:t> </a:t>
            </a:r>
            <a:r>
              <a:rPr lang="en-US" sz="1000" b="0" i="0" u="none" strike="noStrike" cap="none" dirty="0">
                <a:solidFill>
                  <a:srgbClr val="008000"/>
                </a:solidFill>
                <a:latin typeface="Courier New"/>
                <a:ea typeface="Courier New"/>
                <a:cs typeface="Courier New"/>
                <a:sym typeface="Courier New"/>
              </a:rPr>
              <a:t>//高</a:t>
            </a:r>
            <a:endParaRPr sz="16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dirty="0">
                <a:solidFill>
                  <a:srgbClr val="000000"/>
                </a:solidFill>
                <a:latin typeface="Courier New"/>
                <a:ea typeface="Courier New"/>
                <a:cs typeface="Courier New"/>
                <a:sym typeface="Courier New"/>
              </a:rPr>
              <a:t>		</a:t>
            </a:r>
            <a:r>
              <a:rPr lang="en-US" sz="1000" b="0" i="0" u="none" strike="noStrike" cap="none" dirty="0">
                <a:solidFill>
                  <a:srgbClr val="FF8000"/>
                </a:solidFill>
                <a:latin typeface="Courier New"/>
                <a:ea typeface="Courier New"/>
                <a:cs typeface="Courier New"/>
                <a:sym typeface="Courier New"/>
              </a:rPr>
              <a:t>5</a:t>
            </a:r>
            <a:r>
              <a:rPr lang="en-US" sz="1000" b="0" i="0" u="none" strike="noStrike" cap="none" dirty="0">
                <a:solidFill>
                  <a:srgbClr val="000000"/>
                </a:solidFill>
                <a:latin typeface="Courier New"/>
                <a:ea typeface="Courier New"/>
                <a:cs typeface="Courier New"/>
                <a:sym typeface="Courier New"/>
              </a:rPr>
              <a:t> </a:t>
            </a:r>
            <a:r>
              <a:rPr lang="en-US" sz="1000" b="0" i="0" u="none" strike="noStrike" cap="none" dirty="0">
                <a:solidFill>
                  <a:srgbClr val="008000"/>
                </a:solidFill>
                <a:latin typeface="Courier New"/>
                <a:ea typeface="Courier New"/>
                <a:cs typeface="Courier New"/>
                <a:sym typeface="Courier New"/>
              </a:rPr>
              <a:t>//</a:t>
            </a:r>
            <a:r>
              <a:rPr lang="en-US" sz="1000" b="0" i="0" u="none" strike="noStrike" cap="none" dirty="0" err="1">
                <a:solidFill>
                  <a:srgbClr val="008000"/>
                </a:solidFill>
                <a:latin typeface="Courier New"/>
                <a:ea typeface="Courier New"/>
                <a:cs typeface="Courier New"/>
                <a:sym typeface="Courier New"/>
              </a:rPr>
              <a:t>正五邊形</a:t>
            </a:r>
            <a:endParaRPr sz="16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dirty="0">
                <a:solidFill>
                  <a:srgbClr val="000000"/>
                </a:solidFill>
                <a:latin typeface="Courier New"/>
                <a:ea typeface="Courier New"/>
                <a:cs typeface="Courier New"/>
                <a:sym typeface="Courier New"/>
              </a:rPr>
              <a:t>	</a:t>
            </a:r>
            <a:r>
              <a:rPr lang="en-US" sz="1000" b="1" i="0" u="none" strike="noStrike" cap="none" dirty="0">
                <a:solidFill>
                  <a:srgbClr val="000080"/>
                </a:solidFill>
                <a:latin typeface="Courier New"/>
                <a:ea typeface="Courier New"/>
                <a:cs typeface="Courier New"/>
                <a:sym typeface="Courier New"/>
              </a:rPr>
              <a:t>),</a:t>
            </a:r>
            <a:r>
              <a:rPr lang="en-US" sz="1000" b="1" i="0" u="none" strike="noStrike" cap="none" dirty="0">
                <a:solidFill>
                  <a:srgbClr val="0000FF"/>
                </a:solidFill>
                <a:latin typeface="Courier New"/>
                <a:ea typeface="Courier New"/>
                <a:cs typeface="Courier New"/>
                <a:sym typeface="Courier New"/>
              </a:rPr>
              <a:t>new</a:t>
            </a:r>
            <a:r>
              <a:rPr lang="en-US" sz="1000" b="0" i="0" u="none" strike="noStrike" cap="none" dirty="0">
                <a:solidFill>
                  <a:srgbClr val="000000"/>
                </a:solidFill>
                <a:latin typeface="Courier New"/>
                <a:ea typeface="Courier New"/>
                <a:cs typeface="Courier New"/>
                <a:sym typeface="Courier New"/>
              </a:rPr>
              <a:t> </a:t>
            </a:r>
            <a:r>
              <a:rPr lang="en-US" sz="1000" b="0" i="0" u="none" strike="noStrike" cap="none" dirty="0" err="1">
                <a:solidFill>
                  <a:srgbClr val="000000"/>
                </a:solidFill>
                <a:latin typeface="Courier New"/>
                <a:ea typeface="Courier New"/>
                <a:cs typeface="Courier New"/>
                <a:sym typeface="Courier New"/>
              </a:rPr>
              <a:t>THREE</a:t>
            </a:r>
            <a:r>
              <a:rPr lang="en-US" sz="1000" b="1" i="0" u="none" strike="noStrike" cap="none" dirty="0" err="1">
                <a:solidFill>
                  <a:srgbClr val="000080"/>
                </a:solidFill>
                <a:latin typeface="Courier New"/>
                <a:ea typeface="Courier New"/>
                <a:cs typeface="Courier New"/>
                <a:sym typeface="Courier New"/>
              </a:rPr>
              <a:t>.</a:t>
            </a:r>
            <a:r>
              <a:rPr lang="en-US" sz="1000" b="0" i="0" u="none" strike="noStrike" cap="none" dirty="0" err="1">
                <a:solidFill>
                  <a:srgbClr val="000000"/>
                </a:solidFill>
                <a:latin typeface="Courier New"/>
                <a:ea typeface="Courier New"/>
                <a:cs typeface="Courier New"/>
                <a:sym typeface="Courier New"/>
              </a:rPr>
              <a:t>MeshPhongMaterial</a:t>
            </a:r>
            <a:r>
              <a:rPr lang="en-US" sz="1000" b="1" i="0" u="none" strike="noStrike" cap="none" dirty="0">
                <a:solidFill>
                  <a:srgbClr val="000080"/>
                </a:solidFill>
                <a:latin typeface="Courier New"/>
                <a:ea typeface="Courier New"/>
                <a:cs typeface="Courier New"/>
                <a:sym typeface="Courier New"/>
              </a:rPr>
              <a:t>({</a:t>
            </a:r>
            <a:endParaRPr sz="16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dirty="0">
                <a:solidFill>
                  <a:srgbClr val="000000"/>
                </a:solidFill>
                <a:latin typeface="Courier New"/>
                <a:ea typeface="Courier New"/>
                <a:cs typeface="Courier New"/>
                <a:sym typeface="Courier New"/>
              </a:rPr>
              <a:t>		color</a:t>
            </a:r>
            <a:r>
              <a:rPr lang="en-US" sz="1000" b="1" i="0" u="none" strike="noStrike" cap="none" dirty="0">
                <a:solidFill>
                  <a:srgbClr val="000080"/>
                </a:solidFill>
                <a:latin typeface="Courier New"/>
                <a:ea typeface="Courier New"/>
                <a:cs typeface="Courier New"/>
                <a:sym typeface="Courier New"/>
              </a:rPr>
              <a:t>:</a:t>
            </a:r>
            <a:r>
              <a:rPr lang="en-US" sz="1000" b="0" i="0" u="none" strike="noStrike" cap="none" dirty="0">
                <a:solidFill>
                  <a:srgbClr val="000000"/>
                </a:solidFill>
                <a:latin typeface="Courier New"/>
                <a:ea typeface="Courier New"/>
                <a:cs typeface="Courier New"/>
                <a:sym typeface="Courier New"/>
              </a:rPr>
              <a:t> </a:t>
            </a:r>
            <a:r>
              <a:rPr lang="en-US" sz="1000" b="0" i="0" u="none" strike="noStrike" cap="none" dirty="0">
                <a:solidFill>
                  <a:srgbClr val="FF8000"/>
                </a:solidFill>
                <a:latin typeface="Courier New"/>
                <a:ea typeface="Courier New"/>
                <a:cs typeface="Courier New"/>
                <a:sym typeface="Courier New"/>
              </a:rPr>
              <a:t>0xffff00</a:t>
            </a:r>
            <a:r>
              <a:rPr lang="en-US" sz="1000" b="1" i="0" u="none" strike="noStrike" cap="none" dirty="0">
                <a:solidFill>
                  <a:srgbClr val="000080"/>
                </a:solidFill>
                <a:latin typeface="Courier New"/>
                <a:ea typeface="Courier New"/>
                <a:cs typeface="Courier New"/>
                <a:sym typeface="Courier New"/>
              </a:rPr>
              <a:t>,</a:t>
            </a:r>
            <a:r>
              <a:rPr lang="en-US" sz="1000" b="0" i="0" u="none" strike="noStrike" cap="none" dirty="0">
                <a:solidFill>
                  <a:srgbClr val="000000"/>
                </a:solidFill>
                <a:latin typeface="Courier New"/>
                <a:ea typeface="Courier New"/>
                <a:cs typeface="Courier New"/>
                <a:sym typeface="Courier New"/>
              </a:rPr>
              <a:t> </a:t>
            </a:r>
            <a:endParaRPr sz="16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dirty="0">
                <a:solidFill>
                  <a:srgbClr val="000000"/>
                </a:solidFill>
                <a:latin typeface="Courier New"/>
                <a:ea typeface="Courier New"/>
                <a:cs typeface="Courier New"/>
                <a:sym typeface="Courier New"/>
              </a:rPr>
              <a:t>		shading</a:t>
            </a:r>
            <a:r>
              <a:rPr lang="en-US" sz="1000" b="1" i="0" u="none" strike="noStrike" cap="none" dirty="0">
                <a:solidFill>
                  <a:srgbClr val="000080"/>
                </a:solidFill>
                <a:latin typeface="Courier New"/>
                <a:ea typeface="Courier New"/>
                <a:cs typeface="Courier New"/>
                <a:sym typeface="Courier New"/>
              </a:rPr>
              <a:t>:</a:t>
            </a:r>
            <a:r>
              <a:rPr lang="en-US" sz="1000" b="0" i="0" u="none" strike="noStrike" cap="none" dirty="0">
                <a:solidFill>
                  <a:srgbClr val="000000"/>
                </a:solidFill>
                <a:latin typeface="Courier New"/>
                <a:ea typeface="Courier New"/>
                <a:cs typeface="Courier New"/>
                <a:sym typeface="Courier New"/>
              </a:rPr>
              <a:t> </a:t>
            </a:r>
            <a:r>
              <a:rPr lang="en-US" sz="1000" b="0" i="0" u="none" strike="noStrike" cap="none" dirty="0" err="1">
                <a:solidFill>
                  <a:srgbClr val="000000"/>
                </a:solidFill>
                <a:latin typeface="Courier New"/>
                <a:ea typeface="Courier New"/>
                <a:cs typeface="Courier New"/>
                <a:sym typeface="Courier New"/>
              </a:rPr>
              <a:t>THREE</a:t>
            </a:r>
            <a:r>
              <a:rPr lang="en-US" sz="1000" b="1" i="0" u="none" strike="noStrike" cap="none" dirty="0" err="1">
                <a:solidFill>
                  <a:srgbClr val="000080"/>
                </a:solidFill>
                <a:latin typeface="Courier New"/>
                <a:ea typeface="Courier New"/>
                <a:cs typeface="Courier New"/>
                <a:sym typeface="Courier New"/>
              </a:rPr>
              <a:t>.</a:t>
            </a:r>
            <a:r>
              <a:rPr lang="en-US" sz="1000" b="0" i="0" u="none" strike="noStrike" cap="none" dirty="0" err="1">
                <a:solidFill>
                  <a:srgbClr val="000000"/>
                </a:solidFill>
                <a:latin typeface="Courier New"/>
                <a:ea typeface="Courier New"/>
                <a:cs typeface="Courier New"/>
                <a:sym typeface="Courier New"/>
              </a:rPr>
              <a:t>FlatShading</a:t>
            </a:r>
            <a:r>
              <a:rPr lang="en-US" sz="1000" b="0" i="0" u="none" strike="noStrike" cap="none" dirty="0">
                <a:solidFill>
                  <a:srgbClr val="000000"/>
                </a:solidFill>
                <a:latin typeface="Courier New"/>
                <a:ea typeface="Courier New"/>
                <a:cs typeface="Courier New"/>
                <a:sym typeface="Courier New"/>
              </a:rPr>
              <a:t> </a:t>
            </a:r>
            <a:endParaRPr sz="16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dirty="0">
                <a:solidFill>
                  <a:srgbClr val="000000"/>
                </a:solidFill>
                <a:latin typeface="Courier New"/>
                <a:ea typeface="Courier New"/>
                <a:cs typeface="Courier New"/>
                <a:sym typeface="Courier New"/>
              </a:rPr>
              <a:t>	</a:t>
            </a:r>
            <a:r>
              <a:rPr lang="en-US" sz="1000" b="1" i="0" u="none" strike="noStrike" cap="none" dirty="0">
                <a:solidFill>
                  <a:srgbClr val="000080"/>
                </a:solidFill>
                <a:latin typeface="Courier New"/>
                <a:ea typeface="Courier New"/>
                <a:cs typeface="Courier New"/>
                <a:sym typeface="Courier New"/>
              </a:rPr>
              <a:t>})</a:t>
            </a:r>
            <a:endParaRPr sz="16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1" i="0" u="none" strike="noStrike" cap="none" dirty="0">
                <a:solidFill>
                  <a:srgbClr val="000080"/>
                </a:solidFill>
                <a:latin typeface="Courier New"/>
                <a:ea typeface="Courier New"/>
                <a:cs typeface="Courier New"/>
                <a:sym typeface="Courier New"/>
              </a:rPr>
              <a:t>);</a:t>
            </a:r>
            <a:endParaRPr sz="16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dirty="0" err="1">
                <a:solidFill>
                  <a:srgbClr val="000000"/>
                </a:solidFill>
                <a:latin typeface="Courier New"/>
                <a:ea typeface="Courier New"/>
                <a:cs typeface="Courier New"/>
                <a:sym typeface="Courier New"/>
              </a:rPr>
              <a:t>pentagonal_pyramid</a:t>
            </a:r>
            <a:r>
              <a:rPr lang="en-US" sz="1000" b="1" i="0" u="none" strike="noStrike" cap="none" dirty="0" err="1">
                <a:solidFill>
                  <a:srgbClr val="000080"/>
                </a:solidFill>
                <a:latin typeface="Courier New"/>
                <a:ea typeface="Courier New"/>
                <a:cs typeface="Courier New"/>
                <a:sym typeface="Courier New"/>
              </a:rPr>
              <a:t>.</a:t>
            </a:r>
            <a:r>
              <a:rPr lang="en-US" sz="1000" b="0" i="0" u="none" strike="noStrike" cap="none" dirty="0" err="1">
                <a:solidFill>
                  <a:srgbClr val="000000"/>
                </a:solidFill>
                <a:latin typeface="Courier New"/>
                <a:ea typeface="Courier New"/>
                <a:cs typeface="Courier New"/>
                <a:sym typeface="Courier New"/>
              </a:rPr>
              <a:t>receiveShadow</a:t>
            </a:r>
            <a:r>
              <a:rPr lang="en-US" sz="1000" b="0" i="0" u="none" strike="noStrike" cap="none" dirty="0">
                <a:solidFill>
                  <a:srgbClr val="000000"/>
                </a:solidFill>
                <a:latin typeface="Courier New"/>
                <a:ea typeface="Courier New"/>
                <a:cs typeface="Courier New"/>
                <a:sym typeface="Courier New"/>
              </a:rPr>
              <a:t> </a:t>
            </a:r>
            <a:r>
              <a:rPr lang="en-US" sz="1000" b="1" i="0" u="none" strike="noStrike" cap="none" dirty="0">
                <a:solidFill>
                  <a:srgbClr val="000080"/>
                </a:solidFill>
                <a:latin typeface="Courier New"/>
                <a:ea typeface="Courier New"/>
                <a:cs typeface="Courier New"/>
                <a:sym typeface="Courier New"/>
              </a:rPr>
              <a:t>=</a:t>
            </a:r>
            <a:r>
              <a:rPr lang="en-US" sz="1000" b="0" i="0" u="none" strike="noStrike" cap="none" dirty="0">
                <a:solidFill>
                  <a:srgbClr val="000000"/>
                </a:solidFill>
                <a:latin typeface="Courier New"/>
                <a:ea typeface="Courier New"/>
                <a:cs typeface="Courier New"/>
                <a:sym typeface="Courier New"/>
              </a:rPr>
              <a:t> </a:t>
            </a:r>
            <a:r>
              <a:rPr lang="en-US" sz="1000" b="1" i="0" u="none" strike="noStrike" cap="none" dirty="0">
                <a:solidFill>
                  <a:srgbClr val="0000FF"/>
                </a:solidFill>
                <a:latin typeface="Courier New"/>
                <a:ea typeface="Courier New"/>
                <a:cs typeface="Courier New"/>
                <a:sym typeface="Courier New"/>
              </a:rPr>
              <a:t>true</a:t>
            </a:r>
            <a:r>
              <a:rPr lang="en-US" sz="1000" b="1" i="0" u="none" strike="noStrike" cap="none" dirty="0">
                <a:solidFill>
                  <a:srgbClr val="000080"/>
                </a:solidFill>
                <a:latin typeface="Courier New"/>
                <a:ea typeface="Courier New"/>
                <a:cs typeface="Courier New"/>
                <a:sym typeface="Courier New"/>
              </a:rPr>
              <a:t>;</a:t>
            </a:r>
            <a:endParaRPr sz="16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dirty="0">
                <a:solidFill>
                  <a:srgbClr val="000000"/>
                </a:solidFill>
                <a:latin typeface="Courier New"/>
                <a:ea typeface="Courier New"/>
                <a:cs typeface="Courier New"/>
                <a:sym typeface="Courier New"/>
              </a:rPr>
              <a:t>pentagonal_pyramid</a:t>
            </a:r>
            <a:r>
              <a:rPr lang="en-US" sz="1000" b="1" i="0" u="none" strike="noStrike" cap="none" dirty="0">
                <a:solidFill>
                  <a:srgbClr val="000080"/>
                </a:solidFill>
                <a:latin typeface="Courier New"/>
                <a:ea typeface="Courier New"/>
                <a:cs typeface="Courier New"/>
                <a:sym typeface="Courier New"/>
              </a:rPr>
              <a:t>.</a:t>
            </a:r>
            <a:r>
              <a:rPr lang="en-US" sz="1000" b="0" i="0" u="none" strike="noStrike" cap="none" dirty="0">
                <a:solidFill>
                  <a:srgbClr val="000000"/>
                </a:solidFill>
                <a:latin typeface="Courier New"/>
                <a:ea typeface="Courier New"/>
                <a:cs typeface="Courier New"/>
                <a:sym typeface="Courier New"/>
              </a:rPr>
              <a:t>name </a:t>
            </a:r>
            <a:r>
              <a:rPr lang="en-US" sz="1000" b="1" i="0" u="none" strike="noStrike" cap="none" dirty="0">
                <a:solidFill>
                  <a:srgbClr val="000080"/>
                </a:solidFill>
                <a:latin typeface="Courier New"/>
                <a:ea typeface="Courier New"/>
                <a:cs typeface="Courier New"/>
                <a:sym typeface="Courier New"/>
              </a:rPr>
              <a:t>=</a:t>
            </a:r>
            <a:r>
              <a:rPr lang="en-US" sz="1000" b="0" i="0" u="none" strike="noStrike" cap="none" dirty="0">
                <a:solidFill>
                  <a:srgbClr val="000000"/>
                </a:solidFill>
                <a:latin typeface="Courier New"/>
                <a:ea typeface="Courier New"/>
                <a:cs typeface="Courier New"/>
                <a:sym typeface="Courier New"/>
              </a:rPr>
              <a:t> </a:t>
            </a:r>
            <a:r>
              <a:rPr lang="en-US" sz="1000" b="0" i="0" u="none" strike="noStrike" cap="none" dirty="0">
                <a:solidFill>
                  <a:srgbClr val="808080"/>
                </a:solidFill>
                <a:latin typeface="Courier New"/>
                <a:ea typeface="Courier New"/>
                <a:cs typeface="Courier New"/>
                <a:sym typeface="Courier New"/>
              </a:rPr>
              <a:t>'pentagonal pyramid'</a:t>
            </a:r>
            <a:r>
              <a:rPr lang="en-US" sz="1000" b="1" i="0" u="none" strike="noStrike" cap="none" dirty="0">
                <a:solidFill>
                  <a:srgbClr val="000080"/>
                </a:solidFill>
                <a:latin typeface="Courier New"/>
                <a:ea typeface="Courier New"/>
                <a:cs typeface="Courier New"/>
                <a:sym typeface="Courier New"/>
              </a:rPr>
              <a:t>;</a:t>
            </a:r>
            <a:endParaRPr sz="16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00" b="0" i="0" u="none" strike="noStrike" cap="none" dirty="0" err="1">
                <a:solidFill>
                  <a:srgbClr val="000000"/>
                </a:solidFill>
                <a:latin typeface="Courier New"/>
                <a:ea typeface="Courier New"/>
                <a:cs typeface="Courier New"/>
                <a:sym typeface="Courier New"/>
              </a:rPr>
              <a:t>pentagonal_pyramid</a:t>
            </a:r>
            <a:r>
              <a:rPr lang="en-US" sz="1000" b="1" i="0" u="none" strike="noStrike" cap="none" dirty="0" err="1">
                <a:solidFill>
                  <a:srgbClr val="000080"/>
                </a:solidFill>
                <a:latin typeface="Courier New"/>
                <a:ea typeface="Courier New"/>
                <a:cs typeface="Courier New"/>
                <a:sym typeface="Courier New"/>
              </a:rPr>
              <a:t>.</a:t>
            </a:r>
            <a:r>
              <a:rPr lang="en-US" sz="1000" b="0" i="0" u="none" strike="noStrike" cap="none" dirty="0" err="1">
                <a:solidFill>
                  <a:srgbClr val="000000"/>
                </a:solidFill>
                <a:latin typeface="Courier New"/>
                <a:ea typeface="Courier New"/>
                <a:cs typeface="Courier New"/>
                <a:sym typeface="Courier New"/>
              </a:rPr>
              <a:t>position</a:t>
            </a:r>
            <a:r>
              <a:rPr lang="en-US" sz="1000" b="1" i="0" u="none" strike="noStrike" cap="none" dirty="0" err="1">
                <a:solidFill>
                  <a:srgbClr val="000080"/>
                </a:solidFill>
                <a:latin typeface="Courier New"/>
                <a:ea typeface="Courier New"/>
                <a:cs typeface="Courier New"/>
                <a:sym typeface="Courier New"/>
              </a:rPr>
              <a:t>.</a:t>
            </a:r>
            <a:r>
              <a:rPr lang="en-US" sz="1000" b="0" i="0" u="none" strike="noStrike" cap="none" dirty="0" err="1">
                <a:solidFill>
                  <a:srgbClr val="000000"/>
                </a:solidFill>
                <a:latin typeface="Courier New"/>
                <a:ea typeface="Courier New"/>
                <a:cs typeface="Courier New"/>
                <a:sym typeface="Courier New"/>
              </a:rPr>
              <a:t>set</a:t>
            </a:r>
            <a:r>
              <a:rPr lang="en-US" sz="1000" b="1" i="0" u="none" strike="noStrike" cap="none" dirty="0">
                <a:solidFill>
                  <a:srgbClr val="000080"/>
                </a:solidFill>
                <a:latin typeface="Courier New"/>
                <a:ea typeface="Courier New"/>
                <a:cs typeface="Courier New"/>
                <a:sym typeface="Courier New"/>
              </a:rPr>
              <a:t>(</a:t>
            </a:r>
            <a:r>
              <a:rPr lang="en-US" sz="1000" b="0" i="0" u="none" strike="noStrike" cap="none" dirty="0">
                <a:solidFill>
                  <a:srgbClr val="FF8000"/>
                </a:solidFill>
                <a:latin typeface="Courier New"/>
                <a:ea typeface="Courier New"/>
                <a:cs typeface="Courier New"/>
                <a:sym typeface="Courier New"/>
              </a:rPr>
              <a:t>0</a:t>
            </a:r>
            <a:r>
              <a:rPr lang="en-US" sz="1000" b="1" i="0" u="none" strike="noStrike" cap="none" dirty="0">
                <a:solidFill>
                  <a:srgbClr val="000080"/>
                </a:solidFill>
                <a:latin typeface="Courier New"/>
                <a:ea typeface="Courier New"/>
                <a:cs typeface="Courier New"/>
                <a:sym typeface="Courier New"/>
              </a:rPr>
              <a:t>,</a:t>
            </a:r>
            <a:r>
              <a:rPr lang="en-US" sz="1000" b="0" i="0" u="none" strike="noStrike" cap="none" dirty="0">
                <a:solidFill>
                  <a:srgbClr val="000000"/>
                </a:solidFill>
                <a:latin typeface="Courier New"/>
                <a:ea typeface="Courier New"/>
                <a:cs typeface="Courier New"/>
                <a:sym typeface="Courier New"/>
              </a:rPr>
              <a:t> </a:t>
            </a:r>
            <a:r>
              <a:rPr lang="en-US" sz="1000" b="0" i="0" u="none" strike="noStrike" cap="none" dirty="0">
                <a:solidFill>
                  <a:srgbClr val="FF8000"/>
                </a:solidFill>
                <a:latin typeface="Courier New"/>
                <a:ea typeface="Courier New"/>
                <a:cs typeface="Courier New"/>
                <a:sym typeface="Courier New"/>
              </a:rPr>
              <a:t>5</a:t>
            </a:r>
            <a:r>
              <a:rPr lang="en-US" sz="1000" b="1" i="0" u="none" strike="noStrike" cap="none" dirty="0">
                <a:solidFill>
                  <a:srgbClr val="000080"/>
                </a:solidFill>
                <a:latin typeface="Courier New"/>
                <a:ea typeface="Courier New"/>
                <a:cs typeface="Courier New"/>
                <a:sym typeface="Courier New"/>
              </a:rPr>
              <a:t>,</a:t>
            </a:r>
            <a:r>
              <a:rPr lang="en-US" sz="1000" b="0" i="0" u="none" strike="noStrike" cap="none" dirty="0">
                <a:solidFill>
                  <a:srgbClr val="000000"/>
                </a:solidFill>
                <a:latin typeface="Courier New"/>
                <a:ea typeface="Courier New"/>
                <a:cs typeface="Courier New"/>
                <a:sym typeface="Courier New"/>
              </a:rPr>
              <a:t> </a:t>
            </a:r>
            <a:r>
              <a:rPr lang="en-US" sz="1000" b="0" i="0" u="none" strike="noStrike" cap="none" dirty="0">
                <a:solidFill>
                  <a:srgbClr val="FF8000"/>
                </a:solidFill>
                <a:latin typeface="Courier New"/>
                <a:ea typeface="Courier New"/>
                <a:cs typeface="Courier New"/>
                <a:sym typeface="Courier New"/>
              </a:rPr>
              <a:t>0</a:t>
            </a:r>
            <a:r>
              <a:rPr lang="en-US" sz="1000" b="1" i="0" u="none" strike="noStrike" cap="none" dirty="0">
                <a:solidFill>
                  <a:srgbClr val="000080"/>
                </a:solidFill>
                <a:latin typeface="Courier New"/>
                <a:ea typeface="Courier New"/>
                <a:cs typeface="Courier New"/>
                <a:sym typeface="Courier New"/>
              </a:rPr>
              <a:t>);</a:t>
            </a:r>
            <a:endParaRPr sz="1600" b="0" i="0" u="none" strike="noStrike" cap="none" dirty="0">
              <a:solidFill>
                <a:schemeClr val="lt1"/>
              </a:solidFill>
              <a:latin typeface="Calibri"/>
              <a:ea typeface="Calibri"/>
              <a:cs typeface="Calibri"/>
              <a:sym typeface="Calibri"/>
            </a:endParaRPr>
          </a:p>
        </p:txBody>
      </p:sp>
      <p:sp>
        <p:nvSpPr>
          <p:cNvPr id="16" name="Google Shape;617;p76"/>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三</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建構物件</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17" name="矩形 16"/>
          <p:cNvSpPr/>
          <p:nvPr/>
        </p:nvSpPr>
        <p:spPr>
          <a:xfrm>
            <a:off x="2759650" y="982843"/>
            <a:ext cx="1005403" cy="338554"/>
          </a:xfrm>
          <a:prstGeom prst="rect">
            <a:avLst/>
          </a:prstGeom>
          <a:solidFill>
            <a:schemeClr val="accent5">
              <a:lumMod val="20000"/>
              <a:lumOff val="80000"/>
            </a:schemeClr>
          </a:solidFill>
        </p:spPr>
        <p:txBody>
          <a:bodyPr wrap="none">
            <a:spAutoFit/>
          </a:bodyPr>
          <a:lstStyle/>
          <a:p>
            <a:r>
              <a:rPr lang="en-US" altLang="zh-TW" sz="1600" b="1" dirty="0" err="1">
                <a:solidFill>
                  <a:srgbClr val="0070C0"/>
                </a:solidFill>
                <a:latin typeface="Microsoft JhengHei"/>
                <a:ea typeface="Microsoft JhengHei"/>
                <a:cs typeface="Microsoft JhengHei"/>
                <a:sym typeface="Microsoft JhengHei"/>
              </a:rPr>
              <a:t>幾何結構</a:t>
            </a:r>
            <a:endParaRPr lang="zh-TW" altLang="en-US" sz="1600" b="1" dirty="0">
              <a:solidFill>
                <a:srgbClr val="0070C0"/>
              </a:solidFill>
            </a:endParaRPr>
          </a:p>
        </p:txBody>
      </p:sp>
      <p:sp>
        <p:nvSpPr>
          <p:cNvPr id="18" name="矩形 17"/>
          <p:cNvSpPr/>
          <p:nvPr/>
        </p:nvSpPr>
        <p:spPr>
          <a:xfrm>
            <a:off x="4011221" y="982843"/>
            <a:ext cx="595035" cy="338554"/>
          </a:xfrm>
          <a:prstGeom prst="rect">
            <a:avLst/>
          </a:prstGeom>
          <a:solidFill>
            <a:schemeClr val="accent5">
              <a:lumMod val="20000"/>
              <a:lumOff val="80000"/>
            </a:schemeClr>
          </a:solidFill>
        </p:spPr>
        <p:txBody>
          <a:bodyPr wrap="none">
            <a:spAutoFit/>
          </a:bodyPr>
          <a:lstStyle/>
          <a:p>
            <a:r>
              <a:rPr lang="zh-TW" altLang="en-US" sz="1600" b="1">
                <a:solidFill>
                  <a:srgbClr val="0070C0"/>
                </a:solidFill>
              </a:rPr>
              <a:t>材質</a:t>
            </a:r>
            <a:endParaRPr lang="zh-TW" altLang="en-US" sz="1600" b="1" dirty="0">
              <a:solidFill>
                <a:srgbClr val="0070C0"/>
              </a:solidFill>
            </a:endParaRPr>
          </a:p>
        </p:txBody>
      </p:sp>
      <p:sp>
        <p:nvSpPr>
          <p:cNvPr id="19" name="文字方塊 18"/>
          <p:cNvSpPr txBox="1"/>
          <p:nvPr/>
        </p:nvSpPr>
        <p:spPr>
          <a:xfrm>
            <a:off x="3753544" y="986133"/>
            <a:ext cx="288862" cy="307777"/>
          </a:xfrm>
          <a:prstGeom prst="rect">
            <a:avLst/>
          </a:prstGeom>
          <a:noFill/>
        </p:spPr>
        <p:txBody>
          <a:bodyPr wrap="none" rtlCol="0">
            <a:spAutoFit/>
          </a:bodyPr>
          <a:lstStyle/>
          <a:p>
            <a:r>
              <a:rPr lang="en-US" altLang="zh-TW" dirty="0" smtClean="0"/>
              <a:t>+</a:t>
            </a:r>
            <a:endParaRPr lang="zh-TW"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7"/>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四、簡單的Three js程式</a:t>
            </a:r>
            <a:endParaRPr sz="4000" b="1">
              <a:solidFill>
                <a:srgbClr val="002060"/>
              </a:solidFill>
            </a:endParaRPr>
          </a:p>
        </p:txBody>
      </p:sp>
      <p:grpSp>
        <p:nvGrpSpPr>
          <p:cNvPr id="625" name="Google Shape;625;p77"/>
          <p:cNvGrpSpPr/>
          <p:nvPr/>
        </p:nvGrpSpPr>
        <p:grpSpPr>
          <a:xfrm>
            <a:off x="0" y="0"/>
            <a:ext cx="791072" cy="791072"/>
            <a:chOff x="0" y="0"/>
            <a:chExt cx="791072" cy="791072"/>
          </a:xfrm>
        </p:grpSpPr>
        <p:sp>
          <p:nvSpPr>
            <p:cNvPr id="626" name="Google Shape;626;p77"/>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27" name="Google Shape;627;p77"/>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28" name="Google Shape;628;p77"/>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29" name="Google Shape;629;p77"/>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630" name="Google Shape;630;p77"/>
          <p:cNvGrpSpPr/>
          <p:nvPr/>
        </p:nvGrpSpPr>
        <p:grpSpPr>
          <a:xfrm>
            <a:off x="8460432" y="4299942"/>
            <a:ext cx="500406" cy="640288"/>
            <a:chOff x="8460432" y="4299942"/>
            <a:chExt cx="500406" cy="640288"/>
          </a:xfrm>
        </p:grpSpPr>
        <p:sp>
          <p:nvSpPr>
            <p:cNvPr id="631" name="Google Shape;631;p77"/>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32" name="Google Shape;632;p77"/>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33" name="Google Shape;633;p77"/>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634" name="Google Shape;634;p77"/>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grpSp>
        <p:nvGrpSpPr>
          <p:cNvPr id="636" name="Google Shape;636;p77"/>
          <p:cNvGrpSpPr/>
          <p:nvPr/>
        </p:nvGrpSpPr>
        <p:grpSpPr>
          <a:xfrm>
            <a:off x="90289" y="1273873"/>
            <a:ext cx="8359028" cy="3857066"/>
            <a:chOff x="639559" y="1927456"/>
            <a:chExt cx="11040099" cy="5094180"/>
          </a:xfrm>
        </p:grpSpPr>
        <p:sp>
          <p:nvSpPr>
            <p:cNvPr id="637" name="Google Shape;637;p77"/>
            <p:cNvSpPr txBox="1"/>
            <p:nvPr/>
          </p:nvSpPr>
          <p:spPr>
            <a:xfrm>
              <a:off x="838200" y="1927456"/>
              <a:ext cx="10515600" cy="4351339"/>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Three.js提供了許多現成的</a:t>
              </a:r>
              <a:r>
                <a:rPr lang="en-US" sz="1400" b="0" i="0" u="none" strike="noStrike" cap="none">
                  <a:solidFill>
                    <a:srgbClr val="000000"/>
                  </a:solidFill>
                  <a:latin typeface="Courier New"/>
                  <a:ea typeface="Courier New"/>
                  <a:cs typeface="Courier New"/>
                  <a:sym typeface="Courier New"/>
                </a:rPr>
                <a:t>Geometry</a:t>
              </a:r>
              <a:r>
                <a:rPr lang="en-US" sz="1400" b="0" i="0" u="none" strike="noStrike" cap="none">
                  <a:solidFill>
                    <a:schemeClr val="dk1"/>
                  </a:solidFill>
                  <a:latin typeface="Microsoft JhengHei"/>
                  <a:ea typeface="Microsoft JhengHei"/>
                  <a:cs typeface="Microsoft JhengHei"/>
                  <a:sym typeface="Microsoft JhengHei"/>
                </a:rPr>
                <a:t>可供直接使用</a:t>
              </a:r>
              <a:endParaRPr sz="1400" b="0" i="0" u="none" strike="noStrike" cap="none">
                <a:solidFill>
                  <a:schemeClr val="dk1"/>
                </a:solidFill>
                <a:latin typeface="Microsoft JhengHei"/>
                <a:ea typeface="Microsoft JhengHei"/>
                <a:cs typeface="Microsoft JhengHei"/>
                <a:sym typeface="Microsoft JhengHei"/>
              </a:endParaRPr>
            </a:p>
            <a:p>
              <a:pPr marL="914400" marR="0" lvl="1" indent="-228600" algn="l" rtl="0">
                <a:lnSpc>
                  <a:spcPct val="100000"/>
                </a:lnSpc>
                <a:spcBef>
                  <a:spcPts val="360"/>
                </a:spcBef>
                <a:spcAft>
                  <a:spcPts val="0"/>
                </a:spcAft>
                <a:buClr>
                  <a:schemeClr val="dk1"/>
                </a:buClr>
                <a:buSzPts val="18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pic>
          <p:nvPicPr>
            <p:cNvPr id="638" name="Google Shape;638;p77"/>
            <p:cNvPicPr preferRelativeResize="0"/>
            <p:nvPr/>
          </p:nvPicPr>
          <p:blipFill rotWithShape="1">
            <a:blip r:embed="rId3">
              <a:alphaModFix/>
            </a:blip>
            <a:srcRect/>
            <a:stretch/>
          </p:blipFill>
          <p:spPr>
            <a:xfrm>
              <a:off x="7385537" y="2334267"/>
              <a:ext cx="4294121" cy="4379208"/>
            </a:xfrm>
            <a:prstGeom prst="rect">
              <a:avLst/>
            </a:prstGeom>
            <a:noFill/>
            <a:ln>
              <a:noFill/>
            </a:ln>
          </p:spPr>
        </p:pic>
        <p:sp>
          <p:nvSpPr>
            <p:cNvPr id="639" name="Google Shape;639;p77"/>
            <p:cNvSpPr/>
            <p:nvPr/>
          </p:nvSpPr>
          <p:spPr>
            <a:xfrm>
              <a:off x="639559" y="2327867"/>
              <a:ext cx="3385938" cy="353648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70C0"/>
                  </a:solidFill>
                  <a:latin typeface="Arial"/>
                  <a:ea typeface="Arial"/>
                  <a:cs typeface="Arial"/>
                  <a:sym typeface="Arial"/>
                </a:rPr>
                <a:t>BoxGeometry</a:t>
              </a:r>
              <a:endParaRPr sz="1400" b="0" i="0" u="none" strike="noStrike" cap="none">
                <a:solidFill>
                  <a:srgbClr val="0070C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CircleGeometry</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ConeGeometry</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CylinderGeometry</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70C0"/>
                  </a:solidFill>
                  <a:latin typeface="Arial"/>
                  <a:ea typeface="Arial"/>
                  <a:cs typeface="Arial"/>
                  <a:sym typeface="Arial"/>
                </a:rPr>
                <a:t>DodecahedronGeometry</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B050"/>
                  </a:solidFill>
                  <a:latin typeface="Arial"/>
                  <a:ea typeface="Arial"/>
                  <a:cs typeface="Arial"/>
                  <a:sym typeface="Arial"/>
                </a:rPr>
                <a:t>ExtrudeGeometry</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IcosahedronGeometry</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LatheGeometry</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70C0"/>
                  </a:solidFill>
                  <a:latin typeface="Arial"/>
                  <a:ea typeface="Arial"/>
                  <a:cs typeface="Arial"/>
                  <a:sym typeface="Arial"/>
                </a:rPr>
                <a:t>OctahedronGeometry</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ParametricGeometry</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PlaneGeometry</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B050"/>
                  </a:solidFill>
                  <a:latin typeface="Arial"/>
                  <a:ea typeface="Arial"/>
                  <a:cs typeface="Arial"/>
                  <a:sym typeface="Arial"/>
                </a:rPr>
                <a:t>PolyhedronGeometry</a:t>
              </a:r>
              <a:endParaRPr sz="1400" b="0" i="0" u="none" strike="noStrike" cap="none">
                <a:solidFill>
                  <a:srgbClr val="00B050"/>
                </a:solidFill>
                <a:latin typeface="Arial"/>
                <a:ea typeface="Arial"/>
                <a:cs typeface="Arial"/>
                <a:sym typeface="Arial"/>
              </a:endParaRPr>
            </a:p>
          </p:txBody>
        </p:sp>
        <p:sp>
          <p:nvSpPr>
            <p:cNvPr id="640" name="Google Shape;640;p77"/>
            <p:cNvSpPr/>
            <p:nvPr/>
          </p:nvSpPr>
          <p:spPr>
            <a:xfrm>
              <a:off x="4186331" y="2327867"/>
              <a:ext cx="3199205" cy="410557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Arial"/>
                <a:buAutoNum type="arabicPeriod" startAt="13"/>
              </a:pPr>
              <a:r>
                <a:rPr lang="en-US" sz="1400" b="0" i="0" u="none" strike="noStrike" cap="none" dirty="0" err="1">
                  <a:solidFill>
                    <a:srgbClr val="000000"/>
                  </a:solidFill>
                  <a:latin typeface="Arial"/>
                  <a:ea typeface="Arial"/>
                  <a:cs typeface="Arial"/>
                  <a:sym typeface="Arial"/>
                </a:rPr>
                <a:t>RingGeometry</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startAt="13"/>
              </a:pPr>
              <a:r>
                <a:rPr lang="en-US" sz="1400" b="0" i="0" u="none" strike="noStrike" cap="none" dirty="0" err="1">
                  <a:solidFill>
                    <a:srgbClr val="00B050"/>
                  </a:solidFill>
                  <a:latin typeface="Arial"/>
                  <a:ea typeface="Arial"/>
                  <a:cs typeface="Arial"/>
                  <a:sym typeface="Arial"/>
                </a:rPr>
                <a:t>ShapeGeometry</a:t>
              </a:r>
              <a:endParaRPr dirty="0"/>
            </a:p>
            <a:p>
              <a:pPr marL="342900" marR="0" lvl="0" indent="-342900" algn="l" rtl="0">
                <a:lnSpc>
                  <a:spcPct val="100000"/>
                </a:lnSpc>
                <a:spcBef>
                  <a:spcPts val="0"/>
                </a:spcBef>
                <a:spcAft>
                  <a:spcPts val="0"/>
                </a:spcAft>
                <a:buClr>
                  <a:srgbClr val="000000"/>
                </a:buClr>
                <a:buSzPts val="1400"/>
                <a:buFont typeface="Arial"/>
                <a:buAutoNum type="arabicPeriod" startAt="13"/>
              </a:pPr>
              <a:r>
                <a:rPr lang="en-US" sz="1400" b="0" i="0" u="none" strike="noStrike" cap="none" dirty="0" err="1">
                  <a:solidFill>
                    <a:srgbClr val="000000"/>
                  </a:solidFill>
                  <a:latin typeface="Arial"/>
                  <a:ea typeface="Arial"/>
                  <a:cs typeface="Arial"/>
                  <a:sym typeface="Arial"/>
                </a:rPr>
                <a:t>SphereGeometry</a:t>
              </a:r>
              <a:endParaRPr dirty="0"/>
            </a:p>
            <a:p>
              <a:pPr marL="342900" marR="0" lvl="0" indent="-342900" algn="l" rtl="0">
                <a:lnSpc>
                  <a:spcPct val="100000"/>
                </a:lnSpc>
                <a:spcBef>
                  <a:spcPts val="0"/>
                </a:spcBef>
                <a:spcAft>
                  <a:spcPts val="0"/>
                </a:spcAft>
                <a:buClr>
                  <a:srgbClr val="000000"/>
                </a:buClr>
                <a:buSzPts val="1400"/>
                <a:buFont typeface="Arial"/>
                <a:buAutoNum type="arabicPeriod" startAt="13"/>
              </a:pPr>
              <a:r>
                <a:rPr lang="en-US" sz="1400" b="0" i="0" u="none" strike="noStrike" cap="none" dirty="0" err="1">
                  <a:solidFill>
                    <a:srgbClr val="0070C0"/>
                  </a:solidFill>
                  <a:latin typeface="Arial"/>
                  <a:ea typeface="Arial"/>
                  <a:cs typeface="Arial"/>
                  <a:sym typeface="Arial"/>
                </a:rPr>
                <a:t>TetrahedronGeometry</a:t>
              </a:r>
              <a:endParaRPr dirty="0"/>
            </a:p>
            <a:p>
              <a:pPr marL="342900" marR="0" lvl="0" indent="-342900" algn="l" rtl="0">
                <a:lnSpc>
                  <a:spcPct val="100000"/>
                </a:lnSpc>
                <a:spcBef>
                  <a:spcPts val="0"/>
                </a:spcBef>
                <a:spcAft>
                  <a:spcPts val="0"/>
                </a:spcAft>
                <a:buClr>
                  <a:srgbClr val="000000"/>
                </a:buClr>
                <a:buSzPts val="1400"/>
                <a:buFont typeface="Arial"/>
                <a:buAutoNum type="arabicPeriod" startAt="13"/>
              </a:pPr>
              <a:r>
                <a:rPr lang="en-US" sz="1400" b="0" i="0" u="none" strike="noStrike" cap="none" dirty="0" err="1">
                  <a:solidFill>
                    <a:srgbClr val="00B050"/>
                  </a:solidFill>
                  <a:latin typeface="Arial"/>
                  <a:ea typeface="Arial"/>
                  <a:cs typeface="Arial"/>
                  <a:sym typeface="Arial"/>
                </a:rPr>
                <a:t>TextGeometry</a:t>
              </a:r>
              <a:endParaRPr dirty="0"/>
            </a:p>
            <a:p>
              <a:pPr marL="342900" marR="0" lvl="0" indent="-342900" algn="l" rtl="0">
                <a:lnSpc>
                  <a:spcPct val="100000"/>
                </a:lnSpc>
                <a:spcBef>
                  <a:spcPts val="0"/>
                </a:spcBef>
                <a:spcAft>
                  <a:spcPts val="0"/>
                </a:spcAft>
                <a:buClr>
                  <a:srgbClr val="000000"/>
                </a:buClr>
                <a:buSzPts val="1400"/>
                <a:buFont typeface="Arial"/>
                <a:buAutoNum type="arabicPeriod" startAt="13"/>
              </a:pPr>
              <a:r>
                <a:rPr lang="en-US" sz="1400" b="0" i="0" u="none" strike="noStrike" cap="none" dirty="0" err="1">
                  <a:solidFill>
                    <a:srgbClr val="000000"/>
                  </a:solidFill>
                  <a:latin typeface="Arial"/>
                  <a:ea typeface="Arial"/>
                  <a:cs typeface="Arial"/>
                  <a:sym typeface="Arial"/>
                </a:rPr>
                <a:t>TorusGeometry</a:t>
              </a:r>
              <a:endParaRPr dirty="0"/>
            </a:p>
            <a:p>
              <a:pPr marL="342900" marR="0" lvl="0" indent="-342900" algn="l" rtl="0">
                <a:lnSpc>
                  <a:spcPct val="100000"/>
                </a:lnSpc>
                <a:spcBef>
                  <a:spcPts val="0"/>
                </a:spcBef>
                <a:spcAft>
                  <a:spcPts val="0"/>
                </a:spcAft>
                <a:buClr>
                  <a:srgbClr val="000000"/>
                </a:buClr>
                <a:buSzPts val="1400"/>
                <a:buFont typeface="Arial"/>
                <a:buAutoNum type="arabicPeriod" startAt="13"/>
              </a:pPr>
              <a:r>
                <a:rPr lang="en-US" sz="1400" b="0" i="0" u="none" strike="noStrike" cap="none" dirty="0" err="1">
                  <a:solidFill>
                    <a:srgbClr val="000000"/>
                  </a:solidFill>
                  <a:latin typeface="Arial"/>
                  <a:ea typeface="Arial"/>
                  <a:cs typeface="Arial"/>
                  <a:sym typeface="Arial"/>
                </a:rPr>
                <a:t>TorusKnotGeometry</a:t>
              </a:r>
              <a:endParaRPr dirty="0"/>
            </a:p>
            <a:p>
              <a:pPr marL="342900" marR="0" lvl="0" indent="-342900" algn="l" rtl="0">
                <a:lnSpc>
                  <a:spcPct val="100000"/>
                </a:lnSpc>
                <a:spcBef>
                  <a:spcPts val="0"/>
                </a:spcBef>
                <a:spcAft>
                  <a:spcPts val="0"/>
                </a:spcAft>
                <a:buClr>
                  <a:srgbClr val="000000"/>
                </a:buClr>
                <a:buSzPts val="1400"/>
                <a:buFont typeface="Arial"/>
                <a:buAutoNum type="arabicPeriod" startAt="13"/>
              </a:pPr>
              <a:r>
                <a:rPr lang="en-US" sz="1400" b="0" i="0" u="none" strike="noStrike" cap="none" dirty="0" err="1">
                  <a:solidFill>
                    <a:srgbClr val="000000"/>
                  </a:solidFill>
                  <a:latin typeface="Arial"/>
                  <a:ea typeface="Arial"/>
                  <a:cs typeface="Arial"/>
                  <a:sym typeface="Arial"/>
                </a:rPr>
                <a:t>TubeGeometry</a:t>
              </a:r>
              <a:endParaRPr dirty="0"/>
            </a:p>
            <a:p>
              <a:pPr marL="342900" marR="0" lvl="0" indent="-342900" algn="l" rtl="0">
                <a:lnSpc>
                  <a:spcPct val="100000"/>
                </a:lnSpc>
                <a:spcBef>
                  <a:spcPts val="0"/>
                </a:spcBef>
                <a:spcAft>
                  <a:spcPts val="0"/>
                </a:spcAft>
                <a:buClr>
                  <a:srgbClr val="000000"/>
                </a:buClr>
                <a:buSzPts val="1400"/>
                <a:buFont typeface="Arial"/>
                <a:buAutoNum type="arabicPeriod" startAt="13"/>
              </a:pPr>
              <a:r>
                <a:rPr lang="en-US" sz="1400" b="0" i="0" u="none" strike="noStrike" cap="none" dirty="0" err="1">
                  <a:solidFill>
                    <a:srgbClr val="00B050"/>
                  </a:solidFill>
                  <a:latin typeface="Arial"/>
                  <a:ea typeface="Arial"/>
                  <a:cs typeface="Arial"/>
                  <a:sym typeface="Arial"/>
                </a:rPr>
                <a:t>EdgesGeometry</a:t>
              </a:r>
              <a:endParaRPr sz="1400" b="0" i="0" u="none" strike="noStrike" cap="none" dirty="0">
                <a:solidFill>
                  <a:srgbClr val="00B05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startAt="13"/>
              </a:pPr>
              <a:r>
                <a:rPr lang="en-US" sz="1400" b="0" i="0" u="none" strike="noStrike" cap="none" dirty="0" err="1">
                  <a:solidFill>
                    <a:srgbClr val="0070C0"/>
                  </a:solidFill>
                  <a:latin typeface="Arial"/>
                  <a:ea typeface="Arial"/>
                  <a:cs typeface="Arial"/>
                  <a:sym typeface="Arial"/>
                </a:rPr>
                <a:t>TeapotBufferGeometry</a:t>
              </a:r>
              <a:endParaRPr sz="1400" b="0" i="0" u="none" strike="noStrike" cap="none" dirty="0">
                <a:solidFill>
                  <a:srgbClr val="0070C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startAt="13"/>
              </a:pPr>
              <a:r>
                <a:rPr lang="en-US" sz="1400" b="0" i="0" u="none" strike="noStrike" cap="none" dirty="0" err="1">
                  <a:solidFill>
                    <a:srgbClr val="00B050"/>
                  </a:solidFill>
                  <a:latin typeface="Arial"/>
                  <a:ea typeface="Arial"/>
                  <a:cs typeface="Arial"/>
                  <a:sym typeface="Arial"/>
                </a:rPr>
                <a:t>WireframeGeometry</a:t>
              </a:r>
              <a:endParaRPr sz="1400" b="0" i="0" u="none" strike="noStrike" cap="none" dirty="0">
                <a:solidFill>
                  <a:srgbClr val="00B05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Char char="•"/>
              </a:pPr>
              <a:r>
                <a:rPr lang="en-US" sz="1400" b="0" i="0" u="none" strike="noStrike" cap="none" dirty="0" err="1">
                  <a:solidFill>
                    <a:schemeClr val="accent2"/>
                  </a:solidFill>
                  <a:latin typeface="Arial"/>
                  <a:ea typeface="Arial"/>
                  <a:cs typeface="Arial"/>
                  <a:sym typeface="Arial"/>
                </a:rPr>
                <a:t>ConvexGeometry</a:t>
              </a:r>
              <a:endParaRPr sz="1400" b="0" i="0" u="none" strike="noStrike" cap="none" dirty="0">
                <a:solidFill>
                  <a:schemeClr val="accent2"/>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Points (</a:t>
              </a:r>
              <a:r>
                <a:rPr lang="en-US" sz="1400" b="0" i="0" u="none" strike="noStrike" cap="none" dirty="0" err="1">
                  <a:solidFill>
                    <a:srgbClr val="000000"/>
                  </a:solidFill>
                  <a:latin typeface="Arial"/>
                  <a:ea typeface="Arial"/>
                  <a:cs typeface="Arial"/>
                  <a:sym typeface="Arial"/>
                </a:rPr>
                <a:t>製作particle</a:t>
              </a:r>
              <a:r>
                <a:rPr lang="en-US" sz="1400" b="0" i="0" u="none" strike="noStrike" cap="none" dirty="0">
                  <a:solidFill>
                    <a:srgbClr val="000000"/>
                  </a:solidFill>
                  <a:latin typeface="Arial"/>
                  <a:ea typeface="Arial"/>
                  <a:cs typeface="Arial"/>
                  <a:sym typeface="Arial"/>
                </a:rPr>
                <a:t> system)</a:t>
              </a:r>
              <a:endParaRPr sz="1400" b="0" i="0" u="none" strike="noStrike" cap="none" dirty="0">
                <a:solidFill>
                  <a:schemeClr val="accent2"/>
                </a:solidFill>
                <a:latin typeface="Arial"/>
                <a:ea typeface="Arial"/>
                <a:cs typeface="Arial"/>
                <a:sym typeface="Arial"/>
              </a:endParaRPr>
            </a:p>
          </p:txBody>
        </p:sp>
        <p:sp>
          <p:nvSpPr>
            <p:cNvPr id="641" name="Google Shape;641;p77"/>
            <p:cNvSpPr txBox="1"/>
            <p:nvPr/>
          </p:nvSpPr>
          <p:spPr>
            <a:xfrm>
              <a:off x="7699130" y="2628872"/>
              <a:ext cx="32531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642" name="Google Shape;642;p77"/>
            <p:cNvSpPr txBox="1"/>
            <p:nvPr/>
          </p:nvSpPr>
          <p:spPr>
            <a:xfrm>
              <a:off x="8540263" y="2690500"/>
              <a:ext cx="32531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643" name="Google Shape;643;p77"/>
            <p:cNvSpPr txBox="1"/>
            <p:nvPr/>
          </p:nvSpPr>
          <p:spPr>
            <a:xfrm>
              <a:off x="9388723" y="2725670"/>
              <a:ext cx="32531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644" name="Google Shape;644;p77"/>
            <p:cNvSpPr txBox="1"/>
            <p:nvPr/>
          </p:nvSpPr>
          <p:spPr>
            <a:xfrm>
              <a:off x="11016763" y="2661138"/>
              <a:ext cx="32531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645" name="Google Shape;645;p77"/>
            <p:cNvSpPr txBox="1"/>
            <p:nvPr/>
          </p:nvSpPr>
          <p:spPr>
            <a:xfrm>
              <a:off x="10156038" y="2690500"/>
              <a:ext cx="32531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646" name="Google Shape;646;p77"/>
            <p:cNvSpPr txBox="1"/>
            <p:nvPr/>
          </p:nvSpPr>
          <p:spPr>
            <a:xfrm>
              <a:off x="7707381" y="3575538"/>
              <a:ext cx="32531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647" name="Google Shape;647;p77"/>
            <p:cNvSpPr txBox="1"/>
            <p:nvPr/>
          </p:nvSpPr>
          <p:spPr>
            <a:xfrm>
              <a:off x="8536137" y="3550689"/>
              <a:ext cx="32531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sp>
          <p:nvSpPr>
            <p:cNvPr id="648" name="Google Shape;648;p77"/>
            <p:cNvSpPr txBox="1"/>
            <p:nvPr/>
          </p:nvSpPr>
          <p:spPr>
            <a:xfrm>
              <a:off x="9363428" y="3452500"/>
              <a:ext cx="32531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649" name="Google Shape;649;p77"/>
            <p:cNvSpPr txBox="1"/>
            <p:nvPr/>
          </p:nvSpPr>
          <p:spPr>
            <a:xfrm>
              <a:off x="10131127" y="3452500"/>
              <a:ext cx="32531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sp>
          <p:nvSpPr>
            <p:cNvPr id="650" name="Google Shape;650;p77"/>
            <p:cNvSpPr txBox="1"/>
            <p:nvPr/>
          </p:nvSpPr>
          <p:spPr>
            <a:xfrm>
              <a:off x="7631180" y="4378359"/>
              <a:ext cx="653416" cy="4064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11</a:t>
              </a:r>
              <a:endParaRPr sz="1400" b="0" i="0" u="none" strike="noStrike" cap="none">
                <a:solidFill>
                  <a:schemeClr val="lt1"/>
                </a:solidFill>
                <a:latin typeface="Arial"/>
                <a:ea typeface="Arial"/>
                <a:cs typeface="Arial"/>
                <a:sym typeface="Arial"/>
              </a:endParaRPr>
            </a:p>
          </p:txBody>
        </p:sp>
        <p:pic>
          <p:nvPicPr>
            <p:cNvPr id="651" name="Google Shape;651;p77"/>
            <p:cNvPicPr preferRelativeResize="0"/>
            <p:nvPr/>
          </p:nvPicPr>
          <p:blipFill rotWithShape="1">
            <a:blip r:embed="rId4">
              <a:alphaModFix/>
            </a:blip>
            <a:srcRect/>
            <a:stretch/>
          </p:blipFill>
          <p:spPr>
            <a:xfrm>
              <a:off x="8981831" y="5815652"/>
              <a:ext cx="1139097" cy="819470"/>
            </a:xfrm>
            <a:prstGeom prst="rect">
              <a:avLst/>
            </a:prstGeom>
            <a:noFill/>
            <a:ln>
              <a:noFill/>
            </a:ln>
          </p:spPr>
        </p:pic>
        <p:sp>
          <p:nvSpPr>
            <p:cNvPr id="652" name="Google Shape;652;p77"/>
            <p:cNvSpPr txBox="1"/>
            <p:nvPr/>
          </p:nvSpPr>
          <p:spPr>
            <a:xfrm>
              <a:off x="10940562" y="3528194"/>
              <a:ext cx="543521" cy="4064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10</a:t>
              </a:r>
              <a:endParaRPr sz="1400" b="0" i="0" u="none" strike="noStrike" cap="none">
                <a:solidFill>
                  <a:srgbClr val="000000"/>
                </a:solidFill>
                <a:latin typeface="Arial"/>
                <a:ea typeface="Arial"/>
                <a:cs typeface="Arial"/>
                <a:sym typeface="Arial"/>
              </a:endParaRPr>
            </a:p>
          </p:txBody>
        </p:sp>
        <p:sp>
          <p:nvSpPr>
            <p:cNvPr id="653" name="Google Shape;653;p77"/>
            <p:cNvSpPr txBox="1"/>
            <p:nvPr/>
          </p:nvSpPr>
          <p:spPr>
            <a:xfrm>
              <a:off x="8490436" y="4406139"/>
              <a:ext cx="687846" cy="4064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12</a:t>
              </a:r>
              <a:endParaRPr sz="1400" b="0" i="0" u="none" strike="noStrike" cap="none">
                <a:solidFill>
                  <a:srgbClr val="000000"/>
                </a:solidFill>
                <a:latin typeface="Arial"/>
                <a:ea typeface="Arial"/>
                <a:cs typeface="Arial"/>
                <a:sym typeface="Arial"/>
              </a:endParaRPr>
            </a:p>
          </p:txBody>
        </p:sp>
        <p:sp>
          <p:nvSpPr>
            <p:cNvPr id="654" name="Google Shape;654;p77"/>
            <p:cNvSpPr txBox="1"/>
            <p:nvPr/>
          </p:nvSpPr>
          <p:spPr>
            <a:xfrm>
              <a:off x="10156038" y="4280745"/>
              <a:ext cx="744254" cy="4064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14</a:t>
              </a:r>
              <a:endParaRPr sz="1400" b="0" i="0" u="none" strike="noStrike" cap="none">
                <a:solidFill>
                  <a:schemeClr val="lt1"/>
                </a:solidFill>
                <a:latin typeface="Arial"/>
                <a:ea typeface="Arial"/>
                <a:cs typeface="Arial"/>
                <a:sym typeface="Arial"/>
              </a:endParaRPr>
            </a:p>
          </p:txBody>
        </p:sp>
        <p:sp>
          <p:nvSpPr>
            <p:cNvPr id="655" name="Google Shape;655;p77"/>
            <p:cNvSpPr txBox="1"/>
            <p:nvPr/>
          </p:nvSpPr>
          <p:spPr>
            <a:xfrm>
              <a:off x="9274420" y="4182079"/>
              <a:ext cx="566724" cy="4064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13</a:t>
              </a:r>
              <a:endParaRPr sz="1400" b="0" i="0" u="none" strike="noStrike" cap="none">
                <a:solidFill>
                  <a:schemeClr val="lt1"/>
                </a:solidFill>
                <a:latin typeface="Arial"/>
                <a:ea typeface="Arial"/>
                <a:cs typeface="Arial"/>
                <a:sym typeface="Arial"/>
              </a:endParaRPr>
            </a:p>
          </p:txBody>
        </p:sp>
        <p:sp>
          <p:nvSpPr>
            <p:cNvPr id="656" name="Google Shape;656;p77"/>
            <p:cNvSpPr txBox="1"/>
            <p:nvPr/>
          </p:nvSpPr>
          <p:spPr>
            <a:xfrm>
              <a:off x="10952284" y="4290492"/>
              <a:ext cx="715369" cy="4064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15</a:t>
              </a:r>
              <a:endParaRPr sz="1400" b="0" i="0" u="none" strike="noStrike" cap="none">
                <a:solidFill>
                  <a:srgbClr val="000000"/>
                </a:solidFill>
                <a:latin typeface="Arial"/>
                <a:ea typeface="Arial"/>
                <a:cs typeface="Arial"/>
                <a:sym typeface="Arial"/>
              </a:endParaRPr>
            </a:p>
          </p:txBody>
        </p:sp>
        <p:sp>
          <p:nvSpPr>
            <p:cNvPr id="657" name="Google Shape;657;p77"/>
            <p:cNvSpPr txBox="1"/>
            <p:nvPr/>
          </p:nvSpPr>
          <p:spPr>
            <a:xfrm>
              <a:off x="8536137" y="5402872"/>
              <a:ext cx="660680" cy="4064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17</a:t>
              </a:r>
              <a:endParaRPr sz="1400" b="0" i="0" u="none" strike="noStrike" cap="none">
                <a:solidFill>
                  <a:srgbClr val="000000"/>
                </a:solidFill>
                <a:latin typeface="Arial"/>
                <a:ea typeface="Arial"/>
                <a:cs typeface="Arial"/>
                <a:sym typeface="Arial"/>
              </a:endParaRPr>
            </a:p>
          </p:txBody>
        </p:sp>
        <p:sp>
          <p:nvSpPr>
            <p:cNvPr id="658" name="Google Shape;658;p77"/>
            <p:cNvSpPr txBox="1"/>
            <p:nvPr/>
          </p:nvSpPr>
          <p:spPr>
            <a:xfrm>
              <a:off x="7622929" y="5206604"/>
              <a:ext cx="660680" cy="4064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16</a:t>
              </a:r>
              <a:endParaRPr sz="1400" b="0" i="0" u="none" strike="noStrike" cap="none">
                <a:solidFill>
                  <a:srgbClr val="000000"/>
                </a:solidFill>
                <a:latin typeface="Arial"/>
                <a:ea typeface="Arial"/>
                <a:cs typeface="Arial"/>
                <a:sym typeface="Arial"/>
              </a:endParaRPr>
            </a:p>
          </p:txBody>
        </p:sp>
        <p:sp>
          <p:nvSpPr>
            <p:cNvPr id="659" name="Google Shape;659;p77"/>
            <p:cNvSpPr txBox="1"/>
            <p:nvPr/>
          </p:nvSpPr>
          <p:spPr>
            <a:xfrm>
              <a:off x="8459937" y="6048110"/>
              <a:ext cx="660680" cy="4064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660" name="Google Shape;660;p77"/>
            <p:cNvSpPr txBox="1"/>
            <p:nvPr/>
          </p:nvSpPr>
          <p:spPr>
            <a:xfrm>
              <a:off x="11006367" y="5391272"/>
              <a:ext cx="563772" cy="4064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20</a:t>
              </a:r>
              <a:endParaRPr sz="1400" b="0" i="0" u="none" strike="noStrike" cap="none">
                <a:solidFill>
                  <a:srgbClr val="000000"/>
                </a:solidFill>
                <a:latin typeface="Arial"/>
                <a:ea typeface="Arial"/>
                <a:cs typeface="Arial"/>
                <a:sym typeface="Arial"/>
              </a:endParaRPr>
            </a:p>
          </p:txBody>
        </p:sp>
        <p:sp>
          <p:nvSpPr>
            <p:cNvPr id="661" name="Google Shape;661;p77"/>
            <p:cNvSpPr txBox="1"/>
            <p:nvPr/>
          </p:nvSpPr>
          <p:spPr>
            <a:xfrm>
              <a:off x="10394895" y="5398978"/>
              <a:ext cx="660680" cy="4064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19</a:t>
              </a:r>
              <a:endParaRPr sz="1400" b="0" i="0" u="none" strike="noStrike" cap="none">
                <a:solidFill>
                  <a:srgbClr val="000000"/>
                </a:solidFill>
                <a:latin typeface="Arial"/>
                <a:ea typeface="Arial"/>
                <a:cs typeface="Arial"/>
                <a:sym typeface="Arial"/>
              </a:endParaRPr>
            </a:p>
          </p:txBody>
        </p:sp>
        <p:sp>
          <p:nvSpPr>
            <p:cNvPr id="662" name="Google Shape;662;p77"/>
            <p:cNvSpPr txBox="1"/>
            <p:nvPr/>
          </p:nvSpPr>
          <p:spPr>
            <a:xfrm>
              <a:off x="9274418" y="5279139"/>
              <a:ext cx="660680" cy="4064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18</a:t>
              </a:r>
              <a:endParaRPr sz="1400" b="0" i="0" u="none" strike="noStrike" cap="none">
                <a:solidFill>
                  <a:schemeClr val="lt1"/>
                </a:solidFill>
                <a:latin typeface="Arial"/>
                <a:ea typeface="Arial"/>
                <a:cs typeface="Arial"/>
                <a:sym typeface="Arial"/>
              </a:endParaRPr>
            </a:p>
          </p:txBody>
        </p:sp>
        <p:sp>
          <p:nvSpPr>
            <p:cNvPr id="663" name="Google Shape;663;p77"/>
            <p:cNvSpPr txBox="1"/>
            <p:nvPr/>
          </p:nvSpPr>
          <p:spPr>
            <a:xfrm>
              <a:off x="10422577" y="6218554"/>
              <a:ext cx="660680" cy="4064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23</a:t>
              </a:r>
              <a:endParaRPr sz="1400" b="0" i="0" u="none" strike="noStrike" cap="none">
                <a:solidFill>
                  <a:srgbClr val="000000"/>
                </a:solidFill>
                <a:latin typeface="Arial"/>
                <a:ea typeface="Arial"/>
                <a:cs typeface="Arial"/>
                <a:sym typeface="Arial"/>
              </a:endParaRPr>
            </a:p>
          </p:txBody>
        </p:sp>
        <p:sp>
          <p:nvSpPr>
            <p:cNvPr id="664" name="Google Shape;664;p77"/>
            <p:cNvSpPr txBox="1"/>
            <p:nvPr/>
          </p:nvSpPr>
          <p:spPr>
            <a:xfrm>
              <a:off x="9363428" y="6075549"/>
              <a:ext cx="660680" cy="4064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22</a:t>
              </a:r>
              <a:endParaRPr sz="1400" b="0" i="0" u="none" strike="noStrike" cap="none">
                <a:solidFill>
                  <a:srgbClr val="000000"/>
                </a:solidFill>
                <a:latin typeface="Arial"/>
                <a:ea typeface="Arial"/>
                <a:cs typeface="Arial"/>
                <a:sym typeface="Arial"/>
              </a:endParaRPr>
            </a:p>
          </p:txBody>
        </p:sp>
        <p:sp>
          <p:nvSpPr>
            <p:cNvPr id="665" name="Google Shape;665;p77"/>
            <p:cNvSpPr txBox="1"/>
            <p:nvPr/>
          </p:nvSpPr>
          <p:spPr>
            <a:xfrm>
              <a:off x="667749" y="5924105"/>
              <a:ext cx="6587506" cy="10975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70C0"/>
                  </a:solidFill>
                  <a:latin typeface="Microsoft JhengHei"/>
                  <a:ea typeface="Microsoft JhengHei"/>
                  <a:cs typeface="Microsoft JhengHei"/>
                  <a:sym typeface="Microsoft JhengHei"/>
                </a:rPr>
                <a:t>*</a:t>
              </a:r>
              <a:r>
                <a:rPr lang="en-US" sz="1200" b="0" i="0" u="none" strike="noStrike" cap="none" dirty="0" err="1">
                  <a:solidFill>
                    <a:srgbClr val="0070C0"/>
                  </a:solidFill>
                  <a:latin typeface="Microsoft JhengHei"/>
                  <a:ea typeface="Microsoft JhengHei"/>
                  <a:cs typeface="Microsoft JhengHei"/>
                  <a:sym typeface="Microsoft JhengHei"/>
                </a:rPr>
                <a:t>固定的形狀</a:t>
              </a:r>
              <a:endParaRPr sz="1200" b="1" i="0" u="none" strike="noStrike" cap="none" dirty="0">
                <a:solidFill>
                  <a:srgbClr val="0070C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1200" b="0" i="0" u="none" strike="noStrike" cap="none" dirty="0">
                  <a:solidFill>
                    <a:srgbClr val="00B050"/>
                  </a:solidFill>
                  <a:latin typeface="Microsoft JhengHei"/>
                  <a:ea typeface="Microsoft JhengHei"/>
                  <a:cs typeface="Microsoft JhengHei"/>
                  <a:sym typeface="Microsoft JhengHei"/>
                </a:rPr>
                <a:t>*</a:t>
              </a:r>
              <a:r>
                <a:rPr lang="en-US" sz="1200" b="0" i="0" u="none" strike="noStrike" cap="none" dirty="0" err="1">
                  <a:solidFill>
                    <a:srgbClr val="00B050"/>
                  </a:solidFill>
                  <a:latin typeface="Microsoft JhengHei"/>
                  <a:ea typeface="Microsoft JhengHei"/>
                  <a:cs typeface="Microsoft JhengHei"/>
                  <a:sym typeface="Microsoft JhengHei"/>
                </a:rPr>
                <a:t>需要自行填寫頂點資訊產生形狀</a:t>
              </a:r>
              <a:endParaRPr sz="1200" b="0" i="0" u="none" strike="noStrike" cap="none" dirty="0">
                <a:solidFill>
                  <a:srgbClr val="00B05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1200" b="0" i="0" u="none" strike="noStrike" cap="none" dirty="0">
                  <a:solidFill>
                    <a:schemeClr val="accent2"/>
                  </a:solidFill>
                  <a:latin typeface="Microsoft JhengHei"/>
                  <a:ea typeface="Microsoft JhengHei"/>
                  <a:cs typeface="Microsoft JhengHei"/>
                  <a:sym typeface="Microsoft JhengHei"/>
                </a:rPr>
                <a:t>*</a:t>
              </a:r>
              <a:r>
                <a:rPr lang="en-US" sz="1200" b="0" i="0" u="none" strike="noStrike" cap="none" dirty="0" err="1">
                  <a:solidFill>
                    <a:schemeClr val="accent2"/>
                  </a:solidFill>
                  <a:latin typeface="Microsoft JhengHei"/>
                  <a:ea typeface="Microsoft JhengHei"/>
                  <a:cs typeface="Microsoft JhengHei"/>
                  <a:sym typeface="Microsoft JhengHei"/>
                </a:rPr>
                <a:t>技術性幾何物件</a:t>
              </a:r>
              <a:r>
                <a:rPr lang="en-US" sz="1200" b="0" i="0" u="none" strike="noStrike" cap="none" dirty="0">
                  <a:solidFill>
                    <a:schemeClr val="accent2"/>
                  </a:solidFill>
                  <a:latin typeface="Microsoft JhengHei"/>
                  <a:ea typeface="Microsoft JhengHei"/>
                  <a:cs typeface="Microsoft JhengHei"/>
                  <a:sym typeface="Microsoft JhengHei"/>
                </a:rPr>
                <a:t> : </a:t>
              </a:r>
              <a:r>
                <a:rPr lang="en-US" sz="1200" b="0" i="0" u="none" strike="noStrike" cap="none" dirty="0" err="1">
                  <a:solidFill>
                    <a:schemeClr val="accent2"/>
                  </a:solidFill>
                  <a:latin typeface="Microsoft JhengHei"/>
                  <a:ea typeface="Microsoft JhengHei"/>
                  <a:cs typeface="Microsoft JhengHei"/>
                  <a:sym typeface="Microsoft JhengHei"/>
                </a:rPr>
                <a:t>輸入頂點，Three.js幫你計算凸包作為最終形狀</a:t>
              </a:r>
              <a:r>
                <a:rPr lang="en-US" sz="1200" b="0" i="0" u="none" strike="noStrike" cap="none" dirty="0">
                  <a:solidFill>
                    <a:schemeClr val="accent2"/>
                  </a:solidFill>
                  <a:latin typeface="Microsoft JhengHei"/>
                  <a:ea typeface="Microsoft JhengHei"/>
                  <a:cs typeface="Microsoft JhengHei"/>
                  <a:sym typeface="Microsoft JhengHei"/>
                </a:rPr>
                <a:t>(</a:t>
              </a:r>
              <a:r>
                <a:rPr lang="en-US" sz="1200" b="0" i="0" u="none" strike="noStrike" cap="none" dirty="0" err="1">
                  <a:solidFill>
                    <a:schemeClr val="accent2"/>
                  </a:solidFill>
                  <a:latin typeface="Microsoft JhengHei"/>
                  <a:ea typeface="Microsoft JhengHei"/>
                  <a:cs typeface="Microsoft JhengHei"/>
                  <a:sym typeface="Microsoft JhengHei"/>
                </a:rPr>
                <a:t>就好像用保鮮膜包起來</a:t>
              </a:r>
              <a:r>
                <a:rPr lang="en-US" sz="1200" b="0" i="0" u="none" strike="noStrike" cap="none" dirty="0">
                  <a:solidFill>
                    <a:schemeClr val="accent2"/>
                  </a:solidFill>
                  <a:latin typeface="Microsoft JhengHei"/>
                  <a:ea typeface="Microsoft JhengHei"/>
                  <a:cs typeface="Microsoft JhengHei"/>
                  <a:sym typeface="Microsoft JhengHei"/>
                </a:rPr>
                <a:t>)</a:t>
              </a:r>
              <a:endParaRPr sz="1200" b="0" i="0" u="none" strike="noStrike" cap="none" dirty="0">
                <a:solidFill>
                  <a:schemeClr val="accent2"/>
                </a:solidFill>
                <a:latin typeface="Microsoft JhengHei"/>
                <a:ea typeface="Microsoft JhengHei"/>
                <a:cs typeface="Microsoft JhengHei"/>
                <a:sym typeface="Microsoft JhengHei"/>
              </a:endParaRPr>
            </a:p>
          </p:txBody>
        </p:sp>
      </p:grpSp>
      <p:sp>
        <p:nvSpPr>
          <p:cNvPr id="666" name="Google Shape;666;p77"/>
          <p:cNvSpPr/>
          <p:nvPr/>
        </p:nvSpPr>
        <p:spPr>
          <a:xfrm>
            <a:off x="5449824" y="938806"/>
            <a:ext cx="2613714" cy="547894"/>
          </a:xfrm>
          <a:prstGeom prst="rect">
            <a:avLst/>
          </a:prstGeom>
          <a:solidFill>
            <a:srgbClr val="DAEE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err="1">
                <a:solidFill>
                  <a:srgbClr val="0070C0"/>
                </a:solidFill>
                <a:latin typeface="Microsoft JhengHei"/>
                <a:ea typeface="Microsoft JhengHei"/>
                <a:cs typeface="Microsoft JhengHei"/>
                <a:sym typeface="Microsoft JhengHei"/>
              </a:rPr>
              <a:t>複習</a:t>
            </a:r>
            <a:r>
              <a:rPr lang="en-US" sz="1400" b="0" i="0" u="none" strike="noStrike" cap="none" dirty="0">
                <a:solidFill>
                  <a:srgbClr val="0070C0"/>
                </a:solidFill>
                <a:latin typeface="Microsoft JhengHei"/>
                <a:ea typeface="Microsoft JhengHei"/>
                <a:cs typeface="Microsoft JhengHei"/>
                <a:sym typeface="Microsoft JhengHei"/>
              </a:rPr>
              <a:t>:</a:t>
            </a:r>
            <a:endParaRPr dirty="0"/>
          </a:p>
          <a:p>
            <a:pPr marL="0" marR="0" lvl="0" indent="0" algn="ctr" rtl="0">
              <a:lnSpc>
                <a:spcPct val="100000"/>
              </a:lnSpc>
              <a:spcBef>
                <a:spcPts val="0"/>
              </a:spcBef>
              <a:spcAft>
                <a:spcPts val="0"/>
              </a:spcAft>
              <a:buNone/>
            </a:pPr>
            <a:r>
              <a:rPr lang="en-US" sz="1400" b="0" i="0" u="none" strike="noStrike" cap="none" dirty="0" err="1">
                <a:solidFill>
                  <a:srgbClr val="0070C0"/>
                </a:solidFill>
                <a:latin typeface="Microsoft JhengHei"/>
                <a:ea typeface="Microsoft JhengHei"/>
                <a:cs typeface="Microsoft JhengHei"/>
                <a:sym typeface="Microsoft JhengHei"/>
              </a:rPr>
              <a:t>BufferData</a:t>
            </a:r>
            <a:r>
              <a:rPr lang="en-US" sz="1400" b="0" i="0" u="none" strike="noStrike" cap="none" dirty="0" err="1" smtClean="0">
                <a:solidFill>
                  <a:srgbClr val="0070C0"/>
                </a:solidFill>
                <a:latin typeface="Microsoft JhengHei"/>
                <a:ea typeface="Microsoft JhengHei"/>
                <a:cs typeface="Microsoft JhengHei"/>
                <a:sym typeface="Microsoft JhengHei"/>
              </a:rPr>
              <a:t>可參考</a:t>
            </a:r>
            <a:r>
              <a:rPr lang="en-US" altLang="zh-TW" sz="1400" b="0" i="0" u="none" strike="noStrike" cap="none" dirty="0" err="1" smtClean="0">
                <a:solidFill>
                  <a:srgbClr val="0070C0"/>
                </a:solidFill>
                <a:latin typeface="Microsoft JhengHei"/>
                <a:ea typeface="Microsoft JhengHei"/>
                <a:cs typeface="Microsoft JhengHei"/>
                <a:sym typeface="Microsoft JhengHei"/>
              </a:rPr>
              <a:t>Lesson</a:t>
            </a:r>
            <a:r>
              <a:rPr lang="en-US" altLang="zh-TW" sz="1400" b="0" i="0" u="none" strike="noStrike" cap="none" dirty="0" smtClean="0">
                <a:solidFill>
                  <a:srgbClr val="0070C0"/>
                </a:solidFill>
                <a:latin typeface="Microsoft JhengHei"/>
                <a:ea typeface="Microsoft JhengHei"/>
                <a:cs typeface="Microsoft JhengHei"/>
                <a:sym typeface="Microsoft JhengHei"/>
              </a:rPr>
              <a:t> 2</a:t>
            </a:r>
            <a:endParaRPr sz="1400" b="0" i="0" u="none" strike="noStrike" cap="none" dirty="0">
              <a:solidFill>
                <a:srgbClr val="0070C0"/>
              </a:solidFill>
              <a:latin typeface="Microsoft JhengHei"/>
              <a:ea typeface="Microsoft JhengHei"/>
              <a:cs typeface="Microsoft JhengHei"/>
              <a:sym typeface="Microsoft JhengHei"/>
            </a:endParaRPr>
          </a:p>
        </p:txBody>
      </p:sp>
      <p:sp>
        <p:nvSpPr>
          <p:cNvPr id="45" name="Google Shape;617;p76"/>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三</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建構物件</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2" name="矩形 1"/>
          <p:cNvSpPr/>
          <p:nvPr/>
        </p:nvSpPr>
        <p:spPr>
          <a:xfrm>
            <a:off x="2759650" y="982843"/>
            <a:ext cx="1005403" cy="338554"/>
          </a:xfrm>
          <a:prstGeom prst="rect">
            <a:avLst/>
          </a:prstGeom>
          <a:solidFill>
            <a:schemeClr val="accent5">
              <a:lumMod val="20000"/>
              <a:lumOff val="80000"/>
            </a:schemeClr>
          </a:solidFill>
        </p:spPr>
        <p:txBody>
          <a:bodyPr wrap="none">
            <a:spAutoFit/>
          </a:bodyPr>
          <a:lstStyle/>
          <a:p>
            <a:r>
              <a:rPr lang="en-US" altLang="zh-TW" sz="1600" b="1" dirty="0" err="1">
                <a:solidFill>
                  <a:srgbClr val="0070C0"/>
                </a:solidFill>
                <a:latin typeface="Microsoft JhengHei"/>
                <a:ea typeface="Microsoft JhengHei"/>
                <a:cs typeface="Microsoft JhengHei"/>
                <a:sym typeface="Microsoft JhengHei"/>
              </a:rPr>
              <a:t>幾何結構</a:t>
            </a:r>
            <a:endParaRPr lang="zh-TW" altLang="en-US" sz="1600" b="1" dirty="0">
              <a:solidFill>
                <a:srgbClr val="0070C0"/>
              </a:solidFill>
            </a:endParaRPr>
          </a:p>
        </p:txBody>
      </p:sp>
      <p:sp>
        <p:nvSpPr>
          <p:cNvPr id="3" name="文字方塊 2"/>
          <p:cNvSpPr txBox="1"/>
          <p:nvPr/>
        </p:nvSpPr>
        <p:spPr>
          <a:xfrm>
            <a:off x="3753544" y="986133"/>
            <a:ext cx="288862" cy="307777"/>
          </a:xfrm>
          <a:prstGeom prst="rect">
            <a:avLst/>
          </a:prstGeom>
          <a:noFill/>
        </p:spPr>
        <p:txBody>
          <a:bodyPr wrap="none" rtlCol="0">
            <a:spAutoFit/>
          </a:bodyPr>
          <a:lstStyle/>
          <a:p>
            <a:r>
              <a:rPr lang="en-US" altLang="zh-TW" dirty="0" smtClean="0"/>
              <a:t>+</a:t>
            </a:r>
            <a:endParaRPr lang="zh-TW" altLang="en-US" dirty="0"/>
          </a:p>
        </p:txBody>
      </p:sp>
      <p:sp>
        <p:nvSpPr>
          <p:cNvPr id="49" name="矩形 48"/>
          <p:cNvSpPr/>
          <p:nvPr/>
        </p:nvSpPr>
        <p:spPr>
          <a:xfrm>
            <a:off x="4011221" y="982843"/>
            <a:ext cx="595035" cy="338554"/>
          </a:xfrm>
          <a:prstGeom prst="rect">
            <a:avLst/>
          </a:prstGeom>
          <a:noFill/>
          <a:ln w="19050">
            <a:solidFill>
              <a:schemeClr val="accent5">
                <a:lumMod val="40000"/>
                <a:lumOff val="60000"/>
              </a:schemeClr>
            </a:solidFill>
          </a:ln>
        </p:spPr>
        <p:txBody>
          <a:bodyPr wrap="none">
            <a:spAutoFit/>
          </a:bodyPr>
          <a:lstStyle/>
          <a:p>
            <a:r>
              <a:rPr lang="zh-TW" altLang="en-US" sz="1600" b="1" dirty="0">
                <a:solidFill>
                  <a:srgbClr val="0070C0"/>
                </a:solidFill>
              </a:rPr>
              <a:t>材質</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78"/>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四、簡單的Three js程式</a:t>
            </a:r>
            <a:endParaRPr sz="4000" b="1">
              <a:solidFill>
                <a:srgbClr val="002060"/>
              </a:solidFill>
            </a:endParaRPr>
          </a:p>
        </p:txBody>
      </p:sp>
      <p:grpSp>
        <p:nvGrpSpPr>
          <p:cNvPr id="672" name="Google Shape;672;p78"/>
          <p:cNvGrpSpPr/>
          <p:nvPr/>
        </p:nvGrpSpPr>
        <p:grpSpPr>
          <a:xfrm>
            <a:off x="0" y="0"/>
            <a:ext cx="791072" cy="791072"/>
            <a:chOff x="0" y="0"/>
            <a:chExt cx="791072" cy="791072"/>
          </a:xfrm>
        </p:grpSpPr>
        <p:sp>
          <p:nvSpPr>
            <p:cNvPr id="673" name="Google Shape;673;p78"/>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74" name="Google Shape;674;p78"/>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75" name="Google Shape;675;p78"/>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76" name="Google Shape;676;p78"/>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677" name="Google Shape;677;p78"/>
          <p:cNvGrpSpPr/>
          <p:nvPr/>
        </p:nvGrpSpPr>
        <p:grpSpPr>
          <a:xfrm>
            <a:off x="8460432" y="4299942"/>
            <a:ext cx="500406" cy="640288"/>
            <a:chOff x="8460432" y="4299942"/>
            <a:chExt cx="500406" cy="640288"/>
          </a:xfrm>
        </p:grpSpPr>
        <p:sp>
          <p:nvSpPr>
            <p:cNvPr id="678" name="Google Shape;678;p78"/>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79" name="Google Shape;679;p78"/>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80" name="Google Shape;680;p78"/>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681" name="Google Shape;681;p7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
        <p:nvSpPr>
          <p:cNvPr id="683" name="Google Shape;683;p78"/>
          <p:cNvSpPr txBox="1"/>
          <p:nvPr/>
        </p:nvSpPr>
        <p:spPr>
          <a:xfrm>
            <a:off x="479022" y="1366818"/>
            <a:ext cx="8049768" cy="514301"/>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90000"/>
              </a:lnSpc>
              <a:spcBef>
                <a:spcPts val="360"/>
              </a:spcBef>
              <a:spcAft>
                <a:spcPts val="0"/>
              </a:spcAft>
              <a:buClr>
                <a:schemeClr val="dk1"/>
              </a:buClr>
              <a:buSzPts val="1800"/>
              <a:buFont typeface="Arial"/>
              <a:buChar char="•"/>
            </a:pPr>
            <a:r>
              <a:rPr lang="en-US" sz="1295" b="0" i="0" u="none" strike="noStrike" cap="none">
                <a:solidFill>
                  <a:schemeClr val="dk1"/>
                </a:solidFill>
                <a:latin typeface="Microsoft JhengHei"/>
                <a:ea typeface="Microsoft JhengHei"/>
                <a:cs typeface="Microsoft JhengHei"/>
                <a:sym typeface="Microsoft JhengHei"/>
              </a:rPr>
              <a:t>Three.js提供了許多現成的物體著色方式(Shading)，亦可以使用ShaderMaterial、RawShaderMaterial來載入自定義Shader。 </a:t>
            </a:r>
            <a:endParaRPr sz="1295" b="0" i="0" u="none" strike="noStrike" cap="none">
              <a:solidFill>
                <a:schemeClr val="dk1"/>
              </a:solidFill>
              <a:latin typeface="Microsoft JhengHei"/>
              <a:ea typeface="Microsoft JhengHei"/>
              <a:cs typeface="Microsoft JhengHei"/>
              <a:sym typeface="Microsoft JhengHei"/>
            </a:endParaRPr>
          </a:p>
        </p:txBody>
      </p:sp>
      <p:grpSp>
        <p:nvGrpSpPr>
          <p:cNvPr id="684" name="Google Shape;684;p78"/>
          <p:cNvGrpSpPr/>
          <p:nvPr/>
        </p:nvGrpSpPr>
        <p:grpSpPr>
          <a:xfrm>
            <a:off x="479022" y="1970361"/>
            <a:ext cx="8610114" cy="2954376"/>
            <a:chOff x="1594339" y="2816821"/>
            <a:chExt cx="10833684" cy="3717346"/>
          </a:xfrm>
        </p:grpSpPr>
        <p:pic>
          <p:nvPicPr>
            <p:cNvPr id="685" name="Google Shape;685;p78"/>
            <p:cNvPicPr preferRelativeResize="0"/>
            <p:nvPr/>
          </p:nvPicPr>
          <p:blipFill rotWithShape="1">
            <a:blip r:embed="rId3">
              <a:alphaModFix/>
            </a:blip>
            <a:srcRect r="73492"/>
            <a:stretch/>
          </p:blipFill>
          <p:spPr>
            <a:xfrm>
              <a:off x="1834207" y="2867403"/>
              <a:ext cx="1579685" cy="1386960"/>
            </a:xfrm>
            <a:prstGeom prst="rect">
              <a:avLst/>
            </a:prstGeom>
            <a:noFill/>
            <a:ln>
              <a:noFill/>
            </a:ln>
          </p:spPr>
        </p:pic>
        <p:pic>
          <p:nvPicPr>
            <p:cNvPr id="686" name="Google Shape;686;p78"/>
            <p:cNvPicPr preferRelativeResize="0"/>
            <p:nvPr/>
          </p:nvPicPr>
          <p:blipFill rotWithShape="1">
            <a:blip r:embed="rId4">
              <a:alphaModFix/>
            </a:blip>
            <a:srcRect/>
            <a:stretch/>
          </p:blipFill>
          <p:spPr>
            <a:xfrm>
              <a:off x="8144754" y="2816821"/>
              <a:ext cx="1729890" cy="1562235"/>
            </a:xfrm>
            <a:prstGeom prst="rect">
              <a:avLst/>
            </a:prstGeom>
            <a:noFill/>
            <a:ln>
              <a:noFill/>
            </a:ln>
          </p:spPr>
        </p:pic>
        <p:pic>
          <p:nvPicPr>
            <p:cNvPr id="687" name="Google Shape;687;p78"/>
            <p:cNvPicPr preferRelativeResize="0"/>
            <p:nvPr/>
          </p:nvPicPr>
          <p:blipFill rotWithShape="1">
            <a:blip r:embed="rId5">
              <a:alphaModFix/>
            </a:blip>
            <a:srcRect r="60825"/>
            <a:stretch/>
          </p:blipFill>
          <p:spPr>
            <a:xfrm>
              <a:off x="6037093" y="4697588"/>
              <a:ext cx="2110680" cy="1836579"/>
            </a:xfrm>
            <a:prstGeom prst="rect">
              <a:avLst/>
            </a:prstGeom>
            <a:noFill/>
            <a:ln>
              <a:noFill/>
            </a:ln>
          </p:spPr>
        </p:pic>
        <p:pic>
          <p:nvPicPr>
            <p:cNvPr id="688" name="Google Shape;688;p78"/>
            <p:cNvPicPr preferRelativeResize="0"/>
            <p:nvPr/>
          </p:nvPicPr>
          <p:blipFill rotWithShape="1">
            <a:blip r:embed="rId5">
              <a:alphaModFix/>
            </a:blip>
            <a:srcRect l="64088"/>
            <a:stretch/>
          </p:blipFill>
          <p:spPr>
            <a:xfrm>
              <a:off x="8213338" y="4695741"/>
              <a:ext cx="1934835" cy="1836579"/>
            </a:xfrm>
            <a:prstGeom prst="rect">
              <a:avLst/>
            </a:prstGeom>
            <a:noFill/>
            <a:ln>
              <a:noFill/>
            </a:ln>
          </p:spPr>
        </p:pic>
        <p:pic>
          <p:nvPicPr>
            <p:cNvPr id="689" name="Google Shape;689;p78"/>
            <p:cNvPicPr preferRelativeResize="0"/>
            <p:nvPr/>
          </p:nvPicPr>
          <p:blipFill rotWithShape="1">
            <a:blip r:embed="rId6">
              <a:alphaModFix/>
            </a:blip>
            <a:srcRect b="70603"/>
            <a:stretch/>
          </p:blipFill>
          <p:spPr>
            <a:xfrm>
              <a:off x="1752588" y="4832525"/>
              <a:ext cx="1661304" cy="1317282"/>
            </a:xfrm>
            <a:prstGeom prst="rect">
              <a:avLst/>
            </a:prstGeom>
            <a:noFill/>
            <a:ln>
              <a:noFill/>
            </a:ln>
          </p:spPr>
        </p:pic>
        <p:pic>
          <p:nvPicPr>
            <p:cNvPr id="690" name="Google Shape;690;p78"/>
            <p:cNvPicPr preferRelativeResize="0"/>
            <p:nvPr/>
          </p:nvPicPr>
          <p:blipFill rotWithShape="1">
            <a:blip r:embed="rId6">
              <a:alphaModFix/>
            </a:blip>
            <a:srcRect t="71050"/>
            <a:stretch/>
          </p:blipFill>
          <p:spPr>
            <a:xfrm>
              <a:off x="4037700" y="4832525"/>
              <a:ext cx="1661304" cy="1297232"/>
            </a:xfrm>
            <a:prstGeom prst="rect">
              <a:avLst/>
            </a:prstGeom>
            <a:noFill/>
            <a:ln>
              <a:noFill/>
            </a:ln>
          </p:spPr>
        </p:pic>
        <p:sp>
          <p:nvSpPr>
            <p:cNvPr id="691" name="Google Shape;691;p78"/>
            <p:cNvSpPr/>
            <p:nvPr/>
          </p:nvSpPr>
          <p:spPr>
            <a:xfrm>
              <a:off x="3642390" y="4328256"/>
              <a:ext cx="2313084" cy="345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Microsoft JhengHei"/>
                  <a:ea typeface="Microsoft JhengHei"/>
                  <a:cs typeface="Microsoft JhengHei"/>
                  <a:sym typeface="Microsoft JhengHei"/>
                </a:rPr>
                <a:t>MeshLambertMaterial</a:t>
              </a:r>
              <a:endParaRPr sz="1200" b="0" i="0" u="none" strike="noStrike" cap="none">
                <a:solidFill>
                  <a:srgbClr val="000000"/>
                </a:solidFill>
                <a:latin typeface="Microsoft JhengHei"/>
                <a:ea typeface="Microsoft JhengHei"/>
                <a:cs typeface="Microsoft JhengHei"/>
                <a:sym typeface="Microsoft JhengHei"/>
              </a:endParaRPr>
            </a:p>
          </p:txBody>
        </p:sp>
        <p:sp>
          <p:nvSpPr>
            <p:cNvPr id="692" name="Google Shape;692;p78"/>
            <p:cNvSpPr/>
            <p:nvPr/>
          </p:nvSpPr>
          <p:spPr>
            <a:xfrm>
              <a:off x="1594339" y="4328256"/>
              <a:ext cx="2048051" cy="345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Microsoft JhengHei"/>
                  <a:ea typeface="Microsoft JhengHei"/>
                  <a:cs typeface="Microsoft JhengHei"/>
                  <a:sym typeface="Microsoft JhengHei"/>
                </a:rPr>
                <a:t>MeshBasicMaterial</a:t>
              </a:r>
              <a:endParaRPr sz="1200" b="0" i="0" u="none" strike="noStrike" cap="none">
                <a:solidFill>
                  <a:srgbClr val="000000"/>
                </a:solidFill>
                <a:latin typeface="Microsoft JhengHei"/>
                <a:ea typeface="Microsoft JhengHei"/>
                <a:cs typeface="Microsoft JhengHei"/>
                <a:sym typeface="Microsoft JhengHei"/>
              </a:endParaRPr>
            </a:p>
          </p:txBody>
        </p:sp>
        <p:sp>
          <p:nvSpPr>
            <p:cNvPr id="693" name="Google Shape;693;p78"/>
            <p:cNvSpPr/>
            <p:nvPr/>
          </p:nvSpPr>
          <p:spPr>
            <a:xfrm>
              <a:off x="5955473" y="4328256"/>
              <a:ext cx="2176246" cy="345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Microsoft JhengHei"/>
                  <a:ea typeface="Microsoft JhengHei"/>
                  <a:cs typeface="Microsoft JhengHei"/>
                  <a:sym typeface="Microsoft JhengHei"/>
                </a:rPr>
                <a:t>MeshPhongMaterial </a:t>
              </a:r>
              <a:endParaRPr sz="1200" b="0" i="0" u="none" strike="noStrike" cap="none">
                <a:solidFill>
                  <a:srgbClr val="000000"/>
                </a:solidFill>
                <a:latin typeface="Microsoft JhengHei"/>
                <a:ea typeface="Microsoft JhengHei"/>
                <a:cs typeface="Microsoft JhengHei"/>
                <a:sym typeface="Microsoft JhengHei"/>
              </a:endParaRPr>
            </a:p>
          </p:txBody>
        </p:sp>
        <p:sp>
          <p:nvSpPr>
            <p:cNvPr id="694" name="Google Shape;694;p78"/>
            <p:cNvSpPr/>
            <p:nvPr/>
          </p:nvSpPr>
          <p:spPr>
            <a:xfrm>
              <a:off x="8039049" y="4328256"/>
              <a:ext cx="1986878" cy="345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Microsoft JhengHei"/>
                  <a:ea typeface="Microsoft JhengHei"/>
                  <a:cs typeface="Microsoft JhengHei"/>
                  <a:sym typeface="Microsoft JhengHei"/>
                </a:rPr>
                <a:t>MeshToonMaterial</a:t>
              </a:r>
              <a:endParaRPr sz="1200" b="0" i="0" u="none" strike="noStrike" cap="none">
                <a:solidFill>
                  <a:srgbClr val="000000"/>
                </a:solidFill>
                <a:latin typeface="Microsoft JhengHei"/>
                <a:ea typeface="Microsoft JhengHei"/>
                <a:cs typeface="Microsoft JhengHei"/>
                <a:sym typeface="Microsoft JhengHei"/>
              </a:endParaRPr>
            </a:p>
          </p:txBody>
        </p:sp>
        <p:pic>
          <p:nvPicPr>
            <p:cNvPr id="695" name="Google Shape;695;p78"/>
            <p:cNvPicPr preferRelativeResize="0"/>
            <p:nvPr/>
          </p:nvPicPr>
          <p:blipFill rotWithShape="1">
            <a:blip r:embed="rId3">
              <a:alphaModFix/>
            </a:blip>
            <a:srcRect l="37943" r="36975"/>
            <a:stretch/>
          </p:blipFill>
          <p:spPr>
            <a:xfrm>
              <a:off x="4037700" y="2904459"/>
              <a:ext cx="1494692" cy="1386960"/>
            </a:xfrm>
            <a:prstGeom prst="rect">
              <a:avLst/>
            </a:prstGeom>
            <a:noFill/>
            <a:ln>
              <a:noFill/>
            </a:ln>
          </p:spPr>
        </p:pic>
        <p:pic>
          <p:nvPicPr>
            <p:cNvPr id="696" name="Google Shape;696;p78"/>
            <p:cNvPicPr preferRelativeResize="0"/>
            <p:nvPr/>
          </p:nvPicPr>
          <p:blipFill rotWithShape="1">
            <a:blip r:embed="rId3">
              <a:alphaModFix/>
            </a:blip>
            <a:srcRect l="75470"/>
            <a:stretch/>
          </p:blipFill>
          <p:spPr>
            <a:xfrm>
              <a:off x="6430346" y="2904459"/>
              <a:ext cx="1461757" cy="1386960"/>
            </a:xfrm>
            <a:prstGeom prst="rect">
              <a:avLst/>
            </a:prstGeom>
            <a:noFill/>
            <a:ln>
              <a:noFill/>
            </a:ln>
          </p:spPr>
        </p:pic>
        <p:sp>
          <p:nvSpPr>
            <p:cNvPr id="697" name="Google Shape;697;p78"/>
            <p:cNvSpPr/>
            <p:nvPr/>
          </p:nvSpPr>
          <p:spPr>
            <a:xfrm>
              <a:off x="1594339" y="6100079"/>
              <a:ext cx="2081311" cy="3450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Microsoft JhengHei"/>
                  <a:ea typeface="Microsoft JhengHei"/>
                  <a:cs typeface="Microsoft JhengHei"/>
                  <a:sym typeface="Microsoft JhengHei"/>
                </a:rPr>
                <a:t>MeshDepthMaterial </a:t>
              </a:r>
              <a:endParaRPr/>
            </a:p>
          </p:txBody>
        </p:sp>
        <p:sp>
          <p:nvSpPr>
            <p:cNvPr id="698" name="Google Shape;698;p78"/>
            <p:cNvSpPr/>
            <p:nvPr/>
          </p:nvSpPr>
          <p:spPr>
            <a:xfrm>
              <a:off x="3767018" y="6080028"/>
              <a:ext cx="2155201" cy="3450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Microsoft JhengHei"/>
                  <a:ea typeface="Microsoft JhengHei"/>
                  <a:cs typeface="Microsoft JhengHei"/>
                  <a:sym typeface="Microsoft JhengHei"/>
                </a:rPr>
                <a:t>MeshNormalMaterial</a:t>
              </a:r>
              <a:endParaRPr/>
            </a:p>
          </p:txBody>
        </p:sp>
        <p:sp>
          <p:nvSpPr>
            <p:cNvPr id="699" name="Google Shape;699;p78"/>
            <p:cNvSpPr/>
            <p:nvPr/>
          </p:nvSpPr>
          <p:spPr>
            <a:xfrm>
              <a:off x="6037093" y="4695741"/>
              <a:ext cx="4197153" cy="1836579"/>
            </a:xfrm>
            <a:prstGeom prst="rect">
              <a:avLst/>
            </a:prstGeom>
            <a:noFill/>
            <a:ln w="381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Microsoft JhengHei"/>
                <a:ea typeface="Microsoft JhengHei"/>
                <a:cs typeface="Microsoft JhengHei"/>
                <a:sym typeface="Microsoft JhengHei"/>
              </a:endParaRPr>
            </a:p>
          </p:txBody>
        </p:sp>
        <p:sp>
          <p:nvSpPr>
            <p:cNvPr id="700" name="Google Shape;700;p78"/>
            <p:cNvSpPr txBox="1"/>
            <p:nvPr/>
          </p:nvSpPr>
          <p:spPr>
            <a:xfrm>
              <a:off x="10230759" y="4695742"/>
              <a:ext cx="2197264" cy="1265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Microsoft JhengHei"/>
                  <a:ea typeface="Microsoft JhengHei"/>
                  <a:cs typeface="Microsoft JhengHei"/>
                  <a:sym typeface="Microsoft JhengHei"/>
                </a:rPr>
                <a:t>這兩個不是著色方式(Shading method)，在Three.js中，這是每個Shading Method的可選選項</a:t>
              </a:r>
              <a:endParaRPr sz="1200" b="0" i="0" u="none" strike="noStrike" cap="none">
                <a:solidFill>
                  <a:srgbClr val="000000"/>
                </a:solidFill>
                <a:latin typeface="Microsoft JhengHei"/>
                <a:ea typeface="Microsoft JhengHei"/>
                <a:cs typeface="Microsoft JhengHei"/>
                <a:sym typeface="Microsoft JhengHei"/>
              </a:endParaRPr>
            </a:p>
          </p:txBody>
        </p:sp>
      </p:grpSp>
      <p:sp>
        <p:nvSpPr>
          <p:cNvPr id="32" name="Google Shape;617;p76"/>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三</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建構物件</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33" name="矩形 32"/>
          <p:cNvSpPr/>
          <p:nvPr/>
        </p:nvSpPr>
        <p:spPr>
          <a:xfrm>
            <a:off x="2759650" y="982843"/>
            <a:ext cx="1005403" cy="338554"/>
          </a:xfrm>
          <a:prstGeom prst="rect">
            <a:avLst/>
          </a:prstGeom>
          <a:noFill/>
          <a:ln w="19050">
            <a:solidFill>
              <a:schemeClr val="accent5">
                <a:lumMod val="40000"/>
                <a:lumOff val="60000"/>
              </a:schemeClr>
            </a:solidFill>
          </a:ln>
        </p:spPr>
        <p:txBody>
          <a:bodyPr wrap="none">
            <a:spAutoFit/>
          </a:bodyPr>
          <a:lstStyle/>
          <a:p>
            <a:r>
              <a:rPr lang="en-US" altLang="zh-TW" sz="1600" b="1" dirty="0" err="1">
                <a:solidFill>
                  <a:srgbClr val="0070C0"/>
                </a:solidFill>
                <a:latin typeface="Microsoft JhengHei"/>
                <a:ea typeface="Microsoft JhengHei"/>
                <a:cs typeface="Microsoft JhengHei"/>
                <a:sym typeface="Microsoft JhengHei"/>
              </a:rPr>
              <a:t>幾何結構</a:t>
            </a:r>
            <a:endParaRPr lang="zh-TW" altLang="en-US" sz="1600" b="1" dirty="0">
              <a:solidFill>
                <a:srgbClr val="0070C0"/>
              </a:solidFill>
            </a:endParaRPr>
          </a:p>
        </p:txBody>
      </p:sp>
      <p:sp>
        <p:nvSpPr>
          <p:cNvPr id="34" name="矩形 33"/>
          <p:cNvSpPr/>
          <p:nvPr/>
        </p:nvSpPr>
        <p:spPr>
          <a:xfrm>
            <a:off x="4011221" y="982843"/>
            <a:ext cx="595035" cy="338554"/>
          </a:xfrm>
          <a:prstGeom prst="rect">
            <a:avLst/>
          </a:prstGeom>
          <a:solidFill>
            <a:schemeClr val="accent5">
              <a:lumMod val="20000"/>
              <a:lumOff val="80000"/>
            </a:schemeClr>
          </a:solidFill>
        </p:spPr>
        <p:txBody>
          <a:bodyPr wrap="none">
            <a:spAutoFit/>
          </a:bodyPr>
          <a:lstStyle/>
          <a:p>
            <a:r>
              <a:rPr lang="zh-TW" altLang="en-US" sz="1600" b="1">
                <a:solidFill>
                  <a:srgbClr val="0070C0"/>
                </a:solidFill>
              </a:rPr>
              <a:t>材質</a:t>
            </a:r>
            <a:endParaRPr lang="zh-TW" altLang="en-US" sz="1600" b="1" dirty="0">
              <a:solidFill>
                <a:srgbClr val="0070C0"/>
              </a:solidFill>
            </a:endParaRPr>
          </a:p>
        </p:txBody>
      </p:sp>
      <p:sp>
        <p:nvSpPr>
          <p:cNvPr id="35" name="文字方塊 34"/>
          <p:cNvSpPr txBox="1"/>
          <p:nvPr/>
        </p:nvSpPr>
        <p:spPr>
          <a:xfrm>
            <a:off x="3753544" y="986133"/>
            <a:ext cx="288862" cy="307777"/>
          </a:xfrm>
          <a:prstGeom prst="rect">
            <a:avLst/>
          </a:prstGeom>
          <a:noFill/>
        </p:spPr>
        <p:txBody>
          <a:bodyPr wrap="none" rtlCol="0">
            <a:spAutoFit/>
          </a:bodyPr>
          <a:lstStyle/>
          <a:p>
            <a:r>
              <a:rPr lang="en-US" altLang="zh-TW" dirty="0" smtClean="0"/>
              <a:t>+</a:t>
            </a:r>
            <a:endParaRPr lang="zh-TW"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79"/>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四、簡單的Three js程式</a:t>
            </a:r>
            <a:endParaRPr sz="4000" b="1">
              <a:solidFill>
                <a:srgbClr val="002060"/>
              </a:solidFill>
            </a:endParaRPr>
          </a:p>
        </p:txBody>
      </p:sp>
      <p:grpSp>
        <p:nvGrpSpPr>
          <p:cNvPr id="706" name="Google Shape;706;p79"/>
          <p:cNvGrpSpPr/>
          <p:nvPr/>
        </p:nvGrpSpPr>
        <p:grpSpPr>
          <a:xfrm>
            <a:off x="0" y="0"/>
            <a:ext cx="791072" cy="791072"/>
            <a:chOff x="0" y="0"/>
            <a:chExt cx="791072" cy="791072"/>
          </a:xfrm>
        </p:grpSpPr>
        <p:sp>
          <p:nvSpPr>
            <p:cNvPr id="707" name="Google Shape;707;p7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08" name="Google Shape;708;p7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09" name="Google Shape;709;p7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10" name="Google Shape;710;p7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711" name="Google Shape;711;p79"/>
          <p:cNvGrpSpPr/>
          <p:nvPr/>
        </p:nvGrpSpPr>
        <p:grpSpPr>
          <a:xfrm>
            <a:off x="8460432" y="4299942"/>
            <a:ext cx="500406" cy="640288"/>
            <a:chOff x="8460432" y="4299942"/>
            <a:chExt cx="500406" cy="640288"/>
          </a:xfrm>
        </p:grpSpPr>
        <p:sp>
          <p:nvSpPr>
            <p:cNvPr id="712" name="Google Shape;712;p7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13" name="Google Shape;713;p7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14" name="Google Shape;714;p7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715" name="Google Shape;715;p7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
        <p:nvSpPr>
          <p:cNvPr id="716" name="Google Shape;716;p79"/>
          <p:cNvSpPr/>
          <p:nvPr/>
        </p:nvSpPr>
        <p:spPr>
          <a:xfrm>
            <a:off x="971600" y="938800"/>
            <a:ext cx="3859500" cy="43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四</a:t>
            </a:r>
            <a:r>
              <a:rPr lang="en-US" sz="1800" b="1" i="0" u="none" strike="noStrike" cap="none" dirty="0" smtClean="0">
                <a:solidFill>
                  <a:srgbClr val="0070C0"/>
                </a:solidFill>
                <a:latin typeface="Microsoft JhengHei"/>
                <a:ea typeface="Microsoft JhengHei"/>
                <a:cs typeface="Microsoft JhengHei"/>
                <a:sym typeface="Microsoft JhengHei"/>
              </a:rPr>
              <a:t>）</a:t>
            </a:r>
            <a:r>
              <a:rPr lang="en-US" sz="1800" b="1" dirty="0" err="1">
                <a:solidFill>
                  <a:srgbClr val="0070C0"/>
                </a:solidFill>
                <a:latin typeface="Microsoft JhengHei"/>
                <a:ea typeface="Microsoft JhengHei"/>
                <a:cs typeface="Microsoft JhengHei"/>
                <a:sym typeface="Microsoft JhengHei"/>
              </a:rPr>
              <a:t>建構three.js場景中的物件</a:t>
            </a:r>
            <a:endParaRPr sz="1800" b="1" i="0" u="none" strike="noStrike" cap="none" dirty="0">
              <a:solidFill>
                <a:srgbClr val="0070C0"/>
              </a:solidFill>
              <a:latin typeface="Microsoft JhengHei"/>
              <a:ea typeface="Microsoft JhengHei"/>
              <a:cs typeface="Microsoft JhengHei"/>
              <a:sym typeface="Microsoft JhengHei"/>
            </a:endParaRPr>
          </a:p>
        </p:txBody>
      </p:sp>
      <p:grpSp>
        <p:nvGrpSpPr>
          <p:cNvPr id="717" name="Google Shape;717;p79"/>
          <p:cNvGrpSpPr/>
          <p:nvPr/>
        </p:nvGrpSpPr>
        <p:grpSpPr>
          <a:xfrm>
            <a:off x="128672" y="1619329"/>
            <a:ext cx="8893984" cy="2680613"/>
            <a:chOff x="621872" y="2573092"/>
            <a:chExt cx="11095462" cy="3344130"/>
          </a:xfrm>
        </p:grpSpPr>
        <p:sp>
          <p:nvSpPr>
            <p:cNvPr id="718" name="Google Shape;718;p79"/>
            <p:cNvSpPr/>
            <p:nvPr/>
          </p:nvSpPr>
          <p:spPr>
            <a:xfrm>
              <a:off x="3683977" y="3209192"/>
              <a:ext cx="4791808" cy="2708030"/>
            </a:xfrm>
            <a:prstGeom prst="cube">
              <a:avLst>
                <a:gd name="adj" fmla="val 25000"/>
              </a:avLst>
            </a:prstGeom>
            <a:solidFill>
              <a:srgbClr val="8CB3E3"/>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FF"/>
                  </a:solidFill>
                  <a:latin typeface="Courier New"/>
                  <a:ea typeface="Courier New"/>
                  <a:cs typeface="Courier New"/>
                  <a:sym typeface="Courier New"/>
                </a:rPr>
                <a:t>new</a:t>
              </a:r>
              <a:r>
                <a:rPr lang="en-US" sz="1400" b="0" i="0" u="none" strike="noStrike" cap="none">
                  <a:solidFill>
                    <a:srgbClr val="000000"/>
                  </a:solidFill>
                  <a:latin typeface="Courier New"/>
                  <a:ea typeface="Courier New"/>
                  <a:cs typeface="Courier New"/>
                  <a:sym typeface="Courier New"/>
                </a:rPr>
                <a:t> THREE</a:t>
              </a:r>
              <a:r>
                <a:rPr lang="en-US" sz="1400" b="1" i="0" u="none" strike="noStrike" cap="none">
                  <a:solidFill>
                    <a:srgbClr val="000080"/>
                  </a:solidFill>
                  <a:latin typeface="Courier New"/>
                  <a:ea typeface="Courier New"/>
                  <a:cs typeface="Courier New"/>
                  <a:sym typeface="Courier New"/>
                </a:rPr>
                <a:t>.</a:t>
              </a:r>
              <a:r>
                <a:rPr lang="en-US" sz="1400" b="0" i="0" u="none" strike="noStrike" cap="none">
                  <a:solidFill>
                    <a:srgbClr val="000000"/>
                  </a:solidFill>
                  <a:latin typeface="Courier New"/>
                  <a:ea typeface="Courier New"/>
                  <a:cs typeface="Courier New"/>
                  <a:sym typeface="Courier New"/>
                </a:rPr>
                <a:t>Mesh</a:t>
              </a:r>
              <a:endParaRPr sz="1400" b="0" i="0" u="none" strike="noStrike" cap="none">
                <a:solidFill>
                  <a:schemeClr val="lt1"/>
                </a:solidFill>
                <a:latin typeface="Arial"/>
                <a:ea typeface="Arial"/>
                <a:cs typeface="Arial"/>
                <a:sym typeface="Arial"/>
              </a:endParaRPr>
            </a:p>
          </p:txBody>
        </p:sp>
        <p:sp>
          <p:nvSpPr>
            <p:cNvPr id="719" name="Google Shape;719;p79"/>
            <p:cNvSpPr/>
            <p:nvPr/>
          </p:nvSpPr>
          <p:spPr>
            <a:xfrm>
              <a:off x="2883876" y="2573093"/>
              <a:ext cx="2523393" cy="1002323"/>
            </a:xfrm>
            <a:prstGeom prst="curvedDownArrow">
              <a:avLst>
                <a:gd name="adj1" fmla="val 25000"/>
                <a:gd name="adj2" fmla="val 50000"/>
                <a:gd name="adj3" fmla="val 25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720" name="Google Shape;720;p79"/>
            <p:cNvSpPr/>
            <p:nvPr/>
          </p:nvSpPr>
          <p:spPr>
            <a:xfrm flipH="1">
              <a:off x="6737839" y="2573092"/>
              <a:ext cx="2538047" cy="1002323"/>
            </a:xfrm>
            <a:prstGeom prst="curvedDownArrow">
              <a:avLst>
                <a:gd name="adj1" fmla="val 25000"/>
                <a:gd name="adj2" fmla="val 50000"/>
                <a:gd name="adj3" fmla="val 25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721" name="Google Shape;721;p79"/>
            <p:cNvSpPr/>
            <p:nvPr/>
          </p:nvSpPr>
          <p:spPr>
            <a:xfrm>
              <a:off x="621872" y="3649601"/>
              <a:ext cx="3079689" cy="6526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rgbClr val="0000FF"/>
                  </a:solidFill>
                  <a:latin typeface="Courier New"/>
                  <a:ea typeface="Courier New"/>
                  <a:cs typeface="Courier New"/>
                  <a:sym typeface="Courier New"/>
                </a:rPr>
                <a:t>new</a:t>
              </a: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THREE</a:t>
              </a:r>
              <a:r>
                <a:rPr lang="en-US" sz="1400" b="1" i="0" u="none" strike="noStrike" cap="none" dirty="0" err="1">
                  <a:solidFill>
                    <a:srgbClr val="000080"/>
                  </a:solidFill>
                  <a:latin typeface="Courier New"/>
                  <a:ea typeface="Courier New"/>
                  <a:cs typeface="Courier New"/>
                  <a:sym typeface="Courier New"/>
                </a:rPr>
                <a:t>.</a:t>
              </a:r>
              <a:r>
                <a:rPr lang="en-US" sz="1400" b="0" i="0" u="none" strike="noStrike" cap="none" dirty="0" err="1">
                  <a:solidFill>
                    <a:srgbClr val="000000"/>
                  </a:solidFill>
                  <a:latin typeface="Courier New"/>
                  <a:ea typeface="Courier New"/>
                  <a:cs typeface="Courier New"/>
                  <a:sym typeface="Courier New"/>
                </a:rPr>
                <a:t>XxxGeometry</a:t>
              </a:r>
              <a:endParaRPr sz="14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dirty="0" err="1">
                  <a:solidFill>
                    <a:srgbClr val="0070C0"/>
                  </a:solidFill>
                  <a:latin typeface="Courier New"/>
                  <a:ea typeface="Courier New"/>
                  <a:cs typeface="Courier New"/>
                  <a:sym typeface="Courier New"/>
                </a:rPr>
                <a:t>幾何結構</a:t>
              </a:r>
              <a:endParaRPr dirty="0">
                <a:solidFill>
                  <a:srgbClr val="0070C0"/>
                </a:solidFill>
                <a:latin typeface="Courier New"/>
                <a:ea typeface="Courier New"/>
                <a:cs typeface="Courier New"/>
                <a:sym typeface="Courier New"/>
              </a:endParaRPr>
            </a:p>
          </p:txBody>
        </p:sp>
        <p:sp>
          <p:nvSpPr>
            <p:cNvPr id="722" name="Google Shape;722;p79"/>
            <p:cNvSpPr/>
            <p:nvPr/>
          </p:nvSpPr>
          <p:spPr>
            <a:xfrm>
              <a:off x="8637645" y="3649601"/>
              <a:ext cx="3079689" cy="6526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rgbClr val="0000FF"/>
                  </a:solidFill>
                  <a:latin typeface="Courier New"/>
                  <a:ea typeface="Courier New"/>
                  <a:cs typeface="Courier New"/>
                  <a:sym typeface="Courier New"/>
                </a:rPr>
                <a:t>new</a:t>
              </a: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THREE</a:t>
              </a:r>
              <a:r>
                <a:rPr lang="en-US" sz="1400" b="1" i="0" u="none" strike="noStrike" cap="none" dirty="0" err="1">
                  <a:solidFill>
                    <a:srgbClr val="000080"/>
                  </a:solidFill>
                  <a:latin typeface="Courier New"/>
                  <a:ea typeface="Courier New"/>
                  <a:cs typeface="Courier New"/>
                  <a:sym typeface="Courier New"/>
                </a:rPr>
                <a:t>.</a:t>
              </a:r>
              <a:r>
                <a:rPr lang="en-US" sz="1400" b="0" i="0" u="none" strike="noStrike" cap="none" dirty="0" err="1">
                  <a:solidFill>
                    <a:srgbClr val="000000"/>
                  </a:solidFill>
                  <a:latin typeface="Courier New"/>
                  <a:ea typeface="Courier New"/>
                  <a:cs typeface="Courier New"/>
                  <a:sym typeface="Courier New"/>
                </a:rPr>
                <a:t>XxxMaterial</a:t>
              </a:r>
              <a:endParaRPr sz="14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dirty="0" err="1">
                  <a:solidFill>
                    <a:srgbClr val="0070C0"/>
                  </a:solidFill>
                  <a:latin typeface="Courier New"/>
                  <a:ea typeface="Courier New"/>
                  <a:cs typeface="Courier New"/>
                  <a:sym typeface="Courier New"/>
                </a:rPr>
                <a:t>材質</a:t>
              </a:r>
              <a:r>
                <a:rPr lang="en-US" dirty="0">
                  <a:solidFill>
                    <a:srgbClr val="0070C0"/>
                  </a:solidFill>
                  <a:latin typeface="Courier New"/>
                  <a:ea typeface="Courier New"/>
                  <a:cs typeface="Courier New"/>
                  <a:sym typeface="Courier New"/>
                </a:rPr>
                <a:t>(</a:t>
              </a:r>
              <a:r>
                <a:rPr lang="en-US" dirty="0" err="1">
                  <a:solidFill>
                    <a:srgbClr val="0070C0"/>
                  </a:solidFill>
                  <a:latin typeface="Courier New"/>
                  <a:ea typeface="Courier New"/>
                  <a:cs typeface="Courier New"/>
                  <a:sym typeface="Courier New"/>
                </a:rPr>
                <a:t>shader</a:t>
              </a:r>
              <a:r>
                <a:rPr lang="en-US" dirty="0">
                  <a:solidFill>
                    <a:srgbClr val="0070C0"/>
                  </a:solidFill>
                  <a:latin typeface="Courier New"/>
                  <a:ea typeface="Courier New"/>
                  <a:cs typeface="Courier New"/>
                  <a:sym typeface="Courier New"/>
                </a:rPr>
                <a:t>)</a:t>
              </a:r>
              <a:endParaRPr dirty="0">
                <a:solidFill>
                  <a:srgbClr val="0070C0"/>
                </a:solidFill>
                <a:latin typeface="Courier New"/>
                <a:ea typeface="Courier New"/>
                <a:cs typeface="Courier New"/>
                <a:sym typeface="Courier New"/>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80"/>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四、簡單的Three js程式</a:t>
            </a:r>
            <a:endParaRPr sz="4000" b="1">
              <a:solidFill>
                <a:srgbClr val="002060"/>
              </a:solidFill>
            </a:endParaRPr>
          </a:p>
        </p:txBody>
      </p:sp>
      <p:grpSp>
        <p:nvGrpSpPr>
          <p:cNvPr id="728" name="Google Shape;728;p80"/>
          <p:cNvGrpSpPr/>
          <p:nvPr/>
        </p:nvGrpSpPr>
        <p:grpSpPr>
          <a:xfrm>
            <a:off x="0" y="0"/>
            <a:ext cx="791072" cy="791072"/>
            <a:chOff x="0" y="0"/>
            <a:chExt cx="791072" cy="791072"/>
          </a:xfrm>
        </p:grpSpPr>
        <p:sp>
          <p:nvSpPr>
            <p:cNvPr id="729" name="Google Shape;729;p80"/>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30" name="Google Shape;730;p80"/>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31" name="Google Shape;731;p80"/>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32" name="Google Shape;732;p80"/>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733" name="Google Shape;733;p80"/>
          <p:cNvGrpSpPr/>
          <p:nvPr/>
        </p:nvGrpSpPr>
        <p:grpSpPr>
          <a:xfrm>
            <a:off x="8460432" y="4299942"/>
            <a:ext cx="500406" cy="640288"/>
            <a:chOff x="8460432" y="4299942"/>
            <a:chExt cx="500406" cy="640288"/>
          </a:xfrm>
        </p:grpSpPr>
        <p:sp>
          <p:nvSpPr>
            <p:cNvPr id="734" name="Google Shape;734;p80"/>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35" name="Google Shape;735;p80"/>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36" name="Google Shape;736;p80"/>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737" name="Google Shape;737;p80"/>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
        <p:nvSpPr>
          <p:cNvPr id="738" name="Google Shape;738;p80"/>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五</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將光線、物件加入場景</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739" name="Google Shape;739;p80"/>
          <p:cNvSpPr txBox="1"/>
          <p:nvPr/>
        </p:nvSpPr>
        <p:spPr>
          <a:xfrm>
            <a:off x="593304" y="1795145"/>
            <a:ext cx="3419856" cy="1082167"/>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dirty="0" err="1">
                <a:solidFill>
                  <a:schemeClr val="dk1"/>
                </a:solidFill>
                <a:latin typeface="Microsoft JhengHei"/>
                <a:ea typeface="Microsoft JhengHei"/>
                <a:cs typeface="Microsoft JhengHei"/>
                <a:sym typeface="Microsoft JhengHei"/>
              </a:rPr>
              <a:t>initScene</a:t>
            </a:r>
            <a:endParaRPr sz="1400" b="0" i="0" u="none" strike="noStrike" cap="none" dirty="0">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dirty="0" err="1">
                <a:solidFill>
                  <a:schemeClr val="dk1"/>
                </a:solidFill>
                <a:latin typeface="Microsoft JhengHei"/>
                <a:ea typeface="Microsoft JhengHei"/>
                <a:cs typeface="Microsoft JhengHei"/>
                <a:sym typeface="Microsoft JhengHei"/>
              </a:rPr>
              <a:t>最後再將光線與場景物件加入場景</a:t>
            </a:r>
            <a:r>
              <a:rPr lang="en-US" sz="1400" b="0" i="0" u="none" strike="noStrike" cap="none" dirty="0">
                <a:solidFill>
                  <a:schemeClr val="dk1"/>
                </a:solidFill>
                <a:latin typeface="Microsoft JhengHei"/>
                <a:ea typeface="Microsoft JhengHei"/>
                <a:cs typeface="Microsoft JhengHei"/>
                <a:sym typeface="Microsoft JhengHei"/>
              </a:rPr>
              <a:t>(</a:t>
            </a:r>
            <a:r>
              <a:rPr lang="en-US" sz="1400" b="0" i="0" u="none" strike="noStrike" cap="none" dirty="0" err="1">
                <a:solidFill>
                  <a:schemeClr val="dk1"/>
                </a:solidFill>
                <a:latin typeface="Microsoft JhengHei"/>
                <a:ea typeface="Microsoft JhengHei"/>
                <a:cs typeface="Microsoft JhengHei"/>
                <a:sym typeface="Microsoft JhengHei"/>
              </a:rPr>
              <a:t>Scene中</a:t>
            </a:r>
            <a:r>
              <a:rPr lang="en-US" sz="1400" b="0" i="0" u="none" strike="noStrike" cap="none" dirty="0">
                <a:solidFill>
                  <a:schemeClr val="dk1"/>
                </a:solidFill>
                <a:latin typeface="Microsoft JhengHei"/>
                <a:ea typeface="Microsoft JhengHei"/>
                <a:cs typeface="Microsoft JhengHei"/>
                <a:sym typeface="Microsoft JhengHei"/>
              </a:rPr>
              <a:t>)</a:t>
            </a:r>
            <a:endParaRPr sz="1400" b="0" i="0" u="none" strike="noStrike" cap="none" dirty="0">
              <a:solidFill>
                <a:schemeClr val="dk1"/>
              </a:solidFill>
              <a:latin typeface="Microsoft JhengHei"/>
              <a:ea typeface="Microsoft JhengHei"/>
              <a:cs typeface="Microsoft JhengHei"/>
              <a:sym typeface="Microsoft JhengHei"/>
            </a:endParaRPr>
          </a:p>
        </p:txBody>
      </p:sp>
      <p:sp>
        <p:nvSpPr>
          <p:cNvPr id="740" name="Google Shape;740;p80"/>
          <p:cNvSpPr/>
          <p:nvPr/>
        </p:nvSpPr>
        <p:spPr>
          <a:xfrm>
            <a:off x="4217227" y="1620791"/>
            <a:ext cx="4743611" cy="1963658"/>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r>
              <a:rPr lang="en-US" sz="1200" b="0" i="0" u="none" strike="noStrike" cap="none">
                <a:solidFill>
                  <a:srgbClr val="008000"/>
                </a:solidFill>
                <a:latin typeface="Courier New"/>
                <a:ea typeface="Courier New"/>
                <a:cs typeface="Courier New"/>
                <a:sym typeface="Courier New"/>
              </a:rPr>
              <a:t>//物件加入場景</a:t>
            </a:r>
            <a:endParaRPr sz="2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scene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add</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light</a:t>
            </a:r>
            <a:r>
              <a:rPr lang="en-US" sz="1200" b="1" i="0" u="none" strike="noStrike" cap="none">
                <a:solidFill>
                  <a:srgbClr val="000080"/>
                </a:solidFill>
                <a:latin typeface="Courier New"/>
                <a:ea typeface="Courier New"/>
                <a:cs typeface="Courier New"/>
                <a:sym typeface="Courier New"/>
              </a:rPr>
              <a:t>);</a:t>
            </a:r>
            <a:endParaRPr sz="2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scene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add</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hemisphereLight</a:t>
            </a:r>
            <a:r>
              <a:rPr lang="en-US" sz="1200" b="1" i="0" u="none" strike="noStrike" cap="none">
                <a:solidFill>
                  <a:srgbClr val="000080"/>
                </a:solidFill>
                <a:latin typeface="Courier New"/>
                <a:ea typeface="Courier New"/>
                <a:cs typeface="Courier New"/>
                <a:sym typeface="Courier New"/>
              </a:rPr>
              <a:t>);</a:t>
            </a:r>
            <a:endParaRPr sz="2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scene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add</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ambientLight</a:t>
            </a:r>
            <a:r>
              <a:rPr lang="en-US" sz="1200" b="1" i="0" u="none" strike="noStrike" cap="none">
                <a:solidFill>
                  <a:srgbClr val="000080"/>
                </a:solidFill>
                <a:latin typeface="Courier New"/>
                <a:ea typeface="Courier New"/>
                <a:cs typeface="Courier New"/>
                <a:sym typeface="Courier New"/>
              </a:rPr>
              <a:t>);</a:t>
            </a:r>
            <a:endParaRPr sz="2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scene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add</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pentagonal_pyramid</a:t>
            </a:r>
            <a:r>
              <a:rPr lang="en-US" sz="1200" b="1" i="0" u="none" strike="noStrike" cap="none">
                <a:solidFill>
                  <a:srgbClr val="000080"/>
                </a:solidFill>
                <a:latin typeface="Courier New"/>
                <a:ea typeface="Courier New"/>
                <a:cs typeface="Courier New"/>
                <a:sym typeface="Courier New"/>
              </a:rPr>
              <a:t>);</a:t>
            </a:r>
            <a:endParaRPr sz="2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1" i="0" u="none" strike="noStrike" cap="none">
                <a:solidFill>
                  <a:srgbClr val="000080"/>
                </a:solidFill>
                <a:latin typeface="Courier New"/>
                <a:ea typeface="Courier New"/>
                <a:cs typeface="Courier New"/>
                <a:sym typeface="Courier New"/>
              </a:rPr>
              <a:t>}</a:t>
            </a:r>
            <a:endParaRPr sz="2400" b="0" i="0" u="none" strike="noStrike" cap="none">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81"/>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四、簡單的Three js程式</a:t>
            </a:r>
            <a:endParaRPr sz="4000" b="1">
              <a:solidFill>
                <a:srgbClr val="002060"/>
              </a:solidFill>
            </a:endParaRPr>
          </a:p>
        </p:txBody>
      </p:sp>
      <p:grpSp>
        <p:nvGrpSpPr>
          <p:cNvPr id="746" name="Google Shape;746;p81"/>
          <p:cNvGrpSpPr/>
          <p:nvPr/>
        </p:nvGrpSpPr>
        <p:grpSpPr>
          <a:xfrm>
            <a:off x="0" y="0"/>
            <a:ext cx="791072" cy="791072"/>
            <a:chOff x="0" y="0"/>
            <a:chExt cx="791072" cy="791072"/>
          </a:xfrm>
        </p:grpSpPr>
        <p:sp>
          <p:nvSpPr>
            <p:cNvPr id="747" name="Google Shape;747;p8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48" name="Google Shape;748;p8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49" name="Google Shape;749;p8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50" name="Google Shape;750;p8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751" name="Google Shape;751;p81"/>
          <p:cNvGrpSpPr/>
          <p:nvPr/>
        </p:nvGrpSpPr>
        <p:grpSpPr>
          <a:xfrm>
            <a:off x="8460432" y="4299942"/>
            <a:ext cx="500406" cy="640288"/>
            <a:chOff x="8460432" y="4299942"/>
            <a:chExt cx="500406" cy="640288"/>
          </a:xfrm>
        </p:grpSpPr>
        <p:sp>
          <p:nvSpPr>
            <p:cNvPr id="752" name="Google Shape;752;p8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53" name="Google Shape;753;p8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54" name="Google Shape;754;p8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755" name="Google Shape;755;p8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
        <p:nvSpPr>
          <p:cNvPr id="756" name="Google Shape;756;p81"/>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六</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dirty="0" smtClean="0">
                <a:solidFill>
                  <a:srgbClr val="0070C0"/>
                </a:solidFill>
                <a:latin typeface="Microsoft JhengHei"/>
                <a:ea typeface="Microsoft JhengHei"/>
                <a:cs typeface="Microsoft JhengHei"/>
                <a:sym typeface="Microsoft JhengHei"/>
              </a:rPr>
              <a:t>傳入</a:t>
            </a:r>
            <a:r>
              <a:rPr lang="en-US" sz="1800" b="1" dirty="0" smtClean="0">
                <a:solidFill>
                  <a:srgbClr val="0070C0"/>
                </a:solidFill>
                <a:latin typeface="Microsoft JhengHei"/>
                <a:ea typeface="Microsoft JhengHei"/>
                <a:cs typeface="Microsoft JhengHei"/>
                <a:sym typeface="Microsoft JhengHei"/>
              </a:rPr>
              <a:t>render</a:t>
            </a:r>
            <a:r>
              <a:rPr lang="en-US" sz="1800" b="1" dirty="0">
                <a:solidFill>
                  <a:srgbClr val="0070C0"/>
                </a:solidFill>
                <a:latin typeface="Microsoft JhengHei"/>
                <a:ea typeface="Microsoft JhengHei"/>
                <a:cs typeface="Microsoft JhengHei"/>
                <a:sym typeface="Microsoft JhengHei"/>
              </a:rPr>
              <a:t>()</a:t>
            </a:r>
            <a:r>
              <a:rPr lang="zh-TW" altLang="en-US" sz="1800" b="1" dirty="0">
                <a:solidFill>
                  <a:srgbClr val="0070C0"/>
                </a:solidFill>
                <a:latin typeface="Microsoft JhengHei"/>
                <a:ea typeface="Microsoft JhengHei"/>
                <a:cs typeface="Microsoft JhengHei"/>
                <a:sym typeface="Microsoft JhengHei"/>
              </a:rPr>
              <a:t>函數</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757" name="Google Shape;757;p81"/>
          <p:cNvSpPr txBox="1"/>
          <p:nvPr/>
        </p:nvSpPr>
        <p:spPr>
          <a:xfrm>
            <a:off x="1222712" y="1670050"/>
            <a:ext cx="6440506" cy="1734439"/>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dirty="0" err="1">
                <a:solidFill>
                  <a:schemeClr val="dk1"/>
                </a:solidFill>
                <a:latin typeface="Microsoft JhengHei"/>
                <a:ea typeface="Microsoft JhengHei"/>
                <a:cs typeface="Microsoft JhengHei"/>
                <a:sym typeface="Microsoft JhengHei"/>
              </a:rPr>
              <a:t>drawScene</a:t>
            </a:r>
            <a:r>
              <a:rPr lang="en-US" sz="1400" b="0" i="0" u="none" strike="noStrike" cap="none" dirty="0">
                <a:solidFill>
                  <a:schemeClr val="dk1"/>
                </a:solidFill>
                <a:latin typeface="Microsoft JhengHei"/>
                <a:ea typeface="Microsoft JhengHei"/>
                <a:cs typeface="Microsoft JhengHei"/>
                <a:sym typeface="Microsoft JhengHei"/>
              </a:rPr>
              <a:t>()</a:t>
            </a:r>
            <a:endParaRPr dirty="0"/>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dirty="0" err="1">
                <a:solidFill>
                  <a:schemeClr val="dk1"/>
                </a:solidFill>
                <a:latin typeface="Microsoft JhengHei"/>
                <a:ea typeface="Microsoft JhengHei"/>
                <a:cs typeface="Microsoft JhengHei"/>
                <a:sym typeface="Microsoft JhengHei"/>
              </a:rPr>
              <a:t>由於Three.js已經將場景以Dynamic</a:t>
            </a:r>
            <a:r>
              <a:rPr lang="en-US" sz="1400" b="0" i="0" u="none" strike="noStrike" cap="none" dirty="0">
                <a:solidFill>
                  <a:schemeClr val="dk1"/>
                </a:solidFill>
                <a:latin typeface="Microsoft JhengHei"/>
                <a:ea typeface="Microsoft JhengHei"/>
                <a:cs typeface="Microsoft JhengHei"/>
                <a:sym typeface="Microsoft JhengHei"/>
              </a:rPr>
              <a:t> </a:t>
            </a:r>
            <a:r>
              <a:rPr lang="en-US" sz="1400" b="0" i="0" u="none" strike="noStrike" cap="none" dirty="0" err="1">
                <a:solidFill>
                  <a:schemeClr val="dk1"/>
                </a:solidFill>
                <a:latin typeface="Microsoft JhengHei"/>
                <a:ea typeface="Microsoft JhengHei"/>
                <a:cs typeface="Microsoft JhengHei"/>
                <a:sym typeface="Microsoft JhengHei"/>
              </a:rPr>
              <a:t>Scene的方式實作了，因此drawScene變得十分簡單</a:t>
            </a:r>
            <a:r>
              <a:rPr lang="en-US" sz="1400" b="0" i="0" u="none" strike="noStrike" cap="none" dirty="0">
                <a:solidFill>
                  <a:schemeClr val="dk1"/>
                </a:solidFill>
                <a:latin typeface="Microsoft JhengHei"/>
                <a:ea typeface="Microsoft JhengHei"/>
                <a:cs typeface="Microsoft JhengHei"/>
                <a:sym typeface="Microsoft JhengHei"/>
              </a:rPr>
              <a:t> : </a:t>
            </a:r>
            <a:r>
              <a:rPr lang="en-US" sz="1400" b="0" i="0" u="none" strike="noStrike" cap="none" dirty="0" err="1">
                <a:solidFill>
                  <a:schemeClr val="dk1"/>
                </a:solidFill>
                <a:latin typeface="Microsoft JhengHei"/>
                <a:ea typeface="Microsoft JhengHei"/>
                <a:cs typeface="Microsoft JhengHei"/>
                <a:sym typeface="Microsoft JhengHei"/>
              </a:rPr>
              <a:t>只要將場景與攝影機的物件傳入Renderer的render</a:t>
            </a:r>
            <a:r>
              <a:rPr lang="en-US" sz="1400" b="0" i="0" u="none" strike="noStrike" cap="none" dirty="0">
                <a:solidFill>
                  <a:schemeClr val="dk1"/>
                </a:solidFill>
                <a:latin typeface="Microsoft JhengHei"/>
                <a:ea typeface="Microsoft JhengHei"/>
                <a:cs typeface="Microsoft JhengHei"/>
                <a:sym typeface="Microsoft JhengHei"/>
              </a:rPr>
              <a:t>()</a:t>
            </a:r>
            <a:r>
              <a:rPr lang="en-US" sz="1400" b="0" i="0" u="none" strike="noStrike" cap="none" dirty="0" err="1">
                <a:solidFill>
                  <a:schemeClr val="dk1"/>
                </a:solidFill>
                <a:latin typeface="Microsoft JhengHei"/>
                <a:ea typeface="Microsoft JhengHei"/>
                <a:cs typeface="Microsoft JhengHei"/>
                <a:sym typeface="Microsoft JhengHei"/>
              </a:rPr>
              <a:t>函數即可</a:t>
            </a:r>
            <a:r>
              <a:rPr lang="en-US" sz="1400" b="0" i="0" u="none" strike="noStrike" cap="none" dirty="0">
                <a:solidFill>
                  <a:schemeClr val="dk1"/>
                </a:solidFill>
                <a:latin typeface="Microsoft JhengHei"/>
                <a:ea typeface="Microsoft JhengHei"/>
                <a:cs typeface="Microsoft JhengHei"/>
                <a:sym typeface="Microsoft JhengHei"/>
              </a:rPr>
              <a:t>。</a:t>
            </a:r>
            <a:endParaRPr sz="1400" b="0" i="0" u="none" strike="noStrike" cap="none" dirty="0">
              <a:solidFill>
                <a:schemeClr val="dk1"/>
              </a:solidFill>
              <a:latin typeface="Microsoft JhengHei"/>
              <a:ea typeface="Microsoft JhengHei"/>
              <a:cs typeface="Microsoft JhengHei"/>
              <a:sym typeface="Microsoft JhengHei"/>
            </a:endParaRPr>
          </a:p>
        </p:txBody>
      </p:sp>
      <p:sp>
        <p:nvSpPr>
          <p:cNvPr id="758" name="Google Shape;758;p81"/>
          <p:cNvSpPr/>
          <p:nvPr/>
        </p:nvSpPr>
        <p:spPr>
          <a:xfrm>
            <a:off x="1653066" y="3166745"/>
            <a:ext cx="4411277" cy="963168"/>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200" b="1" i="0" u="none" strike="noStrike" cap="none">
                <a:solidFill>
                  <a:srgbClr val="0000FF"/>
                </a:solidFill>
                <a:latin typeface="Courier New"/>
                <a:ea typeface="Courier New"/>
                <a:cs typeface="Courier New"/>
                <a:sym typeface="Courier New"/>
              </a:rPr>
              <a:t>function</a:t>
            </a:r>
            <a:r>
              <a:rPr lang="en-US" sz="1200" b="0" i="0" u="none" strike="noStrike" cap="none">
                <a:solidFill>
                  <a:srgbClr val="000000"/>
                </a:solidFill>
                <a:latin typeface="Courier New"/>
                <a:ea typeface="Courier New"/>
                <a:cs typeface="Courier New"/>
                <a:sym typeface="Courier New"/>
              </a:rPr>
              <a:t> drawScene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endParaRPr sz="2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renderer</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385723"/>
                </a:solidFill>
                <a:latin typeface="Courier New"/>
                <a:ea typeface="Courier New"/>
                <a:cs typeface="Courier New"/>
                <a:sym typeface="Courier New"/>
              </a:rPr>
              <a:t>render</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scene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camera </a:t>
            </a:r>
            <a:r>
              <a:rPr lang="en-US" sz="1200" b="1" i="0" u="none" strike="noStrike" cap="none">
                <a:solidFill>
                  <a:srgbClr val="000080"/>
                </a:solidFill>
                <a:latin typeface="Courier New"/>
                <a:ea typeface="Courier New"/>
                <a:cs typeface="Courier New"/>
                <a:sym typeface="Courier New"/>
              </a:rPr>
              <a:t>);</a:t>
            </a:r>
            <a:endParaRPr sz="2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1" i="0" u="none" strike="noStrike" cap="none">
                <a:solidFill>
                  <a:srgbClr val="000080"/>
                </a:solidFill>
                <a:latin typeface="Courier New"/>
                <a:ea typeface="Courier New"/>
                <a:cs typeface="Courier New"/>
                <a:sym typeface="Courier New"/>
              </a:rPr>
              <a:t>}</a:t>
            </a:r>
            <a:endParaRPr sz="2400" b="0" i="0" u="none" strike="noStrike" cap="non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一、簡介Three.js</a:t>
            </a:r>
            <a:endParaRPr sz="4000" b="1">
              <a:solidFill>
                <a:srgbClr val="002060"/>
              </a:solidFill>
            </a:endParaRPr>
          </a:p>
        </p:txBody>
      </p:sp>
      <p:grpSp>
        <p:nvGrpSpPr>
          <p:cNvPr id="127" name="Google Shape;127;p1"/>
          <p:cNvGrpSpPr/>
          <p:nvPr/>
        </p:nvGrpSpPr>
        <p:grpSpPr>
          <a:xfrm>
            <a:off x="0" y="0"/>
            <a:ext cx="791072" cy="791072"/>
            <a:chOff x="0" y="0"/>
            <a:chExt cx="791072" cy="791072"/>
          </a:xfrm>
        </p:grpSpPr>
        <p:sp>
          <p:nvSpPr>
            <p:cNvPr id="128" name="Google Shape;128;p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9" name="Google Shape;129;p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0" name="Google Shape;130;p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1" name="Google Shape;131;p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32" name="Google Shape;132;p1"/>
          <p:cNvGrpSpPr/>
          <p:nvPr/>
        </p:nvGrpSpPr>
        <p:grpSpPr>
          <a:xfrm>
            <a:off x="8460432" y="4299942"/>
            <a:ext cx="500406" cy="640288"/>
            <a:chOff x="8460432" y="4299942"/>
            <a:chExt cx="500406" cy="640288"/>
          </a:xfrm>
        </p:grpSpPr>
        <p:sp>
          <p:nvSpPr>
            <p:cNvPr id="133" name="Google Shape;133;p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4" name="Google Shape;134;p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5" name="Google Shape;135;p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36" name="Google Shape;136;p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137" name="Google Shape;137;p1"/>
          <p:cNvSpPr/>
          <p:nvPr/>
        </p:nvSpPr>
        <p:spPr>
          <a:xfrm>
            <a:off x="971600" y="987574"/>
            <a:ext cx="2844496"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（一）什麼是 Three.js ?</a:t>
            </a:r>
            <a:endParaRPr sz="1800" b="1" i="0" u="none" strike="noStrike" cap="none">
              <a:solidFill>
                <a:srgbClr val="0070C0"/>
              </a:solidFill>
              <a:latin typeface="Microsoft JhengHei"/>
              <a:ea typeface="Microsoft JhengHei"/>
              <a:cs typeface="Microsoft JhengHei"/>
              <a:sym typeface="Microsoft JhengHei"/>
            </a:endParaRPr>
          </a:p>
        </p:txBody>
      </p:sp>
      <p:sp>
        <p:nvSpPr>
          <p:cNvPr id="138" name="Google Shape;138;p1"/>
          <p:cNvSpPr/>
          <p:nvPr/>
        </p:nvSpPr>
        <p:spPr>
          <a:xfrm>
            <a:off x="971600" y="1501378"/>
            <a:ext cx="4319728"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Microsoft JhengHei"/>
                <a:ea typeface="Microsoft JhengHei"/>
                <a:cs typeface="Microsoft JhengHei"/>
                <a:sym typeface="Microsoft JhengHei"/>
              </a:rPr>
              <a:t>基於 WebGL 開發出的 Javascript 函式庫</a:t>
            </a:r>
            <a:endParaRPr sz="1600" b="0" i="0" u="none" strike="noStrike" cap="none">
              <a:solidFill>
                <a:srgbClr val="000000"/>
              </a:solidFill>
              <a:latin typeface="Microsoft JhengHei"/>
              <a:ea typeface="Microsoft JhengHei"/>
              <a:cs typeface="Microsoft JhengHei"/>
              <a:sym typeface="Microsoft JhengHei"/>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Microsoft JhengHei"/>
                <a:ea typeface="Microsoft JhengHei"/>
                <a:cs typeface="Microsoft JhengHei"/>
                <a:sym typeface="Microsoft JhengHei"/>
              </a:rPr>
              <a:t>比 WebGL 更簡單的 Javascript API</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Microsoft JhengHei"/>
                <a:ea typeface="Microsoft JhengHei"/>
                <a:cs typeface="Microsoft JhengHei"/>
                <a:sym typeface="Microsoft JhengHei"/>
              </a:rPr>
              <a:t>能夠輕易在瀏覽器做 3D 繪圖</a:t>
            </a:r>
            <a:endParaRPr sz="1600" b="0" i="0" u="none" strike="noStrike" cap="none">
              <a:solidFill>
                <a:srgbClr val="000000"/>
              </a:solidFill>
              <a:latin typeface="Microsoft JhengHei"/>
              <a:ea typeface="Microsoft JhengHei"/>
              <a:cs typeface="Microsoft JhengHei"/>
              <a:sym typeface="Microsoft JhengHei"/>
            </a:endParaRPr>
          </a:p>
        </p:txBody>
      </p:sp>
      <p:sp>
        <p:nvSpPr>
          <p:cNvPr id="139" name="Google Shape;139;p1"/>
          <p:cNvSpPr/>
          <p:nvPr/>
        </p:nvSpPr>
        <p:spPr>
          <a:xfrm>
            <a:off x="971600" y="2694454"/>
            <a:ext cx="3259024"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（二）為什麼需要 Three.js ?</a:t>
            </a:r>
            <a:endParaRPr sz="1800" b="1" i="0" u="none" strike="noStrike" cap="none">
              <a:solidFill>
                <a:srgbClr val="0070C0"/>
              </a:solidFill>
              <a:latin typeface="Microsoft JhengHei"/>
              <a:ea typeface="Microsoft JhengHei"/>
              <a:cs typeface="Microsoft JhengHei"/>
              <a:sym typeface="Microsoft JhengHei"/>
            </a:endParaRPr>
          </a:p>
        </p:txBody>
      </p:sp>
      <p:sp>
        <p:nvSpPr>
          <p:cNvPr id="140" name="Google Shape;140;p1"/>
          <p:cNvSpPr/>
          <p:nvPr/>
        </p:nvSpPr>
        <p:spPr>
          <a:xfrm>
            <a:off x="971600" y="3195415"/>
            <a:ext cx="6703264" cy="107721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Microsoft JhengHei"/>
                <a:ea typeface="Microsoft JhengHei"/>
                <a:cs typeface="Microsoft JhengHei"/>
                <a:sym typeface="Microsoft JhengHei"/>
              </a:rPr>
              <a:t>Three.js 最大的優點就是它對 WebGL 進行了良好的封裝</a:t>
            </a:r>
            <a:endParaRPr sz="1600" b="0" i="0" u="none" strike="noStrike" cap="none">
              <a:solidFill>
                <a:srgbClr val="000000"/>
              </a:solidFill>
              <a:latin typeface="Microsoft JhengHei"/>
              <a:ea typeface="Microsoft JhengHei"/>
              <a:cs typeface="Microsoft JhengHei"/>
              <a:sym typeface="Microsoft JhengHei"/>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Microsoft JhengHei"/>
                <a:ea typeface="Microsoft JhengHei"/>
                <a:cs typeface="Microsoft JhengHei"/>
                <a:sym typeface="Microsoft JhengHei"/>
              </a:rPr>
              <a:t>將很多功能都封裝成了一個個物件，主要透過繼承的方式來做應用</a:t>
            </a:r>
            <a:endParaRPr sz="1600" b="0" i="0" u="none" strike="noStrike" cap="none">
              <a:solidFill>
                <a:srgbClr val="000000"/>
              </a:solidFill>
              <a:latin typeface="Microsoft JhengHei"/>
              <a:ea typeface="Microsoft JhengHei"/>
              <a:cs typeface="Microsoft JhengHei"/>
              <a:sym typeface="Microsoft JhengHei"/>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Microsoft JhengHei"/>
                <a:ea typeface="Microsoft JhengHei"/>
                <a:cs typeface="Microsoft JhengHei"/>
                <a:sym typeface="Microsoft JhengHei"/>
              </a:rPr>
              <a:t>能夠以更高階的語法來對WebGL進行有效的操作</a:t>
            </a:r>
            <a:endParaRPr sz="1600" b="0" i="0" u="none" strike="noStrike" cap="none">
              <a:solidFill>
                <a:srgbClr val="000000"/>
              </a:solidFill>
              <a:latin typeface="Microsoft JhengHei"/>
              <a:ea typeface="Microsoft JhengHei"/>
              <a:cs typeface="Microsoft JhengHei"/>
              <a:sym typeface="Microsoft JhengHei"/>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Microsoft JhengHei"/>
                <a:ea typeface="Microsoft JhengHei"/>
                <a:cs typeface="Microsoft JhengHei"/>
                <a:sym typeface="Microsoft JhengHei"/>
              </a:rPr>
              <a:t>適合拿來在 Web 做中小型專案（如小遊戲或品牌網頁）</a:t>
            </a:r>
            <a:endParaRPr sz="1600" b="0" i="0" u="none" strike="noStrike" cap="none">
              <a:solidFill>
                <a:srgbClr val="000000"/>
              </a:solidFill>
              <a:latin typeface="Microsoft JhengHei"/>
              <a:ea typeface="Microsoft JhengHei"/>
              <a:cs typeface="Microsoft JhengHei"/>
              <a:sym typeface="Microsoft JhengHei"/>
            </a:endParaRPr>
          </a:p>
        </p:txBody>
      </p:sp>
      <p:sp>
        <p:nvSpPr>
          <p:cNvPr id="141" name="Google Shape;141;p1">
            <a:hlinkClick r:id="rId3"/>
          </p:cNvPr>
          <p:cNvSpPr/>
          <p:nvPr/>
        </p:nvSpPr>
        <p:spPr>
          <a:xfrm>
            <a:off x="4364736" y="2736731"/>
            <a:ext cx="1469136" cy="34749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Microsoft JhengHei"/>
                <a:ea typeface="Microsoft JhengHei"/>
                <a:cs typeface="Microsoft JhengHei"/>
                <a:sym typeface="Microsoft JhengHei"/>
              </a:rPr>
              <a:t>Three.js官網</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82"/>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四、簡單的Three js程式</a:t>
            </a:r>
            <a:endParaRPr sz="4000" b="1">
              <a:solidFill>
                <a:srgbClr val="002060"/>
              </a:solidFill>
            </a:endParaRPr>
          </a:p>
        </p:txBody>
      </p:sp>
      <p:grpSp>
        <p:nvGrpSpPr>
          <p:cNvPr id="764" name="Google Shape;764;p82"/>
          <p:cNvGrpSpPr/>
          <p:nvPr/>
        </p:nvGrpSpPr>
        <p:grpSpPr>
          <a:xfrm>
            <a:off x="0" y="0"/>
            <a:ext cx="791072" cy="791072"/>
            <a:chOff x="0" y="0"/>
            <a:chExt cx="791072" cy="791072"/>
          </a:xfrm>
        </p:grpSpPr>
        <p:sp>
          <p:nvSpPr>
            <p:cNvPr id="765" name="Google Shape;765;p82"/>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66" name="Google Shape;766;p82"/>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67" name="Google Shape;767;p82"/>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68" name="Google Shape;768;p82"/>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769" name="Google Shape;769;p82"/>
          <p:cNvGrpSpPr/>
          <p:nvPr/>
        </p:nvGrpSpPr>
        <p:grpSpPr>
          <a:xfrm>
            <a:off x="8460432" y="4299942"/>
            <a:ext cx="500406" cy="640288"/>
            <a:chOff x="8460432" y="4299942"/>
            <a:chExt cx="500406" cy="640288"/>
          </a:xfrm>
        </p:grpSpPr>
        <p:sp>
          <p:nvSpPr>
            <p:cNvPr id="770" name="Google Shape;770;p82"/>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71" name="Google Shape;771;p82"/>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72" name="Google Shape;772;p82"/>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773" name="Google Shape;773;p8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
        <p:nvSpPr>
          <p:cNvPr id="774" name="Google Shape;774;p82"/>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七</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dirty="0" smtClean="0">
                <a:solidFill>
                  <a:srgbClr val="0070C0"/>
                </a:solidFill>
                <a:latin typeface="Microsoft JhengHei"/>
                <a:ea typeface="Microsoft JhengHei"/>
                <a:cs typeface="Microsoft JhengHei"/>
                <a:sym typeface="Microsoft JhengHei"/>
              </a:rPr>
              <a:t>更新</a:t>
            </a:r>
            <a:r>
              <a:rPr lang="zh-TW" altLang="en-US" sz="1800" b="1" dirty="0">
                <a:solidFill>
                  <a:srgbClr val="0070C0"/>
                </a:solidFill>
                <a:latin typeface="Microsoft JhengHei"/>
                <a:ea typeface="Microsoft JhengHei"/>
                <a:cs typeface="Microsoft JhengHei"/>
                <a:sym typeface="Microsoft JhengHei"/>
              </a:rPr>
              <a:t>運鏡參數</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775" name="Google Shape;775;p82"/>
          <p:cNvSpPr txBox="1"/>
          <p:nvPr/>
        </p:nvSpPr>
        <p:spPr>
          <a:xfrm>
            <a:off x="838200" y="1345042"/>
            <a:ext cx="6464808" cy="2307463"/>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dirty="0">
                <a:solidFill>
                  <a:schemeClr val="dk1"/>
                </a:solidFill>
                <a:latin typeface="Microsoft JhengHei"/>
                <a:ea typeface="Microsoft JhengHei"/>
                <a:cs typeface="Microsoft JhengHei"/>
                <a:sym typeface="Microsoft JhengHei"/>
              </a:rPr>
              <a:t>animate()</a:t>
            </a:r>
            <a:endParaRPr dirty="0"/>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dirty="0" err="1">
                <a:solidFill>
                  <a:schemeClr val="dk1"/>
                </a:solidFill>
                <a:latin typeface="Microsoft JhengHei"/>
                <a:ea typeface="Microsoft JhengHei"/>
                <a:cs typeface="Microsoft JhengHei"/>
                <a:sym typeface="Microsoft JhengHei"/>
              </a:rPr>
              <a:t>animate也變得十分簡單</a:t>
            </a:r>
            <a:r>
              <a:rPr lang="en-US" sz="1400" b="0" i="0" u="none" strike="noStrike" cap="none" dirty="0">
                <a:solidFill>
                  <a:schemeClr val="dk1"/>
                </a:solidFill>
                <a:latin typeface="Microsoft JhengHei"/>
                <a:ea typeface="Microsoft JhengHei"/>
                <a:cs typeface="Microsoft JhengHei"/>
                <a:sym typeface="Microsoft JhengHei"/>
              </a:rPr>
              <a:t> : </a:t>
            </a:r>
            <a:r>
              <a:rPr lang="en-US" sz="1400" b="0" i="0" u="none" strike="noStrike" cap="none" dirty="0" err="1">
                <a:solidFill>
                  <a:schemeClr val="dk1"/>
                </a:solidFill>
                <a:latin typeface="Microsoft JhengHei"/>
                <a:ea typeface="Microsoft JhengHei"/>
                <a:cs typeface="Microsoft JhengHei"/>
                <a:sym typeface="Microsoft JhengHei"/>
              </a:rPr>
              <a:t>我們已經在initCamera宣告Three.js的運鏡系統，因此我們只需要告訴Three.js的運鏡系統要更新運鏡參數即可</a:t>
            </a:r>
            <a:r>
              <a:rPr lang="en-US" sz="1400" b="0" i="0" u="none" strike="noStrike" cap="none" dirty="0">
                <a:solidFill>
                  <a:schemeClr val="dk1"/>
                </a:solidFill>
                <a:latin typeface="Microsoft JhengHei"/>
                <a:ea typeface="Microsoft JhengHei"/>
                <a:cs typeface="Microsoft JhengHei"/>
                <a:sym typeface="Microsoft JhengHei"/>
              </a:rPr>
              <a:t>(</a:t>
            </a:r>
            <a:r>
              <a:rPr lang="en-US" sz="1400" b="0" i="0" u="none" strike="noStrike" cap="none" dirty="0" err="1">
                <a:solidFill>
                  <a:schemeClr val="dk1"/>
                </a:solidFill>
                <a:latin typeface="Microsoft JhengHei"/>
                <a:ea typeface="Microsoft JhengHei"/>
                <a:cs typeface="Microsoft JhengHei"/>
                <a:sym typeface="Microsoft JhengHei"/>
              </a:rPr>
              <a:t>該系統會自動監測滑鼠事件</a:t>
            </a:r>
            <a:r>
              <a:rPr lang="en-US" sz="1400" b="0" i="0" u="none" strike="noStrike" cap="none" dirty="0">
                <a:solidFill>
                  <a:schemeClr val="dk1"/>
                </a:solidFill>
                <a:latin typeface="Microsoft JhengHei"/>
                <a:ea typeface="Microsoft JhengHei"/>
                <a:cs typeface="Microsoft JhengHei"/>
                <a:sym typeface="Microsoft JhengHei"/>
              </a:rPr>
              <a:t>)</a:t>
            </a:r>
            <a:endParaRPr sz="1400" b="0" i="0" u="none" strike="noStrike" cap="none" dirty="0">
              <a:solidFill>
                <a:schemeClr val="dk1"/>
              </a:solidFill>
              <a:latin typeface="Microsoft JhengHei"/>
              <a:ea typeface="Microsoft JhengHei"/>
              <a:cs typeface="Microsoft JhengHei"/>
              <a:sym typeface="Microsoft JhengHei"/>
            </a:endParaRPr>
          </a:p>
        </p:txBody>
      </p:sp>
      <p:grpSp>
        <p:nvGrpSpPr>
          <p:cNvPr id="776" name="Google Shape;776;p82"/>
          <p:cNvGrpSpPr/>
          <p:nvPr/>
        </p:nvGrpSpPr>
        <p:grpSpPr>
          <a:xfrm>
            <a:off x="1843877" y="2579683"/>
            <a:ext cx="4223643" cy="1936488"/>
            <a:chOff x="5811715" y="3103684"/>
            <a:chExt cx="5542085" cy="2540977"/>
          </a:xfrm>
        </p:grpSpPr>
        <p:sp>
          <p:nvSpPr>
            <p:cNvPr id="777" name="Google Shape;777;p82"/>
            <p:cNvSpPr/>
            <p:nvPr/>
          </p:nvSpPr>
          <p:spPr>
            <a:xfrm>
              <a:off x="5811715" y="3103684"/>
              <a:ext cx="5542085" cy="2540977"/>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100" b="1" i="0" u="none" strike="noStrike" cap="none">
                  <a:solidFill>
                    <a:srgbClr val="0000FF"/>
                  </a:solidFill>
                  <a:latin typeface="Courier New"/>
                  <a:ea typeface="Courier New"/>
                  <a:cs typeface="Courier New"/>
                  <a:sym typeface="Courier New"/>
                </a:rPr>
                <a:t>function</a:t>
              </a:r>
              <a:r>
                <a:rPr lang="en-US" sz="1100" b="0" i="0" u="none" strike="noStrike" cap="none">
                  <a:solidFill>
                    <a:srgbClr val="000000"/>
                  </a:solidFill>
                  <a:latin typeface="Courier New"/>
                  <a:ea typeface="Courier New"/>
                  <a:cs typeface="Courier New"/>
                  <a:sym typeface="Courier New"/>
                </a:rPr>
                <a:t> animate</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80"/>
                  </a:solidFill>
                  <a:latin typeface="Courier New"/>
                  <a:ea typeface="Courier New"/>
                  <a:cs typeface="Courier New"/>
                  <a:sym typeface="Courier New"/>
                </a:rPr>
                <a:t>{</a:t>
              </a:r>
              <a:endParaRPr sz="2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0000"/>
                  </a:solidFill>
                  <a:latin typeface="Courier New"/>
                  <a:ea typeface="Courier New"/>
                  <a:cs typeface="Courier New"/>
                  <a:sym typeface="Courier New"/>
                </a:rPr>
                <a:t>	controls</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385723"/>
                  </a:solidFill>
                  <a:latin typeface="Courier New"/>
                  <a:ea typeface="Courier New"/>
                  <a:cs typeface="Courier New"/>
                  <a:sym typeface="Courier New"/>
                </a:rPr>
                <a:t>update</a:t>
              </a:r>
              <a:r>
                <a:rPr lang="en-US" sz="1100" b="1" i="0" u="none" strike="noStrike" cap="none">
                  <a:solidFill>
                    <a:srgbClr val="000080"/>
                  </a:solidFill>
                  <a:latin typeface="Courier New"/>
                  <a:ea typeface="Courier New"/>
                  <a:cs typeface="Courier New"/>
                  <a:sym typeface="Courier New"/>
                </a:rPr>
                <a:t>();</a:t>
              </a:r>
              <a:endParaRPr sz="2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i="0" u="none" strike="noStrike" cap="none">
                  <a:solidFill>
                    <a:srgbClr val="000080"/>
                  </a:solidFill>
                  <a:latin typeface="Courier New"/>
                  <a:ea typeface="Courier New"/>
                  <a:cs typeface="Courier New"/>
                  <a:sym typeface="Courier New"/>
                </a:rPr>
                <a:t>}</a:t>
              </a:r>
              <a:endParaRPr sz="2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i="0" u="none" strike="noStrike" cap="none">
                  <a:solidFill>
                    <a:srgbClr val="0000FF"/>
                  </a:solidFill>
                  <a:latin typeface="Courier New"/>
                  <a:ea typeface="Courier New"/>
                  <a:cs typeface="Courier New"/>
                  <a:sym typeface="Courier New"/>
                </a:rPr>
                <a:t>function</a:t>
              </a:r>
              <a:r>
                <a:rPr lang="en-US" sz="1100" b="0" i="0" u="none" strike="noStrike" cap="none">
                  <a:solidFill>
                    <a:srgbClr val="000000"/>
                  </a:solidFill>
                  <a:latin typeface="Courier New"/>
                  <a:ea typeface="Courier New"/>
                  <a:cs typeface="Courier New"/>
                  <a:sym typeface="Courier New"/>
                </a:rPr>
                <a:t> tick</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80"/>
                  </a:solidFill>
                  <a:latin typeface="Courier New"/>
                  <a:ea typeface="Courier New"/>
                  <a:cs typeface="Courier New"/>
                  <a:sym typeface="Courier New"/>
                </a:rPr>
                <a:t>{</a:t>
              </a:r>
              <a:endParaRPr sz="2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0000"/>
                  </a:solidFill>
                  <a:latin typeface="Courier New"/>
                  <a:ea typeface="Courier New"/>
                  <a:cs typeface="Courier New"/>
                  <a:sym typeface="Courier New"/>
                </a:rPr>
                <a:t>	requestAnimationFrame</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tick </a:t>
              </a:r>
              <a:r>
                <a:rPr lang="en-US" sz="1100" b="1" i="0" u="none" strike="noStrike" cap="none">
                  <a:solidFill>
                    <a:srgbClr val="000080"/>
                  </a:solidFill>
                  <a:latin typeface="Courier New"/>
                  <a:ea typeface="Courier New"/>
                  <a:cs typeface="Courier New"/>
                  <a:sym typeface="Courier New"/>
                </a:rPr>
                <a:t>);</a:t>
              </a:r>
              <a:endParaRPr sz="2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0000"/>
                  </a:solidFill>
                  <a:latin typeface="Courier New"/>
                  <a:ea typeface="Courier New"/>
                  <a:cs typeface="Courier New"/>
                  <a:sym typeface="Courier New"/>
                </a:rPr>
                <a:t>	drawScene</a:t>
              </a:r>
              <a:r>
                <a:rPr lang="en-US" sz="1100" b="1" i="0" u="none" strike="noStrike" cap="none">
                  <a:solidFill>
                    <a:srgbClr val="000080"/>
                  </a:solidFill>
                  <a:latin typeface="Courier New"/>
                  <a:ea typeface="Courier New"/>
                  <a:cs typeface="Courier New"/>
                  <a:sym typeface="Courier New"/>
                </a:rPr>
                <a:t>();</a:t>
              </a:r>
              <a:endParaRPr sz="2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0000"/>
                  </a:solidFill>
                  <a:latin typeface="Courier New"/>
                  <a:ea typeface="Courier New"/>
                  <a:cs typeface="Courier New"/>
                  <a:sym typeface="Courier New"/>
                </a:rPr>
                <a:t>	animate</a:t>
              </a:r>
              <a:r>
                <a:rPr lang="en-US" sz="1100" b="1" i="0" u="none" strike="noStrike" cap="none">
                  <a:solidFill>
                    <a:srgbClr val="000080"/>
                  </a:solidFill>
                  <a:latin typeface="Courier New"/>
                  <a:ea typeface="Courier New"/>
                  <a:cs typeface="Courier New"/>
                  <a:sym typeface="Courier New"/>
                </a:rPr>
                <a:t>();</a:t>
              </a:r>
              <a:endParaRPr sz="2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i="0" u="none" strike="noStrike" cap="none">
                  <a:solidFill>
                    <a:srgbClr val="000080"/>
                  </a:solidFill>
                  <a:latin typeface="Courier New"/>
                  <a:ea typeface="Courier New"/>
                  <a:cs typeface="Courier New"/>
                  <a:sym typeface="Courier New"/>
                </a:rPr>
                <a:t>}</a:t>
              </a:r>
              <a:endParaRPr sz="2000" b="0" i="0" u="none" strike="noStrike" cap="none">
                <a:solidFill>
                  <a:schemeClr val="lt1"/>
                </a:solidFill>
                <a:latin typeface="Calibri"/>
                <a:ea typeface="Calibri"/>
                <a:cs typeface="Calibri"/>
                <a:sym typeface="Calibri"/>
              </a:endParaRPr>
            </a:p>
          </p:txBody>
        </p:sp>
        <p:sp>
          <p:nvSpPr>
            <p:cNvPr id="778" name="Google Shape;778;p82"/>
            <p:cNvSpPr/>
            <p:nvPr/>
          </p:nvSpPr>
          <p:spPr>
            <a:xfrm rot="5400000">
              <a:off x="9363808" y="3393830"/>
              <a:ext cx="483577" cy="571501"/>
            </a:xfrm>
            <a:prstGeom prst="down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9" name="Google Shape;779;p82"/>
            <p:cNvSpPr/>
            <p:nvPr/>
          </p:nvSpPr>
          <p:spPr>
            <a:xfrm>
              <a:off x="9903070" y="3275134"/>
              <a:ext cx="1382641" cy="80889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更新運鏡參數</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83"/>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四、簡單的Three js程式</a:t>
            </a:r>
            <a:endParaRPr sz="4000" b="1">
              <a:solidFill>
                <a:srgbClr val="002060"/>
              </a:solidFill>
            </a:endParaRPr>
          </a:p>
        </p:txBody>
      </p:sp>
      <p:grpSp>
        <p:nvGrpSpPr>
          <p:cNvPr id="785" name="Google Shape;785;p83"/>
          <p:cNvGrpSpPr/>
          <p:nvPr/>
        </p:nvGrpSpPr>
        <p:grpSpPr>
          <a:xfrm>
            <a:off x="0" y="0"/>
            <a:ext cx="791072" cy="791072"/>
            <a:chOff x="0" y="0"/>
            <a:chExt cx="791072" cy="791072"/>
          </a:xfrm>
        </p:grpSpPr>
        <p:sp>
          <p:nvSpPr>
            <p:cNvPr id="786" name="Google Shape;786;p83"/>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87" name="Google Shape;787;p83"/>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88" name="Google Shape;788;p83"/>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89" name="Google Shape;789;p83"/>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790" name="Google Shape;790;p83"/>
          <p:cNvGrpSpPr/>
          <p:nvPr/>
        </p:nvGrpSpPr>
        <p:grpSpPr>
          <a:xfrm>
            <a:off x="8460432" y="4299942"/>
            <a:ext cx="500406" cy="640288"/>
            <a:chOff x="8460432" y="4299942"/>
            <a:chExt cx="500406" cy="640288"/>
          </a:xfrm>
        </p:grpSpPr>
        <p:sp>
          <p:nvSpPr>
            <p:cNvPr id="791" name="Google Shape;791;p83"/>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92" name="Google Shape;792;p83"/>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93" name="Google Shape;793;p83"/>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794" name="Google Shape;794;p83"/>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sp>
        <p:nvSpPr>
          <p:cNvPr id="795" name="Google Shape;795;p83"/>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八</a:t>
            </a:r>
            <a:r>
              <a:rPr lang="en-US" sz="1800" b="1" i="0" u="none" strike="noStrike" cap="none" dirty="0" smtClean="0">
                <a:solidFill>
                  <a:srgbClr val="0070C0"/>
                </a:solidFill>
                <a:latin typeface="Microsoft JhengHei"/>
                <a:ea typeface="Microsoft JhengHei"/>
                <a:cs typeface="Microsoft JhengHei"/>
                <a:sym typeface="Microsoft JhengHei"/>
              </a:rPr>
              <a:t>）</a:t>
            </a:r>
            <a:r>
              <a:rPr lang="en-US" altLang="zh-TW" sz="1800" b="1" dirty="0" smtClean="0">
                <a:solidFill>
                  <a:srgbClr val="0070C0"/>
                </a:solidFill>
                <a:latin typeface="Microsoft JhengHei"/>
                <a:ea typeface="Microsoft JhengHei"/>
                <a:cs typeface="Microsoft JhengHei"/>
                <a:sym typeface="Microsoft JhengHei"/>
              </a:rPr>
              <a:t>Result</a:t>
            </a:r>
            <a:endParaRPr lang="en-US" altLang="zh-TW" sz="1800" b="1" dirty="0">
              <a:solidFill>
                <a:srgbClr val="0070C0"/>
              </a:solidFill>
              <a:latin typeface="Microsoft JhengHei"/>
              <a:ea typeface="Microsoft JhengHei"/>
              <a:cs typeface="Microsoft JhengHei"/>
              <a:sym typeface="Microsoft JhengHei"/>
            </a:endParaRPr>
          </a:p>
        </p:txBody>
      </p:sp>
      <p:pic>
        <p:nvPicPr>
          <p:cNvPr id="797" name="Google Shape;797;p83"/>
          <p:cNvPicPr preferRelativeResize="0"/>
          <p:nvPr/>
        </p:nvPicPr>
        <p:blipFill rotWithShape="1">
          <a:blip r:embed="rId3">
            <a:alphaModFix/>
          </a:blip>
          <a:srcRect/>
          <a:stretch/>
        </p:blipFill>
        <p:spPr>
          <a:xfrm>
            <a:off x="2201677" y="1556787"/>
            <a:ext cx="3886225" cy="295917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84"/>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五、Three js太陽系</a:t>
            </a:r>
            <a:endParaRPr sz="4000" b="1">
              <a:solidFill>
                <a:srgbClr val="002060"/>
              </a:solidFill>
            </a:endParaRPr>
          </a:p>
        </p:txBody>
      </p:sp>
      <p:grpSp>
        <p:nvGrpSpPr>
          <p:cNvPr id="803" name="Google Shape;803;p84"/>
          <p:cNvGrpSpPr/>
          <p:nvPr/>
        </p:nvGrpSpPr>
        <p:grpSpPr>
          <a:xfrm>
            <a:off x="0" y="0"/>
            <a:ext cx="791072" cy="791072"/>
            <a:chOff x="0" y="0"/>
            <a:chExt cx="791072" cy="791072"/>
          </a:xfrm>
        </p:grpSpPr>
        <p:sp>
          <p:nvSpPr>
            <p:cNvPr id="804" name="Google Shape;804;p84"/>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05" name="Google Shape;805;p84"/>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06" name="Google Shape;806;p84"/>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07" name="Google Shape;807;p84"/>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808" name="Google Shape;808;p84"/>
          <p:cNvGrpSpPr/>
          <p:nvPr/>
        </p:nvGrpSpPr>
        <p:grpSpPr>
          <a:xfrm>
            <a:off x="8460432" y="4299942"/>
            <a:ext cx="500406" cy="640288"/>
            <a:chOff x="8460432" y="4299942"/>
            <a:chExt cx="500406" cy="640288"/>
          </a:xfrm>
        </p:grpSpPr>
        <p:sp>
          <p:nvSpPr>
            <p:cNvPr id="809" name="Google Shape;809;p84"/>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10" name="Google Shape;810;p84"/>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11" name="Google Shape;811;p84"/>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812" name="Google Shape;812;p84"/>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sp>
        <p:nvSpPr>
          <p:cNvPr id="813" name="Google Shape;813;p84"/>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（一）程式架構</a:t>
            </a:r>
            <a:endParaRPr sz="1800" b="1" i="0" u="none" strike="noStrike" cap="none">
              <a:solidFill>
                <a:srgbClr val="0070C0"/>
              </a:solidFill>
              <a:latin typeface="Microsoft JhengHei"/>
              <a:ea typeface="Microsoft JhengHei"/>
              <a:cs typeface="Microsoft JhengHei"/>
              <a:sym typeface="Microsoft JhengHei"/>
            </a:endParaRPr>
          </a:p>
        </p:txBody>
      </p:sp>
      <p:sp>
        <p:nvSpPr>
          <p:cNvPr id="814" name="Google Shape;814;p84"/>
          <p:cNvSpPr txBox="1"/>
          <p:nvPr/>
        </p:nvSpPr>
        <p:spPr>
          <a:xfrm>
            <a:off x="1036320" y="1475935"/>
            <a:ext cx="4245364"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err="1">
                <a:solidFill>
                  <a:srgbClr val="000000"/>
                </a:solidFill>
                <a:latin typeface="Microsoft JhengHei"/>
                <a:ea typeface="Microsoft JhengHei"/>
                <a:cs typeface="Microsoft JhengHei"/>
                <a:sym typeface="Microsoft JhengHei"/>
              </a:rPr>
              <a:t>本範例包含以下主題</a:t>
            </a:r>
            <a:r>
              <a:rPr lang="en-US" sz="1600" b="0" i="0" u="none" strike="noStrike" cap="none" dirty="0">
                <a:solidFill>
                  <a:srgbClr val="000000"/>
                </a:solidFill>
                <a:latin typeface="Microsoft JhengHei"/>
                <a:ea typeface="Microsoft JhengHei"/>
                <a:cs typeface="Microsoft JhengHei"/>
                <a:sym typeface="Microsoft JhengHei"/>
              </a:rPr>
              <a:t>:</a:t>
            </a:r>
            <a:endParaRPr sz="1600" dirty="0"/>
          </a:p>
          <a:p>
            <a:pPr marL="285750" lvl="0" indent="-285750">
              <a:buFont typeface="Arial" panose="020B0604020202020204" pitchFamily="34" charset="0"/>
              <a:buChar char="•"/>
            </a:pPr>
            <a:r>
              <a:rPr lang="en-US" sz="1600" b="0" i="0" u="none" strike="noStrike" cap="none" dirty="0" err="1">
                <a:solidFill>
                  <a:srgbClr val="000000"/>
                </a:solidFill>
                <a:latin typeface="Microsoft JhengHei"/>
                <a:ea typeface="Microsoft JhengHei"/>
                <a:cs typeface="Microsoft JhengHei"/>
                <a:sym typeface="Microsoft JhengHei"/>
              </a:rPr>
              <a:t>繪製球體</a:t>
            </a:r>
            <a:r>
              <a:rPr lang="en-US" sz="1600" b="0" i="0" u="none" strike="noStrike" cap="none" dirty="0">
                <a:solidFill>
                  <a:srgbClr val="000000"/>
                </a:solidFill>
                <a:latin typeface="Microsoft JhengHei"/>
                <a:ea typeface="Microsoft JhengHei"/>
                <a:cs typeface="Microsoft JhengHei"/>
                <a:sym typeface="Microsoft JhengHei"/>
              </a:rPr>
              <a:t> </a:t>
            </a:r>
            <a:r>
              <a:rPr lang="en-US" sz="1600" b="0" i="0" u="none" strike="noStrike" cap="none" dirty="0" smtClean="0">
                <a:solidFill>
                  <a:srgbClr val="000000"/>
                </a:solidFill>
                <a:latin typeface="Microsoft JhengHei"/>
                <a:ea typeface="Microsoft JhengHei"/>
                <a:cs typeface="Microsoft JhengHei"/>
                <a:sym typeface="Microsoft JhengHei"/>
              </a:rPr>
              <a:t>(</a:t>
            </a:r>
            <a:r>
              <a:rPr lang="en-US" altLang="zh-TW" sz="1600" dirty="0">
                <a:latin typeface="Microsoft JhengHei"/>
                <a:ea typeface="Microsoft JhengHei"/>
                <a:cs typeface="Microsoft JhengHei"/>
                <a:sym typeface="Microsoft JhengHei"/>
              </a:rPr>
              <a:t>Lesson 5</a:t>
            </a:r>
            <a:r>
              <a:rPr lang="en-US" sz="1600" b="0" i="0" u="none" strike="noStrike" cap="none" dirty="0" smtClean="0">
                <a:solidFill>
                  <a:srgbClr val="000000"/>
                </a:solidFill>
                <a:latin typeface="Microsoft JhengHei"/>
                <a:ea typeface="Microsoft JhengHei"/>
                <a:cs typeface="Microsoft JhengHei"/>
                <a:sym typeface="Microsoft JhengHei"/>
              </a:rPr>
              <a:t>)</a:t>
            </a:r>
            <a:endParaRPr sz="1600" dirty="0"/>
          </a:p>
          <a:p>
            <a:pPr marL="285750" marR="0" lvl="0" indent="-285750" algn="l" rtl="0">
              <a:lnSpc>
                <a:spcPct val="100000"/>
              </a:lnSpc>
              <a:spcBef>
                <a:spcPts val="0"/>
              </a:spcBef>
              <a:spcAft>
                <a:spcPts val="0"/>
              </a:spcAft>
              <a:buFont typeface="Arial" panose="020B0604020202020204" pitchFamily="34" charset="0"/>
              <a:buChar char="•"/>
            </a:pPr>
            <a:r>
              <a:rPr lang="en-US" sz="1600" b="0" i="0" u="none" strike="noStrike" cap="none" dirty="0">
                <a:solidFill>
                  <a:srgbClr val="000000"/>
                </a:solidFill>
                <a:latin typeface="Microsoft JhengHei"/>
                <a:ea typeface="Microsoft JhengHei"/>
                <a:cs typeface="Microsoft JhengHei"/>
                <a:sym typeface="Microsoft JhengHei"/>
              </a:rPr>
              <a:t>Scene graph </a:t>
            </a:r>
            <a:r>
              <a:rPr lang="en-US" sz="1600" b="0" i="0" u="none" strike="noStrike" cap="none" dirty="0" smtClean="0">
                <a:solidFill>
                  <a:srgbClr val="000000"/>
                </a:solidFill>
                <a:latin typeface="Microsoft JhengHei"/>
                <a:ea typeface="Microsoft JhengHei"/>
                <a:cs typeface="Microsoft JhengHei"/>
                <a:sym typeface="Microsoft JhengHei"/>
              </a:rPr>
              <a:t>(Lesson 5)</a:t>
            </a:r>
            <a:endParaRPr sz="1600" b="0" i="0" u="none" strike="noStrike" cap="none" dirty="0">
              <a:solidFill>
                <a:srgbClr val="000000"/>
              </a:solidFill>
              <a:latin typeface="Microsoft JhengHei"/>
              <a:ea typeface="Microsoft JhengHei"/>
              <a:cs typeface="Microsoft JhengHei"/>
              <a:sym typeface="Microsoft JhengHei"/>
            </a:endParaRPr>
          </a:p>
          <a:p>
            <a:pPr marL="285750" marR="0" lvl="0" indent="-285750" algn="l" rtl="0">
              <a:lnSpc>
                <a:spcPct val="100000"/>
              </a:lnSpc>
              <a:spcBef>
                <a:spcPts val="0"/>
              </a:spcBef>
              <a:spcAft>
                <a:spcPts val="0"/>
              </a:spcAft>
              <a:buFont typeface="Arial" panose="020B0604020202020204" pitchFamily="34" charset="0"/>
              <a:buChar char="•"/>
            </a:pPr>
            <a:r>
              <a:rPr lang="en-US" sz="1600" b="0" i="0" u="none" strike="noStrike" cap="none" dirty="0">
                <a:solidFill>
                  <a:srgbClr val="000000"/>
                </a:solidFill>
                <a:latin typeface="Microsoft JhengHei"/>
                <a:ea typeface="Microsoft JhengHei"/>
                <a:cs typeface="Microsoft JhengHei"/>
                <a:sym typeface="Microsoft JhengHei"/>
              </a:rPr>
              <a:t>Texture </a:t>
            </a:r>
            <a:r>
              <a:rPr lang="en-US" sz="1600" b="0" i="0" u="none" strike="noStrike" cap="none" dirty="0" smtClean="0">
                <a:solidFill>
                  <a:srgbClr val="000000"/>
                </a:solidFill>
                <a:latin typeface="Microsoft JhengHei"/>
                <a:ea typeface="Microsoft JhengHei"/>
                <a:cs typeface="Microsoft JhengHei"/>
                <a:sym typeface="Microsoft JhengHei"/>
              </a:rPr>
              <a:t>(Lesson 6)</a:t>
            </a:r>
            <a:endParaRPr sz="1600" b="0" i="0" u="none" strike="noStrike" cap="none" dirty="0">
              <a:solidFill>
                <a:srgbClr val="000000"/>
              </a:solidFill>
              <a:latin typeface="Microsoft JhengHei"/>
              <a:ea typeface="Microsoft JhengHei"/>
              <a:cs typeface="Microsoft JhengHei"/>
              <a:sym typeface="Microsoft JhengHei"/>
            </a:endParaRPr>
          </a:p>
          <a:p>
            <a:pPr marL="285750" marR="0" lvl="0" indent="-285750" algn="l" rtl="0">
              <a:lnSpc>
                <a:spcPct val="100000"/>
              </a:lnSpc>
              <a:spcBef>
                <a:spcPts val="0"/>
              </a:spcBef>
              <a:spcAft>
                <a:spcPts val="0"/>
              </a:spcAft>
              <a:buFont typeface="Arial" panose="020B0604020202020204" pitchFamily="34" charset="0"/>
              <a:buChar char="•"/>
            </a:pPr>
            <a:r>
              <a:rPr lang="en-US" sz="1600" b="0" i="0" u="none" strike="noStrike" cap="none" dirty="0" err="1">
                <a:solidFill>
                  <a:srgbClr val="000000"/>
                </a:solidFill>
                <a:latin typeface="Microsoft JhengHei"/>
                <a:ea typeface="Microsoft JhengHei"/>
                <a:cs typeface="Microsoft JhengHei"/>
                <a:sym typeface="Microsoft JhengHei"/>
              </a:rPr>
              <a:t>打光</a:t>
            </a:r>
            <a:r>
              <a:rPr lang="en-US" sz="1600" b="0" i="0" u="none" strike="noStrike" cap="none" dirty="0">
                <a:solidFill>
                  <a:srgbClr val="000000"/>
                </a:solidFill>
                <a:latin typeface="Microsoft JhengHei"/>
                <a:ea typeface="Microsoft JhengHei"/>
                <a:cs typeface="Microsoft JhengHei"/>
                <a:sym typeface="Microsoft JhengHei"/>
              </a:rPr>
              <a:t> </a:t>
            </a:r>
            <a:r>
              <a:rPr lang="en-US" sz="1600" b="0" i="0" u="none" strike="noStrike" cap="none" dirty="0" smtClean="0">
                <a:solidFill>
                  <a:srgbClr val="000000"/>
                </a:solidFill>
                <a:latin typeface="Microsoft JhengHei"/>
                <a:ea typeface="Microsoft JhengHei"/>
                <a:cs typeface="Microsoft JhengHei"/>
                <a:sym typeface="Microsoft JhengHei"/>
              </a:rPr>
              <a:t>(Lesson 8)</a:t>
            </a:r>
            <a:endParaRPr sz="1600" b="0" i="0" u="none" strike="noStrike" cap="none" dirty="0">
              <a:solidFill>
                <a:srgbClr val="000000"/>
              </a:solidFill>
              <a:latin typeface="Microsoft JhengHei"/>
              <a:ea typeface="Microsoft JhengHei"/>
              <a:cs typeface="Microsoft JhengHei"/>
              <a:sym typeface="Microsoft JhengHei"/>
            </a:endParaRPr>
          </a:p>
          <a:p>
            <a:pPr marL="285750" marR="0" lvl="0" indent="-285750" algn="l" rtl="0">
              <a:lnSpc>
                <a:spcPct val="100000"/>
              </a:lnSpc>
              <a:spcBef>
                <a:spcPts val="0"/>
              </a:spcBef>
              <a:spcAft>
                <a:spcPts val="0"/>
              </a:spcAft>
              <a:buFont typeface="Arial" panose="020B0604020202020204" pitchFamily="34" charset="0"/>
              <a:buChar char="•"/>
            </a:pPr>
            <a:r>
              <a:rPr lang="en-US" sz="1600" b="0" i="0" u="none" strike="noStrike" cap="none" dirty="0" err="1">
                <a:solidFill>
                  <a:srgbClr val="000000"/>
                </a:solidFill>
                <a:latin typeface="Microsoft JhengHei"/>
                <a:ea typeface="Microsoft JhengHei"/>
                <a:cs typeface="Microsoft JhengHei"/>
                <a:sym typeface="Microsoft JhengHei"/>
              </a:rPr>
              <a:t>外讀模型檔</a:t>
            </a:r>
            <a:r>
              <a:rPr lang="en-US" sz="1600" b="0" i="0" u="none" strike="noStrike" cap="none" dirty="0">
                <a:solidFill>
                  <a:srgbClr val="000000"/>
                </a:solidFill>
                <a:latin typeface="Microsoft JhengHei"/>
                <a:ea typeface="Microsoft JhengHei"/>
                <a:cs typeface="Microsoft JhengHei"/>
                <a:sym typeface="Microsoft JhengHei"/>
              </a:rPr>
              <a:t> </a:t>
            </a:r>
            <a:r>
              <a:rPr lang="en-US" sz="1600" b="0" i="0" u="none" strike="noStrike" cap="none" dirty="0" smtClean="0">
                <a:solidFill>
                  <a:srgbClr val="000000"/>
                </a:solidFill>
                <a:latin typeface="Microsoft JhengHei"/>
                <a:ea typeface="Microsoft JhengHei"/>
                <a:cs typeface="Microsoft JhengHei"/>
                <a:sym typeface="Microsoft JhengHei"/>
              </a:rPr>
              <a:t>(Lesson 10)</a:t>
            </a:r>
            <a:endParaRPr sz="1600" b="0" i="0" u="none" strike="noStrike" cap="none" dirty="0">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85"/>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五、Three js太陽系</a:t>
            </a:r>
            <a:endParaRPr sz="4000" b="1">
              <a:solidFill>
                <a:srgbClr val="002060"/>
              </a:solidFill>
            </a:endParaRPr>
          </a:p>
        </p:txBody>
      </p:sp>
      <p:grpSp>
        <p:nvGrpSpPr>
          <p:cNvPr id="820" name="Google Shape;820;p85"/>
          <p:cNvGrpSpPr/>
          <p:nvPr/>
        </p:nvGrpSpPr>
        <p:grpSpPr>
          <a:xfrm>
            <a:off x="0" y="0"/>
            <a:ext cx="791072" cy="791072"/>
            <a:chOff x="0" y="0"/>
            <a:chExt cx="791072" cy="791072"/>
          </a:xfrm>
        </p:grpSpPr>
        <p:sp>
          <p:nvSpPr>
            <p:cNvPr id="821" name="Google Shape;821;p85"/>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22" name="Google Shape;822;p85"/>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23" name="Google Shape;823;p85"/>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24" name="Google Shape;824;p85"/>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825" name="Google Shape;825;p85"/>
          <p:cNvGrpSpPr/>
          <p:nvPr/>
        </p:nvGrpSpPr>
        <p:grpSpPr>
          <a:xfrm>
            <a:off x="8460432" y="4299942"/>
            <a:ext cx="500406" cy="640288"/>
            <a:chOff x="8460432" y="4299942"/>
            <a:chExt cx="500406" cy="640288"/>
          </a:xfrm>
        </p:grpSpPr>
        <p:sp>
          <p:nvSpPr>
            <p:cNvPr id="826" name="Google Shape;826;p85"/>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27" name="Google Shape;827;p85"/>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28" name="Google Shape;828;p85"/>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829" name="Google Shape;829;p8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
        <p:nvSpPr>
          <p:cNvPr id="830" name="Google Shape;830;p85"/>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（二）Scene graph建構</a:t>
            </a:r>
            <a:endParaRPr sz="1800" b="1" i="0" u="none" strike="noStrike" cap="none">
              <a:solidFill>
                <a:srgbClr val="0070C0"/>
              </a:solidFill>
              <a:latin typeface="Microsoft JhengHei"/>
              <a:ea typeface="Microsoft JhengHei"/>
              <a:cs typeface="Microsoft JhengHei"/>
              <a:sym typeface="Microsoft JhengHei"/>
            </a:endParaRPr>
          </a:p>
        </p:txBody>
      </p:sp>
      <p:grpSp>
        <p:nvGrpSpPr>
          <p:cNvPr id="831" name="Google Shape;831;p85"/>
          <p:cNvGrpSpPr/>
          <p:nvPr/>
        </p:nvGrpSpPr>
        <p:grpSpPr>
          <a:xfrm>
            <a:off x="791072" y="1761705"/>
            <a:ext cx="7468430" cy="3239776"/>
            <a:chOff x="1345219" y="2461846"/>
            <a:chExt cx="9355018" cy="4058170"/>
          </a:xfrm>
        </p:grpSpPr>
        <p:cxnSp>
          <p:nvCxnSpPr>
            <p:cNvPr id="832" name="Google Shape;832;p85"/>
            <p:cNvCxnSpPr/>
            <p:nvPr/>
          </p:nvCxnSpPr>
          <p:spPr>
            <a:xfrm>
              <a:off x="2409092" y="3959422"/>
              <a:ext cx="6717323" cy="0"/>
            </a:xfrm>
            <a:prstGeom prst="straightConnector1">
              <a:avLst/>
            </a:prstGeom>
            <a:noFill/>
            <a:ln w="38100" cap="flat" cmpd="sng">
              <a:solidFill>
                <a:srgbClr val="4A7DBA"/>
              </a:solidFill>
              <a:prstDash val="solid"/>
              <a:round/>
              <a:headEnd type="none" w="sm" len="sm"/>
              <a:tailEnd type="none" w="sm" len="sm"/>
            </a:ln>
          </p:spPr>
        </p:cxnSp>
        <p:cxnSp>
          <p:nvCxnSpPr>
            <p:cNvPr id="833" name="Google Shape;833;p85"/>
            <p:cNvCxnSpPr>
              <a:endCxn id="834" idx="0"/>
            </p:cNvCxnSpPr>
            <p:nvPr/>
          </p:nvCxnSpPr>
          <p:spPr>
            <a:xfrm>
              <a:off x="2391504" y="3938144"/>
              <a:ext cx="0" cy="325200"/>
            </a:xfrm>
            <a:prstGeom prst="straightConnector1">
              <a:avLst/>
            </a:prstGeom>
            <a:noFill/>
            <a:ln w="38100" cap="flat" cmpd="sng">
              <a:solidFill>
                <a:srgbClr val="4A7DBA"/>
              </a:solidFill>
              <a:prstDash val="solid"/>
              <a:round/>
              <a:headEnd type="none" w="sm" len="sm"/>
              <a:tailEnd type="none" w="sm" len="sm"/>
            </a:ln>
          </p:spPr>
        </p:cxnSp>
        <p:cxnSp>
          <p:nvCxnSpPr>
            <p:cNvPr id="835" name="Google Shape;835;p85"/>
            <p:cNvCxnSpPr/>
            <p:nvPr/>
          </p:nvCxnSpPr>
          <p:spPr>
            <a:xfrm>
              <a:off x="5770684" y="3692769"/>
              <a:ext cx="0" cy="580292"/>
            </a:xfrm>
            <a:prstGeom prst="straightConnector1">
              <a:avLst/>
            </a:prstGeom>
            <a:noFill/>
            <a:ln w="38100" cap="flat" cmpd="sng">
              <a:solidFill>
                <a:srgbClr val="4A7DBA"/>
              </a:solidFill>
              <a:prstDash val="solid"/>
              <a:round/>
              <a:headEnd type="none" w="sm" len="sm"/>
              <a:tailEnd type="none" w="sm" len="sm"/>
            </a:ln>
          </p:spPr>
        </p:cxnSp>
        <p:cxnSp>
          <p:nvCxnSpPr>
            <p:cNvPr id="836" name="Google Shape;836;p85"/>
            <p:cNvCxnSpPr/>
            <p:nvPr/>
          </p:nvCxnSpPr>
          <p:spPr>
            <a:xfrm>
              <a:off x="9126415" y="3959422"/>
              <a:ext cx="0" cy="325315"/>
            </a:xfrm>
            <a:prstGeom prst="straightConnector1">
              <a:avLst/>
            </a:prstGeom>
            <a:noFill/>
            <a:ln w="38100" cap="flat" cmpd="sng">
              <a:solidFill>
                <a:srgbClr val="4A7DBA"/>
              </a:solidFill>
              <a:prstDash val="solid"/>
              <a:round/>
              <a:headEnd type="none" w="sm" len="sm"/>
              <a:tailEnd type="none" w="sm" len="sm"/>
            </a:ln>
          </p:spPr>
        </p:cxnSp>
        <p:cxnSp>
          <p:nvCxnSpPr>
            <p:cNvPr id="837" name="Google Shape;837;p85"/>
            <p:cNvCxnSpPr/>
            <p:nvPr/>
          </p:nvCxnSpPr>
          <p:spPr>
            <a:xfrm>
              <a:off x="5770684" y="2936630"/>
              <a:ext cx="0" cy="325315"/>
            </a:xfrm>
            <a:prstGeom prst="straightConnector1">
              <a:avLst/>
            </a:prstGeom>
            <a:noFill/>
            <a:ln w="38100" cap="flat" cmpd="sng">
              <a:solidFill>
                <a:srgbClr val="4A7DBA"/>
              </a:solidFill>
              <a:prstDash val="solid"/>
              <a:round/>
              <a:headEnd type="none" w="sm" len="sm"/>
              <a:tailEnd type="none" w="sm" len="sm"/>
            </a:ln>
          </p:spPr>
        </p:cxnSp>
        <p:cxnSp>
          <p:nvCxnSpPr>
            <p:cNvPr id="838" name="Google Shape;838;p85"/>
            <p:cNvCxnSpPr/>
            <p:nvPr/>
          </p:nvCxnSpPr>
          <p:spPr>
            <a:xfrm>
              <a:off x="4941277" y="5002823"/>
              <a:ext cx="1644161" cy="0"/>
            </a:xfrm>
            <a:prstGeom prst="straightConnector1">
              <a:avLst/>
            </a:prstGeom>
            <a:noFill/>
            <a:ln w="38100" cap="flat" cmpd="sng">
              <a:solidFill>
                <a:srgbClr val="4A7DBA"/>
              </a:solidFill>
              <a:prstDash val="solid"/>
              <a:round/>
              <a:headEnd type="none" w="sm" len="sm"/>
              <a:tailEnd type="none" w="sm" len="sm"/>
            </a:ln>
          </p:spPr>
        </p:cxnSp>
        <p:cxnSp>
          <p:nvCxnSpPr>
            <p:cNvPr id="839" name="Google Shape;839;p85"/>
            <p:cNvCxnSpPr/>
            <p:nvPr/>
          </p:nvCxnSpPr>
          <p:spPr>
            <a:xfrm>
              <a:off x="5773615" y="4677508"/>
              <a:ext cx="0" cy="325315"/>
            </a:xfrm>
            <a:prstGeom prst="straightConnector1">
              <a:avLst/>
            </a:prstGeom>
            <a:noFill/>
            <a:ln w="38100" cap="flat" cmpd="sng">
              <a:solidFill>
                <a:srgbClr val="4A7DBA"/>
              </a:solidFill>
              <a:prstDash val="solid"/>
              <a:round/>
              <a:headEnd type="none" w="sm" len="sm"/>
              <a:tailEnd type="none" w="sm" len="sm"/>
            </a:ln>
          </p:spPr>
        </p:cxnSp>
        <p:cxnSp>
          <p:nvCxnSpPr>
            <p:cNvPr id="840" name="Google Shape;840;p85"/>
            <p:cNvCxnSpPr/>
            <p:nvPr/>
          </p:nvCxnSpPr>
          <p:spPr>
            <a:xfrm>
              <a:off x="4941277" y="5002823"/>
              <a:ext cx="0" cy="325315"/>
            </a:xfrm>
            <a:prstGeom prst="straightConnector1">
              <a:avLst/>
            </a:prstGeom>
            <a:noFill/>
            <a:ln w="38100" cap="flat" cmpd="sng">
              <a:solidFill>
                <a:srgbClr val="4A7DBA"/>
              </a:solidFill>
              <a:prstDash val="solid"/>
              <a:round/>
              <a:headEnd type="none" w="sm" len="sm"/>
              <a:tailEnd type="none" w="sm" len="sm"/>
            </a:ln>
          </p:spPr>
        </p:cxnSp>
        <p:cxnSp>
          <p:nvCxnSpPr>
            <p:cNvPr id="841" name="Google Shape;841;p85"/>
            <p:cNvCxnSpPr/>
            <p:nvPr/>
          </p:nvCxnSpPr>
          <p:spPr>
            <a:xfrm>
              <a:off x="6585438" y="5002823"/>
              <a:ext cx="0" cy="325315"/>
            </a:xfrm>
            <a:prstGeom prst="straightConnector1">
              <a:avLst/>
            </a:prstGeom>
            <a:noFill/>
            <a:ln w="38100" cap="flat" cmpd="sng">
              <a:solidFill>
                <a:srgbClr val="4A7DBA"/>
              </a:solidFill>
              <a:prstDash val="solid"/>
              <a:round/>
              <a:headEnd type="none" w="sm" len="sm"/>
              <a:tailEnd type="none" w="sm" len="sm"/>
            </a:ln>
          </p:spPr>
        </p:cxnSp>
        <p:cxnSp>
          <p:nvCxnSpPr>
            <p:cNvPr id="842" name="Google Shape;842;p85"/>
            <p:cNvCxnSpPr/>
            <p:nvPr/>
          </p:nvCxnSpPr>
          <p:spPr>
            <a:xfrm>
              <a:off x="6585438" y="5752418"/>
              <a:ext cx="0" cy="325315"/>
            </a:xfrm>
            <a:prstGeom prst="straightConnector1">
              <a:avLst/>
            </a:prstGeom>
            <a:noFill/>
            <a:ln w="38100" cap="flat" cmpd="sng">
              <a:solidFill>
                <a:srgbClr val="4A7DBA"/>
              </a:solidFill>
              <a:prstDash val="solid"/>
              <a:round/>
              <a:headEnd type="none" w="sm" len="sm"/>
              <a:tailEnd type="none" w="sm" len="sm"/>
            </a:ln>
          </p:spPr>
        </p:cxnSp>
        <p:cxnSp>
          <p:nvCxnSpPr>
            <p:cNvPr id="843" name="Google Shape;843;p85"/>
            <p:cNvCxnSpPr/>
            <p:nvPr/>
          </p:nvCxnSpPr>
          <p:spPr>
            <a:xfrm>
              <a:off x="8304334" y="5002823"/>
              <a:ext cx="1644161" cy="0"/>
            </a:xfrm>
            <a:prstGeom prst="straightConnector1">
              <a:avLst/>
            </a:prstGeom>
            <a:noFill/>
            <a:ln w="38100" cap="flat" cmpd="sng">
              <a:solidFill>
                <a:srgbClr val="4A7DBA"/>
              </a:solidFill>
              <a:prstDash val="solid"/>
              <a:round/>
              <a:headEnd type="none" w="sm" len="sm"/>
              <a:tailEnd type="none" w="sm" len="sm"/>
            </a:ln>
          </p:spPr>
        </p:cxnSp>
        <p:cxnSp>
          <p:nvCxnSpPr>
            <p:cNvPr id="844" name="Google Shape;844;p85"/>
            <p:cNvCxnSpPr/>
            <p:nvPr/>
          </p:nvCxnSpPr>
          <p:spPr>
            <a:xfrm>
              <a:off x="9126415" y="4738128"/>
              <a:ext cx="0" cy="264695"/>
            </a:xfrm>
            <a:prstGeom prst="straightConnector1">
              <a:avLst/>
            </a:prstGeom>
            <a:noFill/>
            <a:ln w="38100" cap="flat" cmpd="sng">
              <a:solidFill>
                <a:srgbClr val="4A7DBA"/>
              </a:solidFill>
              <a:prstDash val="solid"/>
              <a:round/>
              <a:headEnd type="none" w="sm" len="sm"/>
              <a:tailEnd type="none" w="sm" len="sm"/>
            </a:ln>
          </p:spPr>
        </p:cxnSp>
        <p:cxnSp>
          <p:nvCxnSpPr>
            <p:cNvPr id="845" name="Google Shape;845;p85"/>
            <p:cNvCxnSpPr/>
            <p:nvPr/>
          </p:nvCxnSpPr>
          <p:spPr>
            <a:xfrm>
              <a:off x="9948495" y="5013621"/>
              <a:ext cx="0" cy="325315"/>
            </a:xfrm>
            <a:prstGeom prst="straightConnector1">
              <a:avLst/>
            </a:prstGeom>
            <a:noFill/>
            <a:ln w="38100" cap="flat" cmpd="sng">
              <a:solidFill>
                <a:srgbClr val="4A7DBA"/>
              </a:solidFill>
              <a:prstDash val="solid"/>
              <a:round/>
              <a:headEnd type="none" w="sm" len="sm"/>
              <a:tailEnd type="none" w="sm" len="sm"/>
            </a:ln>
          </p:spPr>
        </p:cxnSp>
        <p:cxnSp>
          <p:nvCxnSpPr>
            <p:cNvPr id="846" name="Google Shape;846;p85"/>
            <p:cNvCxnSpPr/>
            <p:nvPr/>
          </p:nvCxnSpPr>
          <p:spPr>
            <a:xfrm>
              <a:off x="8304334" y="5013621"/>
              <a:ext cx="0" cy="325315"/>
            </a:xfrm>
            <a:prstGeom prst="straightConnector1">
              <a:avLst/>
            </a:prstGeom>
            <a:noFill/>
            <a:ln w="38100" cap="flat" cmpd="sng">
              <a:solidFill>
                <a:srgbClr val="4A7DBA"/>
              </a:solidFill>
              <a:prstDash val="solid"/>
              <a:round/>
              <a:headEnd type="none" w="sm" len="sm"/>
              <a:tailEnd type="none" w="sm" len="sm"/>
            </a:ln>
          </p:spPr>
        </p:cxnSp>
        <p:cxnSp>
          <p:nvCxnSpPr>
            <p:cNvPr id="847" name="Google Shape;847;p85"/>
            <p:cNvCxnSpPr/>
            <p:nvPr/>
          </p:nvCxnSpPr>
          <p:spPr>
            <a:xfrm>
              <a:off x="9948495" y="5752418"/>
              <a:ext cx="0" cy="325315"/>
            </a:xfrm>
            <a:prstGeom prst="straightConnector1">
              <a:avLst/>
            </a:prstGeom>
            <a:noFill/>
            <a:ln w="38100" cap="flat" cmpd="sng">
              <a:solidFill>
                <a:srgbClr val="4A7DBA"/>
              </a:solidFill>
              <a:prstDash val="solid"/>
              <a:round/>
              <a:headEnd type="none" w="sm" len="sm"/>
              <a:tailEnd type="none" w="sm" len="sm"/>
            </a:ln>
          </p:spPr>
        </p:cxnSp>
        <p:sp>
          <p:nvSpPr>
            <p:cNvPr id="848" name="Google Shape;848;p85"/>
            <p:cNvSpPr/>
            <p:nvPr/>
          </p:nvSpPr>
          <p:spPr>
            <a:xfrm>
              <a:off x="4686300" y="2461846"/>
              <a:ext cx="2092569" cy="47478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世界坐標系原點</a:t>
              </a:r>
              <a:endParaRPr sz="1200" b="0" i="0" u="none" strike="noStrike" cap="none">
                <a:solidFill>
                  <a:schemeClr val="lt1"/>
                </a:solidFill>
                <a:latin typeface="Microsoft JhengHei"/>
                <a:ea typeface="Microsoft JhengHei"/>
                <a:cs typeface="Microsoft JhengHei"/>
                <a:sym typeface="Microsoft JhengHei"/>
              </a:endParaRPr>
            </a:p>
          </p:txBody>
        </p:sp>
        <p:sp>
          <p:nvSpPr>
            <p:cNvPr id="849" name="Google Shape;849;p85"/>
            <p:cNvSpPr/>
            <p:nvPr/>
          </p:nvSpPr>
          <p:spPr>
            <a:xfrm>
              <a:off x="4698022" y="3203285"/>
              <a:ext cx="2092569" cy="47478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太陽</a:t>
              </a:r>
              <a:endParaRPr sz="1200" b="0" i="0" u="none" strike="noStrike" cap="none">
                <a:solidFill>
                  <a:schemeClr val="lt1"/>
                </a:solidFill>
                <a:latin typeface="Microsoft JhengHei"/>
                <a:ea typeface="Microsoft JhengHei"/>
                <a:cs typeface="Microsoft JhengHei"/>
                <a:sym typeface="Microsoft JhengHei"/>
              </a:endParaRPr>
            </a:p>
          </p:txBody>
        </p:sp>
        <p:sp>
          <p:nvSpPr>
            <p:cNvPr id="834" name="Google Shape;834;p85"/>
            <p:cNvSpPr/>
            <p:nvPr/>
          </p:nvSpPr>
          <p:spPr>
            <a:xfrm>
              <a:off x="1345219" y="4263344"/>
              <a:ext cx="2092569" cy="85285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金星</a:t>
              </a:r>
              <a:endParaRPr sz="1200" b="0" i="0" u="none" strike="noStrike" cap="none">
                <a:solidFill>
                  <a:schemeClr val="lt1"/>
                </a:solidFill>
                <a:latin typeface="Microsoft JhengHei"/>
                <a:ea typeface="Microsoft JhengHei"/>
                <a:cs typeface="Microsoft JhengHei"/>
                <a:sym typeface="Microsoft JhengHei"/>
              </a:endParaRPr>
            </a:p>
          </p:txBody>
        </p:sp>
        <p:sp>
          <p:nvSpPr>
            <p:cNvPr id="850" name="Google Shape;850;p85"/>
            <p:cNvSpPr/>
            <p:nvPr/>
          </p:nvSpPr>
          <p:spPr>
            <a:xfrm>
              <a:off x="4695091" y="4263344"/>
              <a:ext cx="2092569" cy="47478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地球軌道</a:t>
              </a:r>
              <a:endParaRPr sz="1200" b="0" i="0" u="none" strike="noStrike" cap="none">
                <a:solidFill>
                  <a:schemeClr val="lt1"/>
                </a:solidFill>
                <a:latin typeface="Microsoft JhengHei"/>
                <a:ea typeface="Microsoft JhengHei"/>
                <a:cs typeface="Microsoft JhengHei"/>
                <a:sym typeface="Microsoft JhengHei"/>
              </a:endParaRPr>
            </a:p>
          </p:txBody>
        </p:sp>
        <p:sp>
          <p:nvSpPr>
            <p:cNvPr id="851" name="Google Shape;851;p85"/>
            <p:cNvSpPr/>
            <p:nvPr/>
          </p:nvSpPr>
          <p:spPr>
            <a:xfrm>
              <a:off x="4308227" y="5277634"/>
              <a:ext cx="1274887" cy="47478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地球</a:t>
              </a:r>
              <a:endParaRPr sz="1200" b="0" i="0" u="none" strike="noStrike" cap="none">
                <a:solidFill>
                  <a:schemeClr val="lt1"/>
                </a:solidFill>
                <a:latin typeface="Microsoft JhengHei"/>
                <a:ea typeface="Microsoft JhengHei"/>
                <a:cs typeface="Microsoft JhengHei"/>
                <a:sym typeface="Microsoft JhengHei"/>
              </a:endParaRPr>
            </a:p>
          </p:txBody>
        </p:sp>
        <p:sp>
          <p:nvSpPr>
            <p:cNvPr id="852" name="Google Shape;852;p85"/>
            <p:cNvSpPr/>
            <p:nvPr/>
          </p:nvSpPr>
          <p:spPr>
            <a:xfrm>
              <a:off x="5955320" y="5277634"/>
              <a:ext cx="1274887" cy="47478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月球軌道</a:t>
              </a:r>
              <a:endParaRPr sz="1200" b="0" i="0" u="none" strike="noStrike" cap="none">
                <a:solidFill>
                  <a:schemeClr val="lt1"/>
                </a:solidFill>
                <a:latin typeface="Microsoft JhengHei"/>
                <a:ea typeface="Microsoft JhengHei"/>
                <a:cs typeface="Microsoft JhengHei"/>
                <a:sym typeface="Microsoft JhengHei"/>
              </a:endParaRPr>
            </a:p>
          </p:txBody>
        </p:sp>
        <p:sp>
          <p:nvSpPr>
            <p:cNvPr id="853" name="Google Shape;853;p85"/>
            <p:cNvSpPr/>
            <p:nvPr/>
          </p:nvSpPr>
          <p:spPr>
            <a:xfrm>
              <a:off x="5955319" y="6045232"/>
              <a:ext cx="1274887" cy="47478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月球</a:t>
              </a:r>
              <a:endParaRPr sz="1200" b="0" i="0" u="none" strike="noStrike" cap="none">
                <a:solidFill>
                  <a:schemeClr val="lt1"/>
                </a:solidFill>
                <a:latin typeface="Microsoft JhengHei"/>
                <a:ea typeface="Microsoft JhengHei"/>
                <a:cs typeface="Microsoft JhengHei"/>
                <a:sym typeface="Microsoft JhengHei"/>
              </a:endParaRPr>
            </a:p>
          </p:txBody>
        </p:sp>
        <p:sp>
          <p:nvSpPr>
            <p:cNvPr id="854" name="Google Shape;854;p85"/>
            <p:cNvSpPr/>
            <p:nvPr/>
          </p:nvSpPr>
          <p:spPr>
            <a:xfrm>
              <a:off x="8065476" y="4263344"/>
              <a:ext cx="2092569" cy="47478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火星軌道</a:t>
              </a:r>
              <a:endParaRPr sz="1200" b="0" i="0" u="none" strike="noStrike" cap="none">
                <a:solidFill>
                  <a:schemeClr val="lt1"/>
                </a:solidFill>
                <a:latin typeface="Microsoft JhengHei"/>
                <a:ea typeface="Microsoft JhengHei"/>
                <a:cs typeface="Microsoft JhengHei"/>
                <a:sym typeface="Microsoft JhengHei"/>
              </a:endParaRPr>
            </a:p>
          </p:txBody>
        </p:sp>
        <p:sp>
          <p:nvSpPr>
            <p:cNvPr id="855" name="Google Shape;855;p85"/>
            <p:cNvSpPr/>
            <p:nvPr/>
          </p:nvSpPr>
          <p:spPr>
            <a:xfrm>
              <a:off x="7678612" y="5277634"/>
              <a:ext cx="1274887" cy="47478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火星</a:t>
              </a:r>
              <a:endParaRPr/>
            </a:p>
          </p:txBody>
        </p:sp>
        <p:sp>
          <p:nvSpPr>
            <p:cNvPr id="856" name="Google Shape;856;p85"/>
            <p:cNvSpPr/>
            <p:nvPr/>
          </p:nvSpPr>
          <p:spPr>
            <a:xfrm>
              <a:off x="9325705" y="5277634"/>
              <a:ext cx="1374532" cy="47478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火衛一軌道</a:t>
              </a:r>
              <a:endParaRPr sz="1200" b="0" i="0" u="none" strike="noStrike" cap="none">
                <a:solidFill>
                  <a:schemeClr val="lt1"/>
                </a:solidFill>
                <a:latin typeface="Microsoft JhengHei"/>
                <a:ea typeface="Microsoft JhengHei"/>
                <a:cs typeface="Microsoft JhengHei"/>
                <a:sym typeface="Microsoft JhengHei"/>
              </a:endParaRPr>
            </a:p>
          </p:txBody>
        </p:sp>
        <p:sp>
          <p:nvSpPr>
            <p:cNvPr id="857" name="Google Shape;857;p85"/>
            <p:cNvSpPr/>
            <p:nvPr/>
          </p:nvSpPr>
          <p:spPr>
            <a:xfrm>
              <a:off x="9375527" y="6045232"/>
              <a:ext cx="1274887" cy="47478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火衛一</a:t>
              </a:r>
              <a:endParaRPr/>
            </a:p>
          </p:txBody>
        </p:sp>
      </p:grpSp>
      <p:sp>
        <p:nvSpPr>
          <p:cNvPr id="858" name="Google Shape;858;p85"/>
          <p:cNvSpPr/>
          <p:nvPr/>
        </p:nvSpPr>
        <p:spPr>
          <a:xfrm>
            <a:off x="1086905" y="1363384"/>
            <a:ext cx="274947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err="1">
                <a:solidFill>
                  <a:schemeClr val="tx1"/>
                </a:solidFill>
                <a:latin typeface="Microsoft JhengHei"/>
                <a:ea typeface="Microsoft JhengHei"/>
                <a:cs typeface="Microsoft JhengHei"/>
                <a:sym typeface="Microsoft JhengHei"/>
              </a:rPr>
              <a:t>以太陽-金星-地球-火星系統為例</a:t>
            </a:r>
            <a:endParaRPr sz="1400" b="0" i="0" u="none" strike="noStrike" cap="none" dirty="0">
              <a:solidFill>
                <a:schemeClr val="tx1"/>
              </a:solidFill>
              <a:latin typeface="Microsoft JhengHei"/>
              <a:ea typeface="Microsoft JhengHei"/>
              <a:cs typeface="Microsoft JhengHei"/>
              <a:sym typeface="Microsoft JhengHe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86"/>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五、Three js太陽系</a:t>
            </a:r>
            <a:endParaRPr sz="4000" b="1">
              <a:solidFill>
                <a:srgbClr val="002060"/>
              </a:solidFill>
            </a:endParaRPr>
          </a:p>
        </p:txBody>
      </p:sp>
      <p:grpSp>
        <p:nvGrpSpPr>
          <p:cNvPr id="864" name="Google Shape;864;p86"/>
          <p:cNvGrpSpPr/>
          <p:nvPr/>
        </p:nvGrpSpPr>
        <p:grpSpPr>
          <a:xfrm>
            <a:off x="0" y="0"/>
            <a:ext cx="791072" cy="791072"/>
            <a:chOff x="0" y="0"/>
            <a:chExt cx="791072" cy="791072"/>
          </a:xfrm>
        </p:grpSpPr>
        <p:sp>
          <p:nvSpPr>
            <p:cNvPr id="865" name="Google Shape;865;p86"/>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66" name="Google Shape;866;p86"/>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67" name="Google Shape;867;p86"/>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68" name="Google Shape;868;p86"/>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869" name="Google Shape;869;p86"/>
          <p:cNvGrpSpPr/>
          <p:nvPr/>
        </p:nvGrpSpPr>
        <p:grpSpPr>
          <a:xfrm>
            <a:off x="8460432" y="4299942"/>
            <a:ext cx="500406" cy="640288"/>
            <a:chOff x="8460432" y="4299942"/>
            <a:chExt cx="500406" cy="640288"/>
          </a:xfrm>
        </p:grpSpPr>
        <p:sp>
          <p:nvSpPr>
            <p:cNvPr id="870" name="Google Shape;870;p86"/>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71" name="Google Shape;871;p86"/>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72" name="Google Shape;872;p86"/>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873" name="Google Shape;873;p86"/>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
        <p:nvSpPr>
          <p:cNvPr id="874" name="Google Shape;874;p86"/>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（二）Scene graph建構</a:t>
            </a:r>
            <a:endParaRPr sz="1800" b="1" i="0" u="none" strike="noStrike" cap="none">
              <a:solidFill>
                <a:srgbClr val="0070C0"/>
              </a:solidFill>
              <a:latin typeface="Microsoft JhengHei"/>
              <a:ea typeface="Microsoft JhengHei"/>
              <a:cs typeface="Microsoft JhengHei"/>
              <a:sym typeface="Microsoft JhengHei"/>
            </a:endParaRPr>
          </a:p>
        </p:txBody>
      </p:sp>
      <p:sp>
        <p:nvSpPr>
          <p:cNvPr id="875" name="Google Shape;875;p86"/>
          <p:cNvSpPr txBox="1"/>
          <p:nvPr/>
        </p:nvSpPr>
        <p:spPr>
          <a:xfrm>
            <a:off x="93381" y="1384406"/>
            <a:ext cx="5112603" cy="1181547"/>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在Three.js中， Scene graph就是很直觀的透過.add()一層一層地接起來即可。</a:t>
            </a:r>
            <a:endParaRPr sz="14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沒有繪製物件節點則使用 </a:t>
            </a:r>
            <a:r>
              <a:rPr lang="en-US" sz="1400" b="1" i="0" u="none" strike="noStrike" cap="none">
                <a:solidFill>
                  <a:srgbClr val="0000FF"/>
                </a:solidFill>
                <a:latin typeface="Courier New"/>
                <a:ea typeface="Courier New"/>
                <a:cs typeface="Courier New"/>
                <a:sym typeface="Courier New"/>
              </a:rPr>
              <a:t>new</a:t>
            </a:r>
            <a:r>
              <a:rPr lang="en-US" sz="1400" b="0" i="0" u="none" strike="noStrike" cap="none">
                <a:solidFill>
                  <a:srgbClr val="000000"/>
                </a:solidFill>
                <a:latin typeface="Courier New"/>
                <a:ea typeface="Courier New"/>
                <a:cs typeface="Courier New"/>
                <a:sym typeface="Courier New"/>
              </a:rPr>
              <a:t> THREE</a:t>
            </a:r>
            <a:r>
              <a:rPr lang="en-US" sz="1400" b="1" i="0" u="none" strike="noStrike" cap="none">
                <a:solidFill>
                  <a:srgbClr val="000080"/>
                </a:solidFill>
                <a:latin typeface="Courier New"/>
                <a:ea typeface="Courier New"/>
                <a:cs typeface="Courier New"/>
                <a:sym typeface="Courier New"/>
              </a:rPr>
              <a:t>. </a:t>
            </a:r>
            <a:r>
              <a:rPr lang="en-US" sz="1400" b="0" i="0" u="none" strike="noStrike" cap="none">
                <a:solidFill>
                  <a:srgbClr val="000000"/>
                </a:solidFill>
                <a:latin typeface="Courier New"/>
                <a:ea typeface="Courier New"/>
                <a:cs typeface="Courier New"/>
                <a:sym typeface="Courier New"/>
              </a:rPr>
              <a:t>Group</a:t>
            </a:r>
            <a:r>
              <a:rPr lang="en-US" sz="1400" b="1" i="0" u="none" strike="noStrike" cap="none">
                <a:solidFill>
                  <a:srgbClr val="000080"/>
                </a:solidFill>
                <a:latin typeface="Courier New"/>
                <a:ea typeface="Courier New"/>
                <a:cs typeface="Courier New"/>
                <a:sym typeface="Courier New"/>
              </a:rPr>
              <a:t> </a:t>
            </a:r>
            <a:r>
              <a:rPr lang="en-US" sz="1400" b="0" i="0" u="none" strike="noStrike" cap="none">
                <a:solidFill>
                  <a:schemeClr val="dk1"/>
                </a:solidFill>
                <a:latin typeface="Microsoft JhengHei"/>
                <a:ea typeface="Microsoft JhengHei"/>
                <a:cs typeface="Microsoft JhengHei"/>
                <a:sym typeface="Microsoft JhengHei"/>
              </a:rPr>
              <a:t>建構</a:t>
            </a:r>
            <a:endParaRPr sz="1400" b="0" i="0" u="none" strike="noStrike" cap="none">
              <a:solidFill>
                <a:schemeClr val="dk1"/>
              </a:solidFill>
              <a:latin typeface="Microsoft JhengHei"/>
              <a:ea typeface="Microsoft JhengHei"/>
              <a:cs typeface="Microsoft JhengHei"/>
              <a:sym typeface="Microsoft JhengHei"/>
            </a:endParaRPr>
          </a:p>
        </p:txBody>
      </p:sp>
      <p:grpSp>
        <p:nvGrpSpPr>
          <p:cNvPr id="876" name="Google Shape;876;p86"/>
          <p:cNvGrpSpPr/>
          <p:nvPr/>
        </p:nvGrpSpPr>
        <p:grpSpPr>
          <a:xfrm>
            <a:off x="93380" y="2328672"/>
            <a:ext cx="6121101" cy="2655309"/>
            <a:chOff x="5469884" y="2963007"/>
            <a:chExt cx="6557992" cy="2844831"/>
          </a:xfrm>
        </p:grpSpPr>
        <p:cxnSp>
          <p:nvCxnSpPr>
            <p:cNvPr id="877" name="Google Shape;877;p86"/>
            <p:cNvCxnSpPr/>
            <p:nvPr/>
          </p:nvCxnSpPr>
          <p:spPr>
            <a:xfrm>
              <a:off x="6215673" y="4012828"/>
              <a:ext cx="4708933" cy="0"/>
            </a:xfrm>
            <a:prstGeom prst="straightConnector1">
              <a:avLst/>
            </a:prstGeom>
            <a:noFill/>
            <a:ln w="38100" cap="flat" cmpd="sng">
              <a:solidFill>
                <a:srgbClr val="4A7DBA"/>
              </a:solidFill>
              <a:prstDash val="solid"/>
              <a:round/>
              <a:headEnd type="none" w="sm" len="sm"/>
              <a:tailEnd type="none" w="sm" len="sm"/>
            </a:ln>
          </p:spPr>
        </p:cxnSp>
        <p:cxnSp>
          <p:nvCxnSpPr>
            <p:cNvPr id="878" name="Google Shape;878;p86"/>
            <p:cNvCxnSpPr>
              <a:endCxn id="879" idx="0"/>
            </p:cNvCxnSpPr>
            <p:nvPr/>
          </p:nvCxnSpPr>
          <p:spPr>
            <a:xfrm>
              <a:off x="6203343" y="3997881"/>
              <a:ext cx="0" cy="228000"/>
            </a:xfrm>
            <a:prstGeom prst="straightConnector1">
              <a:avLst/>
            </a:prstGeom>
            <a:noFill/>
            <a:ln w="38100" cap="flat" cmpd="sng">
              <a:solidFill>
                <a:srgbClr val="4A7DBA"/>
              </a:solidFill>
              <a:prstDash val="solid"/>
              <a:round/>
              <a:headEnd type="none" w="sm" len="sm"/>
              <a:tailEnd type="none" w="sm" len="sm"/>
            </a:ln>
          </p:spPr>
        </p:cxnSp>
        <p:cxnSp>
          <p:nvCxnSpPr>
            <p:cNvPr id="880" name="Google Shape;880;p86"/>
            <p:cNvCxnSpPr/>
            <p:nvPr/>
          </p:nvCxnSpPr>
          <p:spPr>
            <a:xfrm>
              <a:off x="8572194" y="3825900"/>
              <a:ext cx="0" cy="406792"/>
            </a:xfrm>
            <a:prstGeom prst="straightConnector1">
              <a:avLst/>
            </a:prstGeom>
            <a:noFill/>
            <a:ln w="38100" cap="flat" cmpd="sng">
              <a:solidFill>
                <a:srgbClr val="FF0000"/>
              </a:solidFill>
              <a:prstDash val="solid"/>
              <a:round/>
              <a:headEnd type="none" w="sm" len="sm"/>
              <a:tailEnd type="none" w="sm" len="sm"/>
            </a:ln>
          </p:spPr>
        </p:cxnSp>
        <p:cxnSp>
          <p:nvCxnSpPr>
            <p:cNvPr id="881" name="Google Shape;881;p86"/>
            <p:cNvCxnSpPr/>
            <p:nvPr/>
          </p:nvCxnSpPr>
          <p:spPr>
            <a:xfrm>
              <a:off x="10924606" y="4012828"/>
              <a:ext cx="0" cy="228050"/>
            </a:xfrm>
            <a:prstGeom prst="straightConnector1">
              <a:avLst/>
            </a:prstGeom>
            <a:noFill/>
            <a:ln w="38100" cap="flat" cmpd="sng">
              <a:solidFill>
                <a:srgbClr val="4A7DBA"/>
              </a:solidFill>
              <a:prstDash val="solid"/>
              <a:round/>
              <a:headEnd type="none" w="sm" len="sm"/>
              <a:tailEnd type="none" w="sm" len="sm"/>
            </a:ln>
          </p:spPr>
        </p:cxnSp>
        <p:cxnSp>
          <p:nvCxnSpPr>
            <p:cNvPr id="882" name="Google Shape;882;p86"/>
            <p:cNvCxnSpPr/>
            <p:nvPr/>
          </p:nvCxnSpPr>
          <p:spPr>
            <a:xfrm>
              <a:off x="8572194" y="3295837"/>
              <a:ext cx="0" cy="228050"/>
            </a:xfrm>
            <a:prstGeom prst="straightConnector1">
              <a:avLst/>
            </a:prstGeom>
            <a:noFill/>
            <a:ln w="38100" cap="flat" cmpd="sng">
              <a:solidFill>
                <a:srgbClr val="4A7DBA"/>
              </a:solidFill>
              <a:prstDash val="solid"/>
              <a:round/>
              <a:headEnd type="none" w="sm" len="sm"/>
              <a:tailEnd type="none" w="sm" len="sm"/>
            </a:ln>
          </p:spPr>
        </p:cxnSp>
        <p:cxnSp>
          <p:nvCxnSpPr>
            <p:cNvPr id="883" name="Google Shape;883;p86"/>
            <p:cNvCxnSpPr/>
            <p:nvPr/>
          </p:nvCxnSpPr>
          <p:spPr>
            <a:xfrm>
              <a:off x="7990768" y="4744266"/>
              <a:ext cx="1152579" cy="0"/>
            </a:xfrm>
            <a:prstGeom prst="straightConnector1">
              <a:avLst/>
            </a:prstGeom>
            <a:noFill/>
            <a:ln w="38100" cap="flat" cmpd="sng">
              <a:solidFill>
                <a:srgbClr val="4A7DBA"/>
              </a:solidFill>
              <a:prstDash val="solid"/>
              <a:round/>
              <a:headEnd type="none" w="sm" len="sm"/>
              <a:tailEnd type="none" w="sm" len="sm"/>
            </a:ln>
          </p:spPr>
        </p:cxnSp>
        <p:cxnSp>
          <p:nvCxnSpPr>
            <p:cNvPr id="884" name="Google Shape;884;p86"/>
            <p:cNvCxnSpPr/>
            <p:nvPr/>
          </p:nvCxnSpPr>
          <p:spPr>
            <a:xfrm>
              <a:off x="8574248" y="4516215"/>
              <a:ext cx="0" cy="228050"/>
            </a:xfrm>
            <a:prstGeom prst="straightConnector1">
              <a:avLst/>
            </a:prstGeom>
            <a:noFill/>
            <a:ln w="38100" cap="flat" cmpd="sng">
              <a:solidFill>
                <a:srgbClr val="FF0000"/>
              </a:solidFill>
              <a:prstDash val="solid"/>
              <a:round/>
              <a:headEnd type="none" w="sm" len="sm"/>
              <a:tailEnd type="none" w="sm" len="sm"/>
            </a:ln>
          </p:spPr>
        </p:cxnSp>
        <p:cxnSp>
          <p:nvCxnSpPr>
            <p:cNvPr id="885" name="Google Shape;885;p86"/>
            <p:cNvCxnSpPr/>
            <p:nvPr/>
          </p:nvCxnSpPr>
          <p:spPr>
            <a:xfrm>
              <a:off x="7990768" y="4744266"/>
              <a:ext cx="0" cy="228050"/>
            </a:xfrm>
            <a:prstGeom prst="straightConnector1">
              <a:avLst/>
            </a:prstGeom>
            <a:noFill/>
            <a:ln w="38100" cap="flat" cmpd="sng">
              <a:solidFill>
                <a:srgbClr val="4A7DBA"/>
              </a:solidFill>
              <a:prstDash val="solid"/>
              <a:round/>
              <a:headEnd type="none" w="sm" len="sm"/>
              <a:tailEnd type="none" w="sm" len="sm"/>
            </a:ln>
          </p:spPr>
        </p:cxnSp>
        <p:cxnSp>
          <p:nvCxnSpPr>
            <p:cNvPr id="886" name="Google Shape;886;p86"/>
            <p:cNvCxnSpPr/>
            <p:nvPr/>
          </p:nvCxnSpPr>
          <p:spPr>
            <a:xfrm>
              <a:off x="9143347" y="4744266"/>
              <a:ext cx="0" cy="228050"/>
            </a:xfrm>
            <a:prstGeom prst="straightConnector1">
              <a:avLst/>
            </a:prstGeom>
            <a:noFill/>
            <a:ln w="38100" cap="flat" cmpd="sng">
              <a:solidFill>
                <a:srgbClr val="FF0000"/>
              </a:solidFill>
              <a:prstDash val="solid"/>
              <a:round/>
              <a:headEnd type="none" w="sm" len="sm"/>
              <a:tailEnd type="none" w="sm" len="sm"/>
            </a:ln>
          </p:spPr>
        </p:cxnSp>
        <p:cxnSp>
          <p:nvCxnSpPr>
            <p:cNvPr id="887" name="Google Shape;887;p86"/>
            <p:cNvCxnSpPr/>
            <p:nvPr/>
          </p:nvCxnSpPr>
          <p:spPr>
            <a:xfrm>
              <a:off x="9143347" y="5269742"/>
              <a:ext cx="0" cy="228050"/>
            </a:xfrm>
            <a:prstGeom prst="straightConnector1">
              <a:avLst/>
            </a:prstGeom>
            <a:noFill/>
            <a:ln w="38100" cap="flat" cmpd="sng">
              <a:solidFill>
                <a:srgbClr val="FF0000"/>
              </a:solidFill>
              <a:prstDash val="solid"/>
              <a:round/>
              <a:headEnd type="none" w="sm" len="sm"/>
              <a:tailEnd type="none" w="sm" len="sm"/>
            </a:ln>
          </p:spPr>
        </p:cxnSp>
        <p:cxnSp>
          <p:nvCxnSpPr>
            <p:cNvPr id="888" name="Google Shape;888;p86"/>
            <p:cNvCxnSpPr/>
            <p:nvPr/>
          </p:nvCxnSpPr>
          <p:spPr>
            <a:xfrm>
              <a:off x="10348316" y="4744266"/>
              <a:ext cx="1152579" cy="0"/>
            </a:xfrm>
            <a:prstGeom prst="straightConnector1">
              <a:avLst/>
            </a:prstGeom>
            <a:noFill/>
            <a:ln w="38100" cap="flat" cmpd="sng">
              <a:solidFill>
                <a:srgbClr val="4A7DBA"/>
              </a:solidFill>
              <a:prstDash val="solid"/>
              <a:round/>
              <a:headEnd type="none" w="sm" len="sm"/>
              <a:tailEnd type="none" w="sm" len="sm"/>
            </a:ln>
          </p:spPr>
        </p:cxnSp>
        <p:cxnSp>
          <p:nvCxnSpPr>
            <p:cNvPr id="889" name="Google Shape;889;p86"/>
            <p:cNvCxnSpPr/>
            <p:nvPr/>
          </p:nvCxnSpPr>
          <p:spPr>
            <a:xfrm>
              <a:off x="10924606" y="4558711"/>
              <a:ext cx="0" cy="185555"/>
            </a:xfrm>
            <a:prstGeom prst="straightConnector1">
              <a:avLst/>
            </a:prstGeom>
            <a:noFill/>
            <a:ln w="38100" cap="flat" cmpd="sng">
              <a:solidFill>
                <a:srgbClr val="4A7DBA"/>
              </a:solidFill>
              <a:prstDash val="solid"/>
              <a:round/>
              <a:headEnd type="none" w="sm" len="sm"/>
              <a:tailEnd type="none" w="sm" len="sm"/>
            </a:ln>
          </p:spPr>
        </p:cxnSp>
        <p:cxnSp>
          <p:nvCxnSpPr>
            <p:cNvPr id="890" name="Google Shape;890;p86"/>
            <p:cNvCxnSpPr/>
            <p:nvPr/>
          </p:nvCxnSpPr>
          <p:spPr>
            <a:xfrm>
              <a:off x="11500895" y="4751835"/>
              <a:ext cx="0" cy="228050"/>
            </a:xfrm>
            <a:prstGeom prst="straightConnector1">
              <a:avLst/>
            </a:prstGeom>
            <a:noFill/>
            <a:ln w="38100" cap="flat" cmpd="sng">
              <a:solidFill>
                <a:srgbClr val="4A7DBA"/>
              </a:solidFill>
              <a:prstDash val="solid"/>
              <a:round/>
              <a:headEnd type="none" w="sm" len="sm"/>
              <a:tailEnd type="none" w="sm" len="sm"/>
            </a:ln>
          </p:spPr>
        </p:cxnSp>
        <p:cxnSp>
          <p:nvCxnSpPr>
            <p:cNvPr id="891" name="Google Shape;891;p86"/>
            <p:cNvCxnSpPr/>
            <p:nvPr/>
          </p:nvCxnSpPr>
          <p:spPr>
            <a:xfrm>
              <a:off x="10348316" y="4751835"/>
              <a:ext cx="0" cy="228050"/>
            </a:xfrm>
            <a:prstGeom prst="straightConnector1">
              <a:avLst/>
            </a:prstGeom>
            <a:noFill/>
            <a:ln w="38100" cap="flat" cmpd="sng">
              <a:solidFill>
                <a:srgbClr val="4A7DBA"/>
              </a:solidFill>
              <a:prstDash val="solid"/>
              <a:round/>
              <a:headEnd type="none" w="sm" len="sm"/>
              <a:tailEnd type="none" w="sm" len="sm"/>
            </a:ln>
          </p:spPr>
        </p:cxnSp>
        <p:cxnSp>
          <p:nvCxnSpPr>
            <p:cNvPr id="892" name="Google Shape;892;p86"/>
            <p:cNvCxnSpPr/>
            <p:nvPr/>
          </p:nvCxnSpPr>
          <p:spPr>
            <a:xfrm>
              <a:off x="11500895" y="5269742"/>
              <a:ext cx="0" cy="228050"/>
            </a:xfrm>
            <a:prstGeom prst="straightConnector1">
              <a:avLst/>
            </a:prstGeom>
            <a:noFill/>
            <a:ln w="38100" cap="flat" cmpd="sng">
              <a:solidFill>
                <a:srgbClr val="4A7DBA"/>
              </a:solidFill>
              <a:prstDash val="solid"/>
              <a:round/>
              <a:headEnd type="none" w="sm" len="sm"/>
              <a:tailEnd type="none" w="sm" len="sm"/>
            </a:ln>
          </p:spPr>
        </p:cxnSp>
        <p:sp>
          <p:nvSpPr>
            <p:cNvPr id="893" name="Google Shape;893;p86"/>
            <p:cNvSpPr/>
            <p:nvPr/>
          </p:nvSpPr>
          <p:spPr>
            <a:xfrm>
              <a:off x="7812026" y="2963007"/>
              <a:ext cx="1466919" cy="33283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世界坐標系原點</a:t>
              </a:r>
              <a:endParaRPr sz="1200" b="0" i="0" u="none" strike="noStrike" cap="none">
                <a:solidFill>
                  <a:schemeClr val="lt1"/>
                </a:solidFill>
                <a:latin typeface="Microsoft JhengHei"/>
                <a:ea typeface="Microsoft JhengHei"/>
                <a:cs typeface="Microsoft JhengHei"/>
                <a:sym typeface="Microsoft JhengHei"/>
              </a:endParaRPr>
            </a:p>
          </p:txBody>
        </p:sp>
        <p:sp>
          <p:nvSpPr>
            <p:cNvPr id="894" name="Google Shape;894;p86"/>
            <p:cNvSpPr/>
            <p:nvPr/>
          </p:nvSpPr>
          <p:spPr>
            <a:xfrm>
              <a:off x="7820243" y="3482766"/>
              <a:ext cx="1466919" cy="332830"/>
            </a:xfrm>
            <a:prstGeom prst="rect">
              <a:avLst/>
            </a:prstGeom>
            <a:solidFill>
              <a:schemeClr val="accent1"/>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太陽</a:t>
              </a:r>
              <a:endParaRPr sz="1200" b="0" i="0" u="none" strike="noStrike" cap="none">
                <a:solidFill>
                  <a:schemeClr val="lt1"/>
                </a:solidFill>
                <a:latin typeface="Microsoft JhengHei"/>
                <a:ea typeface="Microsoft JhengHei"/>
                <a:cs typeface="Microsoft JhengHei"/>
                <a:sym typeface="Microsoft JhengHei"/>
              </a:endParaRPr>
            </a:p>
          </p:txBody>
        </p:sp>
        <p:sp>
          <p:nvSpPr>
            <p:cNvPr id="879" name="Google Shape;879;p86"/>
            <p:cNvSpPr/>
            <p:nvPr/>
          </p:nvSpPr>
          <p:spPr>
            <a:xfrm>
              <a:off x="5469884" y="4225881"/>
              <a:ext cx="1466919" cy="59786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金星</a:t>
              </a:r>
              <a:endParaRPr sz="1200" b="0" i="0" u="none" strike="noStrike" cap="none">
                <a:solidFill>
                  <a:schemeClr val="lt1"/>
                </a:solidFill>
                <a:latin typeface="Microsoft JhengHei"/>
                <a:ea typeface="Microsoft JhengHei"/>
                <a:cs typeface="Microsoft JhengHei"/>
                <a:sym typeface="Microsoft JhengHei"/>
              </a:endParaRPr>
            </a:p>
          </p:txBody>
        </p:sp>
        <p:sp>
          <p:nvSpPr>
            <p:cNvPr id="895" name="Google Shape;895;p86"/>
            <p:cNvSpPr/>
            <p:nvPr/>
          </p:nvSpPr>
          <p:spPr>
            <a:xfrm>
              <a:off x="7818189" y="4225881"/>
              <a:ext cx="1466919" cy="332830"/>
            </a:xfrm>
            <a:prstGeom prst="rect">
              <a:avLst/>
            </a:prstGeom>
            <a:solidFill>
              <a:schemeClr val="accent1"/>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地球軌道</a:t>
              </a:r>
              <a:endParaRPr sz="1200" b="0" i="0" u="none" strike="noStrike" cap="none">
                <a:solidFill>
                  <a:schemeClr val="lt1"/>
                </a:solidFill>
                <a:latin typeface="Microsoft JhengHei"/>
                <a:ea typeface="Microsoft JhengHei"/>
                <a:cs typeface="Microsoft JhengHei"/>
                <a:sym typeface="Microsoft JhengHei"/>
              </a:endParaRPr>
            </a:p>
          </p:txBody>
        </p:sp>
        <p:sp>
          <p:nvSpPr>
            <p:cNvPr id="896" name="Google Shape;896;p86"/>
            <p:cNvSpPr/>
            <p:nvPr/>
          </p:nvSpPr>
          <p:spPr>
            <a:xfrm>
              <a:off x="7546992" y="4936912"/>
              <a:ext cx="893713" cy="33283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地球</a:t>
              </a:r>
              <a:endParaRPr sz="1200" b="0" i="0" u="none" strike="noStrike" cap="none">
                <a:solidFill>
                  <a:schemeClr val="lt1"/>
                </a:solidFill>
                <a:latin typeface="Microsoft JhengHei"/>
                <a:ea typeface="Microsoft JhengHei"/>
                <a:cs typeface="Microsoft JhengHei"/>
                <a:sym typeface="Microsoft JhengHei"/>
              </a:endParaRPr>
            </a:p>
          </p:txBody>
        </p:sp>
        <p:sp>
          <p:nvSpPr>
            <p:cNvPr id="897" name="Google Shape;897;p86"/>
            <p:cNvSpPr/>
            <p:nvPr/>
          </p:nvSpPr>
          <p:spPr>
            <a:xfrm>
              <a:off x="8701626" y="4936912"/>
              <a:ext cx="893713" cy="332830"/>
            </a:xfrm>
            <a:prstGeom prst="rect">
              <a:avLst/>
            </a:prstGeom>
            <a:solidFill>
              <a:schemeClr val="accent1"/>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Microsoft JhengHei"/>
                  <a:ea typeface="Microsoft JhengHei"/>
                  <a:cs typeface="Microsoft JhengHei"/>
                  <a:sym typeface="Microsoft JhengHei"/>
                </a:rPr>
                <a:t>月球軌道</a:t>
              </a:r>
              <a:endParaRPr sz="1100" b="0" i="0" u="none" strike="noStrike" cap="none">
                <a:solidFill>
                  <a:schemeClr val="lt1"/>
                </a:solidFill>
                <a:latin typeface="Microsoft JhengHei"/>
                <a:ea typeface="Microsoft JhengHei"/>
                <a:cs typeface="Microsoft JhengHei"/>
                <a:sym typeface="Microsoft JhengHei"/>
              </a:endParaRPr>
            </a:p>
          </p:txBody>
        </p:sp>
        <p:sp>
          <p:nvSpPr>
            <p:cNvPr id="898" name="Google Shape;898;p86"/>
            <p:cNvSpPr/>
            <p:nvPr/>
          </p:nvSpPr>
          <p:spPr>
            <a:xfrm>
              <a:off x="8701625" y="5475008"/>
              <a:ext cx="893713" cy="332830"/>
            </a:xfrm>
            <a:prstGeom prst="rect">
              <a:avLst/>
            </a:prstGeom>
            <a:solidFill>
              <a:schemeClr val="accent1"/>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月球</a:t>
              </a:r>
              <a:endParaRPr sz="1200" b="0" i="0" u="none" strike="noStrike" cap="none">
                <a:solidFill>
                  <a:schemeClr val="lt1"/>
                </a:solidFill>
                <a:latin typeface="Microsoft JhengHei"/>
                <a:ea typeface="Microsoft JhengHei"/>
                <a:cs typeface="Microsoft JhengHei"/>
                <a:sym typeface="Microsoft JhengHei"/>
              </a:endParaRPr>
            </a:p>
          </p:txBody>
        </p:sp>
        <p:sp>
          <p:nvSpPr>
            <p:cNvPr id="899" name="Google Shape;899;p86"/>
            <p:cNvSpPr/>
            <p:nvPr/>
          </p:nvSpPr>
          <p:spPr>
            <a:xfrm>
              <a:off x="10180874" y="4225881"/>
              <a:ext cx="1466919" cy="33283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火星軌道</a:t>
              </a:r>
              <a:endParaRPr sz="1200" b="0" i="0" u="none" strike="noStrike" cap="none">
                <a:solidFill>
                  <a:schemeClr val="lt1"/>
                </a:solidFill>
                <a:latin typeface="Microsoft JhengHei"/>
                <a:ea typeface="Microsoft JhengHei"/>
                <a:cs typeface="Microsoft JhengHei"/>
                <a:sym typeface="Microsoft JhengHei"/>
              </a:endParaRPr>
            </a:p>
          </p:txBody>
        </p:sp>
        <p:sp>
          <p:nvSpPr>
            <p:cNvPr id="900" name="Google Shape;900;p86"/>
            <p:cNvSpPr/>
            <p:nvPr/>
          </p:nvSpPr>
          <p:spPr>
            <a:xfrm>
              <a:off x="9909677" y="4936912"/>
              <a:ext cx="893713" cy="33283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火星</a:t>
              </a:r>
              <a:endParaRPr/>
            </a:p>
          </p:txBody>
        </p:sp>
        <p:sp>
          <p:nvSpPr>
            <p:cNvPr id="901" name="Google Shape;901;p86"/>
            <p:cNvSpPr/>
            <p:nvPr/>
          </p:nvSpPr>
          <p:spPr>
            <a:xfrm>
              <a:off x="11064311" y="4936912"/>
              <a:ext cx="963565" cy="33283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Microsoft JhengHei"/>
                  <a:ea typeface="Microsoft JhengHei"/>
                  <a:cs typeface="Microsoft JhengHei"/>
                  <a:sym typeface="Microsoft JhengHei"/>
                </a:rPr>
                <a:t>火衛一軌道</a:t>
              </a:r>
              <a:endParaRPr sz="1100" b="0" i="0" u="none" strike="noStrike" cap="none">
                <a:solidFill>
                  <a:schemeClr val="lt1"/>
                </a:solidFill>
                <a:latin typeface="Microsoft JhengHei"/>
                <a:ea typeface="Microsoft JhengHei"/>
                <a:cs typeface="Microsoft JhengHei"/>
                <a:sym typeface="Microsoft JhengHei"/>
              </a:endParaRPr>
            </a:p>
          </p:txBody>
        </p:sp>
        <p:sp>
          <p:nvSpPr>
            <p:cNvPr id="902" name="Google Shape;902;p86"/>
            <p:cNvSpPr/>
            <p:nvPr/>
          </p:nvSpPr>
          <p:spPr>
            <a:xfrm>
              <a:off x="11099237" y="5475008"/>
              <a:ext cx="893713" cy="33283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火衛一</a:t>
              </a:r>
              <a:endParaRPr/>
            </a:p>
          </p:txBody>
        </p:sp>
        <p:cxnSp>
          <p:nvCxnSpPr>
            <p:cNvPr id="903" name="Google Shape;903;p86"/>
            <p:cNvCxnSpPr/>
            <p:nvPr/>
          </p:nvCxnSpPr>
          <p:spPr>
            <a:xfrm>
              <a:off x="8572194" y="4751835"/>
              <a:ext cx="571153" cy="0"/>
            </a:xfrm>
            <a:prstGeom prst="straightConnector1">
              <a:avLst/>
            </a:prstGeom>
            <a:noFill/>
            <a:ln w="38100" cap="flat" cmpd="sng">
              <a:solidFill>
                <a:srgbClr val="FF0000"/>
              </a:solidFill>
              <a:prstDash val="solid"/>
              <a:round/>
              <a:headEnd type="none" w="sm" len="sm"/>
              <a:tailEnd type="none" w="sm" len="sm"/>
            </a:ln>
          </p:spPr>
        </p:cxnSp>
      </p:grpSp>
      <p:sp>
        <p:nvSpPr>
          <p:cNvPr id="904" name="Google Shape;904;p86"/>
          <p:cNvSpPr/>
          <p:nvPr/>
        </p:nvSpPr>
        <p:spPr>
          <a:xfrm>
            <a:off x="5764794" y="692188"/>
            <a:ext cx="3178420" cy="2749016"/>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050" b="1" i="0" u="none" strike="noStrike" cap="none">
                <a:solidFill>
                  <a:srgbClr val="0000FF"/>
                </a:solidFill>
                <a:latin typeface="Courier New"/>
                <a:ea typeface="Courier New"/>
                <a:cs typeface="Courier New"/>
                <a:sym typeface="Courier New"/>
              </a:rPr>
              <a:t>var</a:t>
            </a:r>
            <a:r>
              <a:rPr lang="en-US" sz="1050" b="0" i="0" u="none" strike="noStrike" cap="none">
                <a:solidFill>
                  <a:srgbClr val="000000"/>
                </a:solidFill>
                <a:latin typeface="Courier New"/>
                <a:ea typeface="Courier New"/>
                <a:cs typeface="Courier New"/>
                <a:sym typeface="Courier New"/>
              </a:rPr>
              <a:t> solar_system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FF"/>
                </a:solidFill>
                <a:latin typeface="Courier New"/>
                <a:ea typeface="Courier New"/>
                <a:cs typeface="Courier New"/>
                <a:sym typeface="Courier New"/>
              </a:rPr>
              <a:t>new</a:t>
            </a:r>
            <a:r>
              <a:rPr lang="en-US" sz="1050" b="0" i="0" u="none" strike="noStrike" cap="none">
                <a:solidFill>
                  <a:srgbClr val="000000"/>
                </a:solidFill>
                <a:latin typeface="Courier New"/>
                <a:ea typeface="Courier New"/>
                <a:cs typeface="Courier New"/>
                <a:sym typeface="Courier New"/>
              </a:rPr>
              <a:t> THREE</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Group</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800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rgbClr val="0000FF"/>
                </a:solidFill>
                <a:latin typeface="Courier New"/>
                <a:ea typeface="Courier New"/>
                <a:cs typeface="Courier New"/>
                <a:sym typeface="Courier New"/>
              </a:rPr>
              <a:t>var</a:t>
            </a:r>
            <a:r>
              <a:rPr lang="en-US" sz="1050" b="0" i="0" u="none" strike="noStrike" cap="none">
                <a:solidFill>
                  <a:srgbClr val="000000"/>
                </a:solidFill>
                <a:latin typeface="Courier New"/>
                <a:ea typeface="Courier New"/>
                <a:cs typeface="Courier New"/>
                <a:sym typeface="Courier New"/>
              </a:rPr>
              <a:t> earth_orbit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FF"/>
                </a:solidFill>
                <a:latin typeface="Courier New"/>
                <a:ea typeface="Courier New"/>
                <a:cs typeface="Courier New"/>
                <a:sym typeface="Courier New"/>
              </a:rPr>
              <a:t>new</a:t>
            </a:r>
            <a:r>
              <a:rPr lang="en-US" sz="1050" b="0" i="0" u="none" strike="noStrike" cap="none">
                <a:solidFill>
                  <a:srgbClr val="000000"/>
                </a:solidFill>
                <a:latin typeface="Courier New"/>
                <a:ea typeface="Courier New"/>
                <a:cs typeface="Courier New"/>
                <a:sym typeface="Courier New"/>
              </a:rPr>
              <a:t> THREE</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Group</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rgbClr val="0000FF"/>
                </a:solidFill>
                <a:latin typeface="Courier New"/>
                <a:ea typeface="Courier New"/>
                <a:cs typeface="Courier New"/>
                <a:sym typeface="Courier New"/>
              </a:rPr>
              <a:t>var</a:t>
            </a:r>
            <a:r>
              <a:rPr lang="en-US" sz="1050" b="0" i="0" u="none" strike="noStrike" cap="none">
                <a:solidFill>
                  <a:srgbClr val="000000"/>
                </a:solidFill>
                <a:latin typeface="Courier New"/>
                <a:ea typeface="Courier New"/>
                <a:cs typeface="Courier New"/>
                <a:sym typeface="Courier New"/>
              </a:rPr>
              <a:t> moon_orbit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FF"/>
                </a:solidFill>
                <a:latin typeface="Courier New"/>
                <a:ea typeface="Courier New"/>
                <a:cs typeface="Courier New"/>
                <a:sym typeface="Courier New"/>
              </a:rPr>
              <a:t>new</a:t>
            </a:r>
            <a:r>
              <a:rPr lang="en-US" sz="1050" b="0" i="0" u="none" strike="noStrike" cap="none">
                <a:solidFill>
                  <a:srgbClr val="000000"/>
                </a:solidFill>
                <a:latin typeface="Courier New"/>
                <a:ea typeface="Courier New"/>
                <a:cs typeface="Courier New"/>
                <a:sym typeface="Courier New"/>
              </a:rPr>
              <a:t> THREE</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Group</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800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rgbClr val="0000FF"/>
                </a:solidFill>
                <a:latin typeface="Courier New"/>
                <a:ea typeface="Courier New"/>
                <a:cs typeface="Courier New"/>
                <a:sym typeface="Courier New"/>
              </a:rPr>
              <a:t>var</a:t>
            </a:r>
            <a:r>
              <a:rPr lang="en-US" sz="1050" b="0" i="0" u="none" strike="noStrike" cap="none">
                <a:solidFill>
                  <a:srgbClr val="000000"/>
                </a:solidFill>
                <a:latin typeface="Courier New"/>
                <a:ea typeface="Courier New"/>
                <a:cs typeface="Courier New"/>
                <a:sym typeface="Courier New"/>
              </a:rPr>
              <a:t> earth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FF"/>
                </a:solidFill>
                <a:latin typeface="Courier New"/>
                <a:ea typeface="Courier New"/>
                <a:cs typeface="Courier New"/>
                <a:sym typeface="Courier New"/>
              </a:rPr>
              <a:t>new</a:t>
            </a:r>
            <a:r>
              <a:rPr lang="en-US" sz="1050" b="0" i="0" u="none" strike="noStrike" cap="none">
                <a:solidFill>
                  <a:srgbClr val="000000"/>
                </a:solidFill>
                <a:latin typeface="Courier New"/>
                <a:ea typeface="Courier New"/>
                <a:cs typeface="Courier New"/>
                <a:sym typeface="Courier New"/>
              </a:rPr>
              <a:t> THREE</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Group</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earth</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position</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set</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earth</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add</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moon_orbit</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earth_orbit</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add</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earth</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800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rgbClr val="0000FF"/>
                </a:solidFill>
                <a:latin typeface="Courier New"/>
                <a:ea typeface="Courier New"/>
                <a:cs typeface="Courier New"/>
                <a:sym typeface="Courier New"/>
              </a:rPr>
              <a:t>var</a:t>
            </a:r>
            <a:r>
              <a:rPr lang="en-US" sz="1050" b="0" i="0" u="none" strike="noStrike" cap="none">
                <a:solidFill>
                  <a:srgbClr val="000000"/>
                </a:solidFill>
                <a:latin typeface="Courier New"/>
                <a:ea typeface="Courier New"/>
                <a:cs typeface="Courier New"/>
                <a:sym typeface="Courier New"/>
              </a:rPr>
              <a:t> moon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FF"/>
                </a:solidFill>
                <a:latin typeface="Courier New"/>
                <a:ea typeface="Courier New"/>
                <a:cs typeface="Courier New"/>
                <a:sym typeface="Courier New"/>
              </a:rPr>
              <a:t>new</a:t>
            </a:r>
            <a:r>
              <a:rPr lang="en-US" sz="1050" b="0" i="0" u="none" strike="noStrike" cap="none">
                <a:solidFill>
                  <a:srgbClr val="000000"/>
                </a:solidFill>
                <a:latin typeface="Courier New"/>
                <a:ea typeface="Courier New"/>
                <a:cs typeface="Courier New"/>
                <a:sym typeface="Courier New"/>
              </a:rPr>
              <a:t> THREE</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Mesh</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moon</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position</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set</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moon_orbit</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add</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moon </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800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solar_system</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add</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earth_orbit</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scene</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add</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solar_system</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87"/>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五、Three js太陽系</a:t>
            </a:r>
            <a:endParaRPr sz="4000" b="1">
              <a:solidFill>
                <a:srgbClr val="002060"/>
              </a:solidFill>
            </a:endParaRPr>
          </a:p>
        </p:txBody>
      </p:sp>
      <p:grpSp>
        <p:nvGrpSpPr>
          <p:cNvPr id="910" name="Google Shape;910;p87"/>
          <p:cNvGrpSpPr/>
          <p:nvPr/>
        </p:nvGrpSpPr>
        <p:grpSpPr>
          <a:xfrm>
            <a:off x="0" y="0"/>
            <a:ext cx="791072" cy="791072"/>
            <a:chOff x="0" y="0"/>
            <a:chExt cx="791072" cy="791072"/>
          </a:xfrm>
        </p:grpSpPr>
        <p:sp>
          <p:nvSpPr>
            <p:cNvPr id="911" name="Google Shape;911;p87"/>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12" name="Google Shape;912;p87"/>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13" name="Google Shape;913;p87"/>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14" name="Google Shape;914;p87"/>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915" name="Google Shape;915;p87"/>
          <p:cNvGrpSpPr/>
          <p:nvPr/>
        </p:nvGrpSpPr>
        <p:grpSpPr>
          <a:xfrm>
            <a:off x="8460432" y="4299942"/>
            <a:ext cx="500406" cy="640288"/>
            <a:chOff x="8460432" y="4299942"/>
            <a:chExt cx="500406" cy="640288"/>
          </a:xfrm>
        </p:grpSpPr>
        <p:sp>
          <p:nvSpPr>
            <p:cNvPr id="916" name="Google Shape;916;p87"/>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17" name="Google Shape;917;p87"/>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18" name="Google Shape;918;p87"/>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919" name="Google Shape;919;p87"/>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sp>
        <p:nvSpPr>
          <p:cNvPr id="920" name="Google Shape;920;p87"/>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（二）Scene graph建構</a:t>
            </a:r>
            <a:endParaRPr sz="1800" b="1" i="0" u="none" strike="noStrike" cap="none">
              <a:solidFill>
                <a:srgbClr val="0070C0"/>
              </a:solidFill>
              <a:latin typeface="Microsoft JhengHei"/>
              <a:ea typeface="Microsoft JhengHei"/>
              <a:cs typeface="Microsoft JhengHei"/>
              <a:sym typeface="Microsoft JhengHei"/>
            </a:endParaRPr>
          </a:p>
        </p:txBody>
      </p:sp>
      <p:sp>
        <p:nvSpPr>
          <p:cNvPr id="921" name="Google Shape;921;p87"/>
          <p:cNvSpPr txBox="1"/>
          <p:nvPr/>
        </p:nvSpPr>
        <p:spPr>
          <a:xfrm>
            <a:off x="791072" y="1357480"/>
            <a:ext cx="3134752" cy="1144691"/>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以火星系統說明</a:t>
            </a:r>
            <a:endParaRPr sz="1400" b="0" i="0" u="none" strike="noStrike" cap="none">
              <a:solidFill>
                <a:schemeClr val="dk1"/>
              </a:solidFill>
              <a:latin typeface="Microsoft JhengHei"/>
              <a:ea typeface="Microsoft JhengHei"/>
              <a:cs typeface="Microsoft JhengHei"/>
              <a:sym typeface="Microsoft JhengHei"/>
            </a:endParaRPr>
          </a:p>
        </p:txBody>
      </p:sp>
      <p:grpSp>
        <p:nvGrpSpPr>
          <p:cNvPr id="922" name="Google Shape;922;p87"/>
          <p:cNvGrpSpPr/>
          <p:nvPr/>
        </p:nvGrpSpPr>
        <p:grpSpPr>
          <a:xfrm>
            <a:off x="4263289" y="1357480"/>
            <a:ext cx="4710990" cy="2673563"/>
            <a:chOff x="383344" y="3384288"/>
            <a:chExt cx="6557992" cy="3721766"/>
          </a:xfrm>
        </p:grpSpPr>
        <p:cxnSp>
          <p:nvCxnSpPr>
            <p:cNvPr id="923" name="Google Shape;923;p87"/>
            <p:cNvCxnSpPr/>
            <p:nvPr/>
          </p:nvCxnSpPr>
          <p:spPr>
            <a:xfrm>
              <a:off x="1129133" y="4742589"/>
              <a:ext cx="4708933" cy="0"/>
            </a:xfrm>
            <a:prstGeom prst="straightConnector1">
              <a:avLst/>
            </a:prstGeom>
            <a:noFill/>
            <a:ln w="38100" cap="flat" cmpd="sng">
              <a:solidFill>
                <a:srgbClr val="4A7DBA"/>
              </a:solidFill>
              <a:prstDash val="solid"/>
              <a:round/>
              <a:headEnd type="none" w="sm" len="sm"/>
              <a:tailEnd type="none" w="sm" len="sm"/>
            </a:ln>
          </p:spPr>
        </p:cxnSp>
        <p:cxnSp>
          <p:nvCxnSpPr>
            <p:cNvPr id="924" name="Google Shape;924;p87"/>
            <p:cNvCxnSpPr>
              <a:endCxn id="925" idx="0"/>
            </p:cNvCxnSpPr>
            <p:nvPr/>
          </p:nvCxnSpPr>
          <p:spPr>
            <a:xfrm>
              <a:off x="1116803" y="4727642"/>
              <a:ext cx="0" cy="228000"/>
            </a:xfrm>
            <a:prstGeom prst="straightConnector1">
              <a:avLst/>
            </a:prstGeom>
            <a:noFill/>
            <a:ln w="38100" cap="flat" cmpd="sng">
              <a:solidFill>
                <a:srgbClr val="4A7DBA"/>
              </a:solidFill>
              <a:prstDash val="solid"/>
              <a:round/>
              <a:headEnd type="none" w="sm" len="sm"/>
              <a:tailEnd type="none" w="sm" len="sm"/>
            </a:ln>
          </p:spPr>
        </p:cxnSp>
        <p:cxnSp>
          <p:nvCxnSpPr>
            <p:cNvPr id="926" name="Google Shape;926;p87"/>
            <p:cNvCxnSpPr/>
            <p:nvPr/>
          </p:nvCxnSpPr>
          <p:spPr>
            <a:xfrm>
              <a:off x="3485654" y="4555661"/>
              <a:ext cx="0" cy="406792"/>
            </a:xfrm>
            <a:prstGeom prst="straightConnector1">
              <a:avLst/>
            </a:prstGeom>
            <a:noFill/>
            <a:ln w="38100" cap="flat" cmpd="sng">
              <a:solidFill>
                <a:srgbClr val="5B9BD5"/>
              </a:solidFill>
              <a:prstDash val="solid"/>
              <a:round/>
              <a:headEnd type="none" w="sm" len="sm"/>
              <a:tailEnd type="none" w="sm" len="sm"/>
            </a:ln>
          </p:spPr>
        </p:cxnSp>
        <p:cxnSp>
          <p:nvCxnSpPr>
            <p:cNvPr id="927" name="Google Shape;927;p87"/>
            <p:cNvCxnSpPr/>
            <p:nvPr/>
          </p:nvCxnSpPr>
          <p:spPr>
            <a:xfrm>
              <a:off x="5838066" y="4742589"/>
              <a:ext cx="0" cy="228050"/>
            </a:xfrm>
            <a:prstGeom prst="straightConnector1">
              <a:avLst/>
            </a:prstGeom>
            <a:noFill/>
            <a:ln w="38100" cap="flat" cmpd="sng">
              <a:solidFill>
                <a:srgbClr val="FF0000"/>
              </a:solidFill>
              <a:prstDash val="solid"/>
              <a:round/>
              <a:headEnd type="none" w="sm" len="sm"/>
              <a:tailEnd type="none" w="sm" len="sm"/>
            </a:ln>
          </p:spPr>
        </p:cxnSp>
        <p:cxnSp>
          <p:nvCxnSpPr>
            <p:cNvPr id="928" name="Google Shape;928;p87"/>
            <p:cNvCxnSpPr/>
            <p:nvPr/>
          </p:nvCxnSpPr>
          <p:spPr>
            <a:xfrm>
              <a:off x="3485654" y="4025598"/>
              <a:ext cx="0" cy="228050"/>
            </a:xfrm>
            <a:prstGeom prst="straightConnector1">
              <a:avLst/>
            </a:prstGeom>
            <a:noFill/>
            <a:ln w="38100" cap="flat" cmpd="sng">
              <a:solidFill>
                <a:srgbClr val="4A7DBA"/>
              </a:solidFill>
              <a:prstDash val="solid"/>
              <a:round/>
              <a:headEnd type="none" w="sm" len="sm"/>
              <a:tailEnd type="none" w="sm" len="sm"/>
            </a:ln>
          </p:spPr>
        </p:cxnSp>
        <p:cxnSp>
          <p:nvCxnSpPr>
            <p:cNvPr id="929" name="Google Shape;929;p87"/>
            <p:cNvCxnSpPr/>
            <p:nvPr/>
          </p:nvCxnSpPr>
          <p:spPr>
            <a:xfrm>
              <a:off x="2904228" y="5474027"/>
              <a:ext cx="1152579" cy="0"/>
            </a:xfrm>
            <a:prstGeom prst="straightConnector1">
              <a:avLst/>
            </a:prstGeom>
            <a:noFill/>
            <a:ln w="38100" cap="flat" cmpd="sng">
              <a:solidFill>
                <a:srgbClr val="4A7DBA"/>
              </a:solidFill>
              <a:prstDash val="solid"/>
              <a:round/>
              <a:headEnd type="none" w="sm" len="sm"/>
              <a:tailEnd type="none" w="sm" len="sm"/>
            </a:ln>
          </p:spPr>
        </p:cxnSp>
        <p:cxnSp>
          <p:nvCxnSpPr>
            <p:cNvPr id="930" name="Google Shape;930;p87"/>
            <p:cNvCxnSpPr/>
            <p:nvPr/>
          </p:nvCxnSpPr>
          <p:spPr>
            <a:xfrm>
              <a:off x="3487708" y="5245976"/>
              <a:ext cx="0" cy="228050"/>
            </a:xfrm>
            <a:prstGeom prst="straightConnector1">
              <a:avLst/>
            </a:prstGeom>
            <a:noFill/>
            <a:ln w="38100" cap="flat" cmpd="sng">
              <a:solidFill>
                <a:srgbClr val="5B9BD5"/>
              </a:solidFill>
              <a:prstDash val="solid"/>
              <a:round/>
              <a:headEnd type="none" w="sm" len="sm"/>
              <a:tailEnd type="none" w="sm" len="sm"/>
            </a:ln>
          </p:spPr>
        </p:cxnSp>
        <p:cxnSp>
          <p:nvCxnSpPr>
            <p:cNvPr id="931" name="Google Shape;931;p87"/>
            <p:cNvCxnSpPr/>
            <p:nvPr/>
          </p:nvCxnSpPr>
          <p:spPr>
            <a:xfrm>
              <a:off x="2904228" y="5474027"/>
              <a:ext cx="0" cy="228050"/>
            </a:xfrm>
            <a:prstGeom prst="straightConnector1">
              <a:avLst/>
            </a:prstGeom>
            <a:noFill/>
            <a:ln w="38100" cap="flat" cmpd="sng">
              <a:solidFill>
                <a:srgbClr val="4A7DBA"/>
              </a:solidFill>
              <a:prstDash val="solid"/>
              <a:round/>
              <a:headEnd type="none" w="sm" len="sm"/>
              <a:tailEnd type="none" w="sm" len="sm"/>
            </a:ln>
          </p:spPr>
        </p:cxnSp>
        <p:cxnSp>
          <p:nvCxnSpPr>
            <p:cNvPr id="932" name="Google Shape;932;p87"/>
            <p:cNvCxnSpPr/>
            <p:nvPr/>
          </p:nvCxnSpPr>
          <p:spPr>
            <a:xfrm>
              <a:off x="4056807" y="5474027"/>
              <a:ext cx="0" cy="228050"/>
            </a:xfrm>
            <a:prstGeom prst="straightConnector1">
              <a:avLst/>
            </a:prstGeom>
            <a:noFill/>
            <a:ln w="38100" cap="flat" cmpd="sng">
              <a:solidFill>
                <a:srgbClr val="5B9BD5"/>
              </a:solidFill>
              <a:prstDash val="solid"/>
              <a:round/>
              <a:headEnd type="none" w="sm" len="sm"/>
              <a:tailEnd type="none" w="sm" len="sm"/>
            </a:ln>
          </p:spPr>
        </p:cxnSp>
        <p:cxnSp>
          <p:nvCxnSpPr>
            <p:cNvPr id="933" name="Google Shape;933;p87"/>
            <p:cNvCxnSpPr/>
            <p:nvPr/>
          </p:nvCxnSpPr>
          <p:spPr>
            <a:xfrm>
              <a:off x="4056807" y="5999503"/>
              <a:ext cx="0" cy="228050"/>
            </a:xfrm>
            <a:prstGeom prst="straightConnector1">
              <a:avLst/>
            </a:prstGeom>
            <a:noFill/>
            <a:ln w="38100" cap="flat" cmpd="sng">
              <a:solidFill>
                <a:srgbClr val="5B9BD5"/>
              </a:solidFill>
              <a:prstDash val="solid"/>
              <a:round/>
              <a:headEnd type="none" w="sm" len="sm"/>
              <a:tailEnd type="none" w="sm" len="sm"/>
            </a:ln>
          </p:spPr>
        </p:cxnSp>
        <p:cxnSp>
          <p:nvCxnSpPr>
            <p:cNvPr id="934" name="Google Shape;934;p87"/>
            <p:cNvCxnSpPr/>
            <p:nvPr/>
          </p:nvCxnSpPr>
          <p:spPr>
            <a:xfrm>
              <a:off x="5261776" y="5474027"/>
              <a:ext cx="1152579" cy="0"/>
            </a:xfrm>
            <a:prstGeom prst="straightConnector1">
              <a:avLst/>
            </a:prstGeom>
            <a:noFill/>
            <a:ln w="38100" cap="flat" cmpd="sng">
              <a:solidFill>
                <a:srgbClr val="4A7DBA"/>
              </a:solidFill>
              <a:prstDash val="solid"/>
              <a:round/>
              <a:headEnd type="none" w="sm" len="sm"/>
              <a:tailEnd type="none" w="sm" len="sm"/>
            </a:ln>
          </p:spPr>
        </p:cxnSp>
        <p:cxnSp>
          <p:nvCxnSpPr>
            <p:cNvPr id="935" name="Google Shape;935;p87"/>
            <p:cNvCxnSpPr/>
            <p:nvPr/>
          </p:nvCxnSpPr>
          <p:spPr>
            <a:xfrm>
              <a:off x="5838066" y="5288472"/>
              <a:ext cx="0" cy="185555"/>
            </a:xfrm>
            <a:prstGeom prst="straightConnector1">
              <a:avLst/>
            </a:prstGeom>
            <a:noFill/>
            <a:ln w="38100" cap="flat" cmpd="sng">
              <a:solidFill>
                <a:srgbClr val="FFC000"/>
              </a:solidFill>
              <a:prstDash val="solid"/>
              <a:round/>
              <a:headEnd type="none" w="sm" len="sm"/>
              <a:tailEnd type="none" w="sm" len="sm"/>
            </a:ln>
          </p:spPr>
        </p:cxnSp>
        <p:cxnSp>
          <p:nvCxnSpPr>
            <p:cNvPr id="936" name="Google Shape;936;p87"/>
            <p:cNvCxnSpPr/>
            <p:nvPr/>
          </p:nvCxnSpPr>
          <p:spPr>
            <a:xfrm>
              <a:off x="6414355" y="5481596"/>
              <a:ext cx="0" cy="228050"/>
            </a:xfrm>
            <a:prstGeom prst="straightConnector1">
              <a:avLst/>
            </a:prstGeom>
            <a:noFill/>
            <a:ln w="38100" cap="flat" cmpd="sng">
              <a:solidFill>
                <a:srgbClr val="FFC000"/>
              </a:solidFill>
              <a:prstDash val="solid"/>
              <a:round/>
              <a:headEnd type="none" w="sm" len="sm"/>
              <a:tailEnd type="none" w="sm" len="sm"/>
            </a:ln>
          </p:spPr>
        </p:cxnSp>
        <p:cxnSp>
          <p:nvCxnSpPr>
            <p:cNvPr id="937" name="Google Shape;937;p87"/>
            <p:cNvCxnSpPr/>
            <p:nvPr/>
          </p:nvCxnSpPr>
          <p:spPr>
            <a:xfrm>
              <a:off x="5261776" y="5481596"/>
              <a:ext cx="0" cy="228050"/>
            </a:xfrm>
            <a:prstGeom prst="straightConnector1">
              <a:avLst/>
            </a:prstGeom>
            <a:noFill/>
            <a:ln w="38100" cap="flat" cmpd="sng">
              <a:solidFill>
                <a:srgbClr val="4A7DBA"/>
              </a:solidFill>
              <a:prstDash val="solid"/>
              <a:round/>
              <a:headEnd type="none" w="sm" len="sm"/>
              <a:tailEnd type="none" w="sm" len="sm"/>
            </a:ln>
          </p:spPr>
        </p:cxnSp>
        <p:cxnSp>
          <p:nvCxnSpPr>
            <p:cNvPr id="938" name="Google Shape;938;p87"/>
            <p:cNvCxnSpPr/>
            <p:nvPr/>
          </p:nvCxnSpPr>
          <p:spPr>
            <a:xfrm>
              <a:off x="6414355" y="6168302"/>
              <a:ext cx="0" cy="228050"/>
            </a:xfrm>
            <a:prstGeom prst="straightConnector1">
              <a:avLst/>
            </a:prstGeom>
            <a:noFill/>
            <a:ln w="38100" cap="flat" cmpd="sng">
              <a:solidFill>
                <a:srgbClr val="4A7DBA"/>
              </a:solidFill>
              <a:prstDash val="solid"/>
              <a:round/>
              <a:headEnd type="none" w="sm" len="sm"/>
              <a:tailEnd type="none" w="sm" len="sm"/>
            </a:ln>
          </p:spPr>
        </p:cxnSp>
        <p:sp>
          <p:nvSpPr>
            <p:cNvPr id="939" name="Google Shape;939;p87"/>
            <p:cNvSpPr/>
            <p:nvPr/>
          </p:nvSpPr>
          <p:spPr>
            <a:xfrm>
              <a:off x="2725486" y="3384288"/>
              <a:ext cx="1466919" cy="641311"/>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世界坐標系原點</a:t>
              </a:r>
              <a:endParaRPr sz="1400" b="0" i="0" u="none" strike="noStrike" cap="none">
                <a:solidFill>
                  <a:schemeClr val="lt1"/>
                </a:solidFill>
                <a:latin typeface="Microsoft JhengHei"/>
                <a:ea typeface="Microsoft JhengHei"/>
                <a:cs typeface="Microsoft JhengHei"/>
                <a:sym typeface="Microsoft JhengHei"/>
              </a:endParaRPr>
            </a:p>
          </p:txBody>
        </p:sp>
        <p:sp>
          <p:nvSpPr>
            <p:cNvPr id="940" name="Google Shape;940;p87"/>
            <p:cNvSpPr/>
            <p:nvPr/>
          </p:nvSpPr>
          <p:spPr>
            <a:xfrm>
              <a:off x="2733703" y="4212527"/>
              <a:ext cx="1466919" cy="332830"/>
            </a:xfrm>
            <a:prstGeom prst="rect">
              <a:avLst/>
            </a:prstGeom>
            <a:solidFill>
              <a:schemeClr val="accent1"/>
            </a:solidFill>
            <a:ln w="12700" cap="flat" cmpd="sng">
              <a:solidFill>
                <a:srgbClr val="4171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太陽</a:t>
              </a:r>
              <a:endParaRPr sz="1400" b="0" i="0" u="none" strike="noStrike" cap="none">
                <a:solidFill>
                  <a:schemeClr val="lt1"/>
                </a:solidFill>
                <a:latin typeface="Microsoft JhengHei"/>
                <a:ea typeface="Microsoft JhengHei"/>
                <a:cs typeface="Microsoft JhengHei"/>
                <a:sym typeface="Microsoft JhengHei"/>
              </a:endParaRPr>
            </a:p>
          </p:txBody>
        </p:sp>
        <p:sp>
          <p:nvSpPr>
            <p:cNvPr id="925" name="Google Shape;925;p87"/>
            <p:cNvSpPr/>
            <p:nvPr/>
          </p:nvSpPr>
          <p:spPr>
            <a:xfrm>
              <a:off x="383344" y="4955642"/>
              <a:ext cx="1466919" cy="59786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金星</a:t>
              </a:r>
              <a:endParaRPr sz="1400" b="0" i="0" u="none" strike="noStrike" cap="none">
                <a:solidFill>
                  <a:schemeClr val="lt1"/>
                </a:solidFill>
                <a:latin typeface="Microsoft JhengHei"/>
                <a:ea typeface="Microsoft JhengHei"/>
                <a:cs typeface="Microsoft JhengHei"/>
                <a:sym typeface="Microsoft JhengHei"/>
              </a:endParaRPr>
            </a:p>
          </p:txBody>
        </p:sp>
        <p:sp>
          <p:nvSpPr>
            <p:cNvPr id="941" name="Google Shape;941;p87"/>
            <p:cNvSpPr/>
            <p:nvPr/>
          </p:nvSpPr>
          <p:spPr>
            <a:xfrm>
              <a:off x="2731649" y="4955642"/>
              <a:ext cx="1466919" cy="332830"/>
            </a:xfrm>
            <a:prstGeom prst="rect">
              <a:avLst/>
            </a:prstGeom>
            <a:solidFill>
              <a:schemeClr val="accent1"/>
            </a:solidFill>
            <a:ln w="12700" cap="flat" cmpd="sng">
              <a:solidFill>
                <a:srgbClr val="4171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地球軌道</a:t>
              </a:r>
              <a:endParaRPr sz="1400" b="0" i="0" u="none" strike="noStrike" cap="none">
                <a:solidFill>
                  <a:schemeClr val="lt1"/>
                </a:solidFill>
                <a:latin typeface="Microsoft JhengHei"/>
                <a:ea typeface="Microsoft JhengHei"/>
                <a:cs typeface="Microsoft JhengHei"/>
                <a:sym typeface="Microsoft JhengHei"/>
              </a:endParaRPr>
            </a:p>
          </p:txBody>
        </p:sp>
        <p:sp>
          <p:nvSpPr>
            <p:cNvPr id="942" name="Google Shape;942;p87"/>
            <p:cNvSpPr/>
            <p:nvPr/>
          </p:nvSpPr>
          <p:spPr>
            <a:xfrm>
              <a:off x="2460452" y="5666673"/>
              <a:ext cx="893713" cy="33283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地球</a:t>
              </a:r>
              <a:endParaRPr sz="1400" b="0" i="0" u="none" strike="noStrike" cap="none">
                <a:solidFill>
                  <a:schemeClr val="lt1"/>
                </a:solidFill>
                <a:latin typeface="Microsoft JhengHei"/>
                <a:ea typeface="Microsoft JhengHei"/>
                <a:cs typeface="Microsoft JhengHei"/>
                <a:sym typeface="Microsoft JhengHei"/>
              </a:endParaRPr>
            </a:p>
          </p:txBody>
        </p:sp>
        <p:sp>
          <p:nvSpPr>
            <p:cNvPr id="943" name="Google Shape;943;p87"/>
            <p:cNvSpPr/>
            <p:nvPr/>
          </p:nvSpPr>
          <p:spPr>
            <a:xfrm>
              <a:off x="3487709" y="5666673"/>
              <a:ext cx="1170168" cy="446855"/>
            </a:xfrm>
            <a:prstGeom prst="rect">
              <a:avLst/>
            </a:prstGeom>
            <a:solidFill>
              <a:schemeClr val="accent1"/>
            </a:solidFill>
            <a:ln w="12700" cap="flat" cmpd="sng">
              <a:solidFill>
                <a:srgbClr val="4171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月球軌道</a:t>
              </a:r>
              <a:endParaRPr sz="1200" b="0" i="0" u="none" strike="noStrike" cap="none">
                <a:solidFill>
                  <a:schemeClr val="lt1"/>
                </a:solidFill>
                <a:latin typeface="Microsoft JhengHei"/>
                <a:ea typeface="Microsoft JhengHei"/>
                <a:cs typeface="Microsoft JhengHei"/>
                <a:sym typeface="Microsoft JhengHei"/>
              </a:endParaRPr>
            </a:p>
          </p:txBody>
        </p:sp>
        <p:sp>
          <p:nvSpPr>
            <p:cNvPr id="944" name="Google Shape;944;p87"/>
            <p:cNvSpPr/>
            <p:nvPr/>
          </p:nvSpPr>
          <p:spPr>
            <a:xfrm>
              <a:off x="3615085" y="6204769"/>
              <a:ext cx="893713" cy="332830"/>
            </a:xfrm>
            <a:prstGeom prst="rect">
              <a:avLst/>
            </a:prstGeom>
            <a:solidFill>
              <a:schemeClr val="accent1"/>
            </a:solidFill>
            <a:ln w="12700" cap="flat" cmpd="sng">
              <a:solidFill>
                <a:srgbClr val="4171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月球</a:t>
              </a:r>
              <a:endParaRPr sz="1400" b="0" i="0" u="none" strike="noStrike" cap="none">
                <a:solidFill>
                  <a:schemeClr val="lt1"/>
                </a:solidFill>
                <a:latin typeface="Microsoft JhengHei"/>
                <a:ea typeface="Microsoft JhengHei"/>
                <a:cs typeface="Microsoft JhengHei"/>
                <a:sym typeface="Microsoft JhengHei"/>
              </a:endParaRPr>
            </a:p>
          </p:txBody>
        </p:sp>
        <p:sp>
          <p:nvSpPr>
            <p:cNvPr id="945" name="Google Shape;945;p87"/>
            <p:cNvSpPr/>
            <p:nvPr/>
          </p:nvSpPr>
          <p:spPr>
            <a:xfrm>
              <a:off x="5094334" y="4955642"/>
              <a:ext cx="1466919" cy="33283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火星軌道</a:t>
              </a:r>
              <a:endParaRPr sz="1400" b="0" i="0" u="none" strike="noStrike" cap="none">
                <a:solidFill>
                  <a:schemeClr val="lt1"/>
                </a:solidFill>
                <a:latin typeface="Microsoft JhengHei"/>
                <a:ea typeface="Microsoft JhengHei"/>
                <a:cs typeface="Microsoft JhengHei"/>
                <a:sym typeface="Microsoft JhengHei"/>
              </a:endParaRPr>
            </a:p>
          </p:txBody>
        </p:sp>
        <p:sp>
          <p:nvSpPr>
            <p:cNvPr id="946" name="Google Shape;946;p87"/>
            <p:cNvSpPr/>
            <p:nvPr/>
          </p:nvSpPr>
          <p:spPr>
            <a:xfrm>
              <a:off x="4823137" y="5666673"/>
              <a:ext cx="893713" cy="33283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火星</a:t>
              </a:r>
              <a:endParaRPr/>
            </a:p>
          </p:txBody>
        </p:sp>
        <p:sp>
          <p:nvSpPr>
            <p:cNvPr id="947" name="Google Shape;947;p87"/>
            <p:cNvSpPr/>
            <p:nvPr/>
          </p:nvSpPr>
          <p:spPr>
            <a:xfrm>
              <a:off x="5977771" y="5643889"/>
              <a:ext cx="963565" cy="56088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火衛一軌道</a:t>
              </a:r>
              <a:endParaRPr sz="1200" b="0" i="0" u="none" strike="noStrike" cap="none">
                <a:solidFill>
                  <a:schemeClr val="lt1"/>
                </a:solidFill>
                <a:latin typeface="Microsoft JhengHei"/>
                <a:ea typeface="Microsoft JhengHei"/>
                <a:cs typeface="Microsoft JhengHei"/>
                <a:sym typeface="Microsoft JhengHei"/>
              </a:endParaRPr>
            </a:p>
          </p:txBody>
        </p:sp>
        <p:sp>
          <p:nvSpPr>
            <p:cNvPr id="948" name="Google Shape;948;p87"/>
            <p:cNvSpPr/>
            <p:nvPr/>
          </p:nvSpPr>
          <p:spPr>
            <a:xfrm>
              <a:off x="6012697" y="6396353"/>
              <a:ext cx="893712" cy="709701"/>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火衛一</a:t>
              </a:r>
              <a:endParaRPr/>
            </a:p>
          </p:txBody>
        </p:sp>
        <p:cxnSp>
          <p:nvCxnSpPr>
            <p:cNvPr id="949" name="Google Shape;949;p87"/>
            <p:cNvCxnSpPr/>
            <p:nvPr/>
          </p:nvCxnSpPr>
          <p:spPr>
            <a:xfrm>
              <a:off x="5838066" y="5474026"/>
              <a:ext cx="593214" cy="0"/>
            </a:xfrm>
            <a:prstGeom prst="straightConnector1">
              <a:avLst/>
            </a:prstGeom>
            <a:noFill/>
            <a:ln w="38100" cap="flat" cmpd="sng">
              <a:solidFill>
                <a:srgbClr val="FFC000"/>
              </a:solidFill>
              <a:prstDash val="solid"/>
              <a:round/>
              <a:headEnd type="none" w="sm" len="sm"/>
              <a:tailEnd type="none" w="sm" len="sm"/>
            </a:ln>
          </p:spPr>
        </p:cxnSp>
        <p:cxnSp>
          <p:nvCxnSpPr>
            <p:cNvPr id="950" name="Google Shape;950;p87"/>
            <p:cNvCxnSpPr/>
            <p:nvPr/>
          </p:nvCxnSpPr>
          <p:spPr>
            <a:xfrm>
              <a:off x="3485654" y="4570901"/>
              <a:ext cx="0" cy="171688"/>
            </a:xfrm>
            <a:prstGeom prst="straightConnector1">
              <a:avLst/>
            </a:prstGeom>
            <a:noFill/>
            <a:ln w="38100" cap="flat" cmpd="sng">
              <a:solidFill>
                <a:srgbClr val="FF0000"/>
              </a:solidFill>
              <a:prstDash val="solid"/>
              <a:round/>
              <a:headEnd type="none" w="sm" len="sm"/>
              <a:tailEnd type="none" w="sm" len="sm"/>
            </a:ln>
          </p:spPr>
        </p:cxnSp>
        <p:cxnSp>
          <p:nvCxnSpPr>
            <p:cNvPr id="951" name="Google Shape;951;p87"/>
            <p:cNvCxnSpPr/>
            <p:nvPr/>
          </p:nvCxnSpPr>
          <p:spPr>
            <a:xfrm>
              <a:off x="3463593" y="4742350"/>
              <a:ext cx="2388567" cy="0"/>
            </a:xfrm>
            <a:prstGeom prst="straightConnector1">
              <a:avLst/>
            </a:prstGeom>
            <a:noFill/>
            <a:ln w="38100" cap="flat" cmpd="sng">
              <a:solidFill>
                <a:srgbClr val="FF0000"/>
              </a:solidFill>
              <a:prstDash val="solid"/>
              <a:round/>
              <a:headEnd type="none" w="sm" len="sm"/>
              <a:tailEnd type="none" w="sm" len="sm"/>
            </a:ln>
          </p:spPr>
        </p:cxnSp>
      </p:grpSp>
      <p:grpSp>
        <p:nvGrpSpPr>
          <p:cNvPr id="952" name="Google Shape;952;p87"/>
          <p:cNvGrpSpPr/>
          <p:nvPr/>
        </p:nvGrpSpPr>
        <p:grpSpPr>
          <a:xfrm>
            <a:off x="81653" y="1818171"/>
            <a:ext cx="4088012" cy="2302724"/>
            <a:chOff x="254027" y="3146513"/>
            <a:chExt cx="4471947" cy="2518991"/>
          </a:xfrm>
        </p:grpSpPr>
        <p:sp>
          <p:nvSpPr>
            <p:cNvPr id="953" name="Google Shape;953;p87"/>
            <p:cNvSpPr/>
            <p:nvPr/>
          </p:nvSpPr>
          <p:spPr>
            <a:xfrm>
              <a:off x="343857" y="3146513"/>
              <a:ext cx="4382117" cy="2518991"/>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100" b="1" i="0" u="none" strike="noStrike" cap="none">
                  <a:solidFill>
                    <a:srgbClr val="0000FF"/>
                  </a:solidFill>
                  <a:latin typeface="Courier New"/>
                  <a:ea typeface="Courier New"/>
                  <a:cs typeface="Courier New"/>
                  <a:sym typeface="Courier New"/>
                </a:rPr>
                <a:t>var</a:t>
              </a:r>
              <a:r>
                <a:rPr lang="en-US" sz="1100" b="0" i="0" u="none" strike="noStrike" cap="none">
                  <a:solidFill>
                    <a:srgbClr val="000000"/>
                  </a:solidFill>
                  <a:latin typeface="Courier New"/>
                  <a:ea typeface="Courier New"/>
                  <a:cs typeface="Courier New"/>
                  <a:sym typeface="Courier New"/>
                </a:rPr>
                <a:t> mars_orbit </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FF"/>
                  </a:solidFill>
                  <a:latin typeface="Courier New"/>
                  <a:ea typeface="Courier New"/>
                  <a:cs typeface="Courier New"/>
                  <a:sym typeface="Courier New"/>
                </a:rPr>
                <a:t>new</a:t>
              </a:r>
              <a:r>
                <a:rPr lang="en-US" sz="1100" b="0" i="0" u="none" strike="noStrike" cap="none">
                  <a:solidFill>
                    <a:srgbClr val="000000"/>
                  </a:solidFill>
                  <a:latin typeface="Courier New"/>
                  <a:ea typeface="Courier New"/>
                  <a:cs typeface="Courier New"/>
                  <a:sym typeface="Courier New"/>
                </a:rPr>
                <a:t> THREE</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Group</a:t>
              </a:r>
              <a:r>
                <a:rPr lang="en-US" sz="1100" b="1" i="0" u="none" strike="noStrike" cap="none">
                  <a:solidFill>
                    <a:srgbClr val="000080"/>
                  </a:solidFill>
                  <a:latin typeface="Courier New"/>
                  <a:ea typeface="Courier New"/>
                  <a:cs typeface="Courier New"/>
                  <a:sym typeface="Courier New"/>
                </a:rPr>
                <a:t>()</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i="0" u="none" strike="noStrike" cap="none">
                  <a:solidFill>
                    <a:srgbClr val="0000FF"/>
                  </a:solidFill>
                  <a:latin typeface="Courier New"/>
                  <a:ea typeface="Courier New"/>
                  <a:cs typeface="Courier New"/>
                  <a:sym typeface="Courier New"/>
                </a:rPr>
                <a:t>var</a:t>
              </a:r>
              <a:r>
                <a:rPr lang="en-US" sz="1100" b="0" i="0" u="none" strike="noStrike" cap="none">
                  <a:solidFill>
                    <a:srgbClr val="000000"/>
                  </a:solidFill>
                  <a:latin typeface="Courier New"/>
                  <a:ea typeface="Courier New"/>
                  <a:cs typeface="Courier New"/>
                  <a:sym typeface="Courier New"/>
                </a:rPr>
                <a:t> mars </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FF"/>
                  </a:solidFill>
                  <a:latin typeface="Courier New"/>
                  <a:ea typeface="Courier New"/>
                  <a:cs typeface="Courier New"/>
                  <a:sym typeface="Courier New"/>
                </a:rPr>
                <a:t>new</a:t>
              </a:r>
              <a:r>
                <a:rPr lang="en-US" sz="1100" b="0" i="0" u="none" strike="noStrike" cap="none">
                  <a:solidFill>
                    <a:srgbClr val="000000"/>
                  </a:solidFill>
                  <a:latin typeface="Courier New"/>
                  <a:ea typeface="Courier New"/>
                  <a:cs typeface="Courier New"/>
                  <a:sym typeface="Courier New"/>
                </a:rPr>
                <a:t> THREE</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Group</a:t>
              </a:r>
              <a:r>
                <a:rPr lang="en-US" sz="1100" b="1" i="0" u="none" strike="noStrike" cap="none">
                  <a:solidFill>
                    <a:srgbClr val="000080"/>
                  </a:solidFill>
                  <a:latin typeface="Courier New"/>
                  <a:ea typeface="Courier New"/>
                  <a:cs typeface="Courier New"/>
                  <a:sym typeface="Courier New"/>
                </a:rPr>
                <a:t>();</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0000"/>
                  </a:solidFill>
                  <a:latin typeface="Courier New"/>
                  <a:ea typeface="Courier New"/>
                  <a:cs typeface="Courier New"/>
                  <a:sym typeface="Courier New"/>
                </a:rPr>
                <a:t>mars_orbit</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update</a:t>
              </a:r>
              <a:r>
                <a:rPr lang="en-US" sz="1100" b="1" i="0" u="none" strike="noStrike" cap="none">
                  <a:solidFill>
                    <a:srgbClr val="000080"/>
                  </a:solidFill>
                  <a:latin typeface="Courier New"/>
                  <a:ea typeface="Courier New"/>
                  <a:cs typeface="Courier New"/>
                  <a:sym typeface="Courier New"/>
                </a:rPr>
                <a:t>=</a:t>
              </a:r>
              <a:r>
                <a:rPr lang="en-US" sz="1100" b="1" i="0" u="none" strike="noStrike" cap="none">
                  <a:solidFill>
                    <a:srgbClr val="0000FF"/>
                  </a:solidFill>
                  <a:latin typeface="Courier New"/>
                  <a:ea typeface="Courier New"/>
                  <a:cs typeface="Courier New"/>
                  <a:sym typeface="Courier New"/>
                </a:rPr>
                <a:t>function</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elapsed</a:t>
              </a:r>
              <a:r>
                <a:rPr lang="en-US" sz="1100" b="1" i="0" u="none" strike="noStrike" cap="none">
                  <a:solidFill>
                    <a:srgbClr val="000080"/>
                  </a:solidFill>
                  <a:latin typeface="Courier New"/>
                  <a:ea typeface="Courier New"/>
                  <a:cs typeface="Courier New"/>
                  <a:sym typeface="Courier New"/>
                </a:rPr>
                <a:t>){</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FF"/>
                  </a:solidFill>
                  <a:latin typeface="Courier New"/>
                  <a:ea typeface="Courier New"/>
                  <a:cs typeface="Courier New"/>
                  <a:sym typeface="Courier New"/>
                </a:rPr>
                <a:t>this</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rotation</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y</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FF8000"/>
                  </a:solidFill>
                  <a:latin typeface="Courier New"/>
                  <a:ea typeface="Courier New"/>
                  <a:cs typeface="Courier New"/>
                  <a:sym typeface="Courier New"/>
                </a:rPr>
                <a:t>1</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FF8000"/>
                  </a:solidFill>
                  <a:latin typeface="Courier New"/>
                  <a:ea typeface="Courier New"/>
                  <a:cs typeface="Courier New"/>
                  <a:sym typeface="Courier New"/>
                </a:rPr>
                <a:t>686</a:t>
              </a:r>
              <a:r>
                <a:rPr lang="en-US" sz="1100" b="1" i="0" u="none" strike="noStrike" cap="none">
                  <a:solidFill>
                    <a:srgbClr val="000080"/>
                  </a:solidFill>
                  <a:latin typeface="Courier New"/>
                  <a:ea typeface="Courier New"/>
                  <a:cs typeface="Courier New"/>
                  <a:sym typeface="Courier New"/>
                </a:rPr>
                <a:t>) * </a:t>
              </a:r>
              <a:r>
                <a:rPr lang="en-US" sz="1100" b="0" i="0" u="none" strike="noStrike" cap="none">
                  <a:solidFill>
                    <a:srgbClr val="000000"/>
                  </a:solidFill>
                  <a:latin typeface="Courier New"/>
                  <a:ea typeface="Courier New"/>
                  <a:cs typeface="Courier New"/>
                  <a:sym typeface="Courier New"/>
                </a:rPr>
                <a:t>elapsed </a:t>
              </a:r>
              <a:r>
                <a:rPr lang="en-US" sz="1100" b="1" i="0" u="none" strike="noStrike" cap="none">
                  <a:solidFill>
                    <a:srgbClr val="000080"/>
                  </a:solidFill>
                  <a:latin typeface="Courier New"/>
                  <a:ea typeface="Courier New"/>
                  <a:cs typeface="Courier New"/>
                  <a:sym typeface="Courier New"/>
                </a:rPr>
                <a:t>/ </a:t>
              </a:r>
              <a:r>
                <a:rPr lang="en-US" sz="1100" b="0" i="0" u="none" strike="noStrike" cap="none">
                  <a:solidFill>
                    <a:srgbClr val="FF8000"/>
                  </a:solidFill>
                  <a:latin typeface="Courier New"/>
                  <a:ea typeface="Courier New"/>
                  <a:cs typeface="Courier New"/>
                  <a:sym typeface="Courier New"/>
                </a:rPr>
                <a:t>1000</a:t>
              </a:r>
              <a:r>
                <a:rPr lang="en-US" sz="1100" b="1" i="0" u="none" strike="noStrike" cap="none">
                  <a:solidFill>
                    <a:srgbClr val="000080"/>
                  </a:solidFill>
                  <a:latin typeface="Courier New"/>
                  <a:ea typeface="Courier New"/>
                  <a:cs typeface="Courier New"/>
                  <a:sym typeface="Courier New"/>
                </a:rPr>
                <a:t>;</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i="0" u="none" strike="noStrike" cap="none">
                  <a:solidFill>
                    <a:srgbClr val="000080"/>
                  </a:solidFill>
                  <a:latin typeface="Courier New"/>
                  <a:ea typeface="Courier New"/>
                  <a:cs typeface="Courier New"/>
                  <a:sym typeface="Courier New"/>
                </a:rPr>
                <a:t>}</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i="0" u="none" strike="noStrike" cap="none">
                  <a:solidFill>
                    <a:srgbClr val="0000FF"/>
                  </a:solidFill>
                  <a:latin typeface="Courier New"/>
                  <a:ea typeface="Courier New"/>
                  <a:cs typeface="Courier New"/>
                  <a:sym typeface="Courier New"/>
                </a:rPr>
                <a:t>var</a:t>
              </a:r>
              <a:r>
                <a:rPr lang="en-US" sz="1100" b="0" i="0" u="none" strike="noStrike" cap="none">
                  <a:solidFill>
                    <a:srgbClr val="000000"/>
                  </a:solidFill>
                  <a:latin typeface="Courier New"/>
                  <a:ea typeface="Courier New"/>
                  <a:cs typeface="Courier New"/>
                  <a:sym typeface="Courier New"/>
                </a:rPr>
                <a:t> marsI_orbit </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FF"/>
                  </a:solidFill>
                  <a:latin typeface="Courier New"/>
                  <a:ea typeface="Courier New"/>
                  <a:cs typeface="Courier New"/>
                  <a:sym typeface="Courier New"/>
                </a:rPr>
                <a:t>new</a:t>
              </a:r>
              <a:r>
                <a:rPr lang="en-US" sz="1100" b="0" i="0" u="none" strike="noStrike" cap="none">
                  <a:solidFill>
                    <a:srgbClr val="000000"/>
                  </a:solidFill>
                  <a:latin typeface="Courier New"/>
                  <a:ea typeface="Courier New"/>
                  <a:cs typeface="Courier New"/>
                  <a:sym typeface="Courier New"/>
                </a:rPr>
                <a:t> THREE</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Group</a:t>
              </a:r>
              <a:r>
                <a:rPr lang="en-US" sz="1100" b="1" i="0" u="none" strike="noStrike" cap="none">
                  <a:solidFill>
                    <a:srgbClr val="000080"/>
                  </a:solidFill>
                  <a:latin typeface="Courier New"/>
                  <a:ea typeface="Courier New"/>
                  <a:cs typeface="Courier New"/>
                  <a:sym typeface="Courier New"/>
                </a:rPr>
                <a:t>()</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i="0" u="none" strike="noStrike" cap="none">
                  <a:solidFill>
                    <a:srgbClr val="0000FF"/>
                  </a:solidFill>
                  <a:latin typeface="Courier New"/>
                  <a:ea typeface="Courier New"/>
                  <a:cs typeface="Courier New"/>
                  <a:sym typeface="Courier New"/>
                </a:rPr>
                <a:t>var</a:t>
              </a:r>
              <a:r>
                <a:rPr lang="en-US" sz="1100" b="0" i="0" u="none" strike="noStrike" cap="none">
                  <a:solidFill>
                    <a:srgbClr val="000000"/>
                  </a:solidFill>
                  <a:latin typeface="Courier New"/>
                  <a:ea typeface="Courier New"/>
                  <a:cs typeface="Courier New"/>
                  <a:sym typeface="Courier New"/>
                </a:rPr>
                <a:t> marsI </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FF"/>
                  </a:solidFill>
                  <a:latin typeface="Courier New"/>
                  <a:ea typeface="Courier New"/>
                  <a:cs typeface="Courier New"/>
                  <a:sym typeface="Courier New"/>
                </a:rPr>
                <a:t>new</a:t>
              </a:r>
              <a:r>
                <a:rPr lang="en-US" sz="1100" b="0" i="0" u="none" strike="noStrike" cap="none">
                  <a:solidFill>
                    <a:srgbClr val="000000"/>
                  </a:solidFill>
                  <a:latin typeface="Courier New"/>
                  <a:ea typeface="Courier New"/>
                  <a:cs typeface="Courier New"/>
                  <a:sym typeface="Courier New"/>
                </a:rPr>
                <a:t> THREE</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Group</a:t>
              </a:r>
              <a:r>
                <a:rPr lang="en-US" sz="1100" b="1" i="0" u="none" strike="noStrike" cap="none">
                  <a:solidFill>
                    <a:srgbClr val="000080"/>
                  </a:solidFill>
                  <a:latin typeface="Courier New"/>
                  <a:ea typeface="Courier New"/>
                  <a:cs typeface="Courier New"/>
                  <a:sym typeface="Courier New"/>
                </a:rPr>
                <a:t>();</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0000"/>
                  </a:solidFill>
                  <a:latin typeface="Courier New"/>
                  <a:ea typeface="Courier New"/>
                  <a:cs typeface="Courier New"/>
                  <a:sym typeface="Courier New"/>
                </a:rPr>
                <a:t>marsI_orbit</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update</a:t>
              </a:r>
              <a:r>
                <a:rPr lang="en-US" sz="1100" b="1" i="0" u="none" strike="noStrike" cap="none">
                  <a:solidFill>
                    <a:srgbClr val="000080"/>
                  </a:solidFill>
                  <a:latin typeface="Courier New"/>
                  <a:ea typeface="Courier New"/>
                  <a:cs typeface="Courier New"/>
                  <a:sym typeface="Courier New"/>
                </a:rPr>
                <a:t>=</a:t>
              </a:r>
              <a:r>
                <a:rPr lang="en-US" sz="1100" b="1" i="0" u="none" strike="noStrike" cap="none">
                  <a:solidFill>
                    <a:srgbClr val="0000FF"/>
                  </a:solidFill>
                  <a:latin typeface="Courier New"/>
                  <a:ea typeface="Courier New"/>
                  <a:cs typeface="Courier New"/>
                  <a:sym typeface="Courier New"/>
                </a:rPr>
                <a:t>function</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elapsed</a:t>
              </a:r>
              <a:r>
                <a:rPr lang="en-US" sz="1100" b="1" i="0" u="none" strike="noStrike" cap="none">
                  <a:solidFill>
                    <a:srgbClr val="000080"/>
                  </a:solidFill>
                  <a:latin typeface="Courier New"/>
                  <a:ea typeface="Courier New"/>
                  <a:cs typeface="Courier New"/>
                  <a:sym typeface="Courier New"/>
                </a:rPr>
                <a:t>){</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FF"/>
                  </a:solidFill>
                  <a:latin typeface="Courier New"/>
                  <a:ea typeface="Courier New"/>
                  <a:cs typeface="Courier New"/>
                  <a:sym typeface="Courier New"/>
                </a:rPr>
                <a:t>this</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rotation</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y</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FF8000"/>
                  </a:solidFill>
                  <a:latin typeface="Courier New"/>
                  <a:ea typeface="Courier New"/>
                  <a:cs typeface="Courier New"/>
                  <a:sym typeface="Courier New"/>
                </a:rPr>
                <a:t>1</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FF8000"/>
                  </a:solidFill>
                  <a:latin typeface="Courier New"/>
                  <a:ea typeface="Courier New"/>
                  <a:cs typeface="Courier New"/>
                  <a:sym typeface="Courier New"/>
                </a:rPr>
                <a:t>2</a:t>
              </a:r>
              <a:r>
                <a:rPr lang="en-US" sz="1100" b="1" i="0" u="none" strike="noStrike" cap="none">
                  <a:solidFill>
                    <a:srgbClr val="000080"/>
                  </a:solidFill>
                  <a:latin typeface="Courier New"/>
                  <a:ea typeface="Courier New"/>
                  <a:cs typeface="Courier New"/>
                  <a:sym typeface="Courier New"/>
                </a:rPr>
                <a:t>) * </a:t>
              </a:r>
              <a:r>
                <a:rPr lang="en-US" sz="1100" b="0" i="0" u="none" strike="noStrike" cap="none">
                  <a:solidFill>
                    <a:srgbClr val="000000"/>
                  </a:solidFill>
                  <a:latin typeface="Courier New"/>
                  <a:ea typeface="Courier New"/>
                  <a:cs typeface="Courier New"/>
                  <a:sym typeface="Courier New"/>
                </a:rPr>
                <a:t>elapsed </a:t>
              </a:r>
              <a:r>
                <a:rPr lang="en-US" sz="1100" b="1" i="0" u="none" strike="noStrike" cap="none">
                  <a:solidFill>
                    <a:srgbClr val="000080"/>
                  </a:solidFill>
                  <a:latin typeface="Courier New"/>
                  <a:ea typeface="Courier New"/>
                  <a:cs typeface="Courier New"/>
                  <a:sym typeface="Courier New"/>
                </a:rPr>
                <a:t>/ </a:t>
              </a:r>
              <a:r>
                <a:rPr lang="en-US" sz="1100" b="0" i="0" u="none" strike="noStrike" cap="none">
                  <a:solidFill>
                    <a:srgbClr val="FF8000"/>
                  </a:solidFill>
                  <a:latin typeface="Courier New"/>
                  <a:ea typeface="Courier New"/>
                  <a:cs typeface="Courier New"/>
                  <a:sym typeface="Courier New"/>
                </a:rPr>
                <a:t>1000</a:t>
              </a:r>
              <a:r>
                <a:rPr lang="en-US" sz="1100" b="1" i="0" u="none" strike="noStrike" cap="none">
                  <a:solidFill>
                    <a:srgbClr val="000080"/>
                  </a:solidFill>
                  <a:latin typeface="Courier New"/>
                  <a:ea typeface="Courier New"/>
                  <a:cs typeface="Courier New"/>
                  <a:sym typeface="Courier New"/>
                </a:rPr>
                <a:t>;</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i="0" u="none" strike="noStrike" cap="none">
                  <a:solidFill>
                    <a:srgbClr val="000080"/>
                  </a:solidFill>
                  <a:latin typeface="Courier New"/>
                  <a:ea typeface="Courier New"/>
                  <a:cs typeface="Courier New"/>
                  <a:sym typeface="Courier New"/>
                </a:rPr>
                <a:t>}</a:t>
              </a:r>
              <a:endParaRPr sz="1600" b="0" i="0" u="none" strike="noStrike" cap="none">
                <a:solidFill>
                  <a:schemeClr val="lt1"/>
                </a:solidFill>
                <a:latin typeface="Calibri"/>
                <a:ea typeface="Calibri"/>
                <a:cs typeface="Calibri"/>
                <a:sym typeface="Calibri"/>
              </a:endParaRPr>
            </a:p>
          </p:txBody>
        </p:sp>
        <p:sp>
          <p:nvSpPr>
            <p:cNvPr id="954" name="Google Shape;954;p87"/>
            <p:cNvSpPr/>
            <p:nvPr/>
          </p:nvSpPr>
          <p:spPr>
            <a:xfrm>
              <a:off x="254027" y="3236117"/>
              <a:ext cx="152987" cy="1199994"/>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955" name="Google Shape;955;p87"/>
            <p:cNvSpPr/>
            <p:nvPr/>
          </p:nvSpPr>
          <p:spPr>
            <a:xfrm>
              <a:off x="254027" y="4416571"/>
              <a:ext cx="149996" cy="105554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88"/>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五、Three js太陽系</a:t>
            </a:r>
            <a:endParaRPr sz="4000" b="1">
              <a:solidFill>
                <a:srgbClr val="002060"/>
              </a:solidFill>
            </a:endParaRPr>
          </a:p>
        </p:txBody>
      </p:sp>
      <p:grpSp>
        <p:nvGrpSpPr>
          <p:cNvPr id="961" name="Google Shape;961;p88"/>
          <p:cNvGrpSpPr/>
          <p:nvPr/>
        </p:nvGrpSpPr>
        <p:grpSpPr>
          <a:xfrm>
            <a:off x="0" y="0"/>
            <a:ext cx="791072" cy="791072"/>
            <a:chOff x="0" y="0"/>
            <a:chExt cx="791072" cy="791072"/>
          </a:xfrm>
        </p:grpSpPr>
        <p:sp>
          <p:nvSpPr>
            <p:cNvPr id="962" name="Google Shape;962;p88"/>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63" name="Google Shape;963;p88"/>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64" name="Google Shape;964;p88"/>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65" name="Google Shape;965;p88"/>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966" name="Google Shape;966;p88"/>
          <p:cNvGrpSpPr/>
          <p:nvPr/>
        </p:nvGrpSpPr>
        <p:grpSpPr>
          <a:xfrm>
            <a:off x="8460432" y="4299942"/>
            <a:ext cx="500406" cy="640288"/>
            <a:chOff x="8460432" y="4299942"/>
            <a:chExt cx="500406" cy="640288"/>
          </a:xfrm>
        </p:grpSpPr>
        <p:sp>
          <p:nvSpPr>
            <p:cNvPr id="967" name="Google Shape;967;p88"/>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68" name="Google Shape;968;p88"/>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69" name="Google Shape;969;p88"/>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970" name="Google Shape;970;p8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
        <p:nvSpPr>
          <p:cNvPr id="971" name="Google Shape;971;p88"/>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（二）Scene graph建構</a:t>
            </a:r>
            <a:endParaRPr sz="1800" b="1" i="0" u="none" strike="noStrike" cap="none">
              <a:solidFill>
                <a:srgbClr val="0070C0"/>
              </a:solidFill>
              <a:latin typeface="Microsoft JhengHei"/>
              <a:ea typeface="Microsoft JhengHei"/>
              <a:cs typeface="Microsoft JhengHei"/>
              <a:sym typeface="Microsoft JhengHei"/>
            </a:endParaRPr>
          </a:p>
        </p:txBody>
      </p:sp>
      <p:sp>
        <p:nvSpPr>
          <p:cNvPr id="972" name="Google Shape;972;p88"/>
          <p:cNvSpPr txBox="1"/>
          <p:nvPr/>
        </p:nvSpPr>
        <p:spPr>
          <a:xfrm>
            <a:off x="730037" y="1303798"/>
            <a:ext cx="7872586" cy="427466"/>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載入火星的Texture，待其載入完畢後再加入Scene graph</a:t>
            </a:r>
            <a:endParaRPr sz="1400" b="0" i="0" u="none" strike="noStrike" cap="none">
              <a:solidFill>
                <a:schemeClr val="dk1"/>
              </a:solidFill>
              <a:latin typeface="Microsoft JhengHei"/>
              <a:ea typeface="Microsoft JhengHei"/>
              <a:cs typeface="Microsoft JhengHei"/>
              <a:sym typeface="Microsoft JhengHei"/>
            </a:endParaRPr>
          </a:p>
        </p:txBody>
      </p:sp>
      <p:sp>
        <p:nvSpPr>
          <p:cNvPr id="974" name="Google Shape;974;p88"/>
          <p:cNvSpPr/>
          <p:nvPr/>
        </p:nvSpPr>
        <p:spPr>
          <a:xfrm>
            <a:off x="106449" y="1788830"/>
            <a:ext cx="4277410" cy="269967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800" b="1" i="0" u="none" strike="noStrike" cap="none">
                <a:solidFill>
                  <a:srgbClr val="0000FF"/>
                </a:solidFill>
                <a:latin typeface="Courier New"/>
                <a:ea typeface="Courier New"/>
                <a:cs typeface="Courier New"/>
                <a:sym typeface="Courier New"/>
              </a:rPr>
              <a:t>const</a:t>
            </a:r>
            <a:r>
              <a:rPr lang="en-US" sz="800" b="0" i="0" u="none" strike="noStrike" cap="none">
                <a:solidFill>
                  <a:srgbClr val="000000"/>
                </a:solidFill>
                <a:latin typeface="Courier New"/>
                <a:ea typeface="Courier New"/>
                <a:cs typeface="Courier New"/>
                <a:sym typeface="Courier New"/>
              </a:rPr>
              <a:t> texture_loader </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a:t>
            </a:r>
            <a:r>
              <a:rPr lang="en-US" sz="800" b="1" i="0" u="none" strike="noStrike" cap="none">
                <a:solidFill>
                  <a:srgbClr val="0000FF"/>
                </a:solidFill>
                <a:latin typeface="Courier New"/>
                <a:ea typeface="Courier New"/>
                <a:cs typeface="Courier New"/>
                <a:sym typeface="Courier New"/>
              </a:rPr>
              <a:t>new</a:t>
            </a:r>
            <a:r>
              <a:rPr lang="en-US" sz="800" b="0" i="0" u="none" strike="noStrike" cap="none">
                <a:solidFill>
                  <a:srgbClr val="000000"/>
                </a:solidFill>
                <a:latin typeface="Courier New"/>
                <a:ea typeface="Courier New"/>
                <a:cs typeface="Courier New"/>
                <a:sym typeface="Courier New"/>
              </a:rPr>
              <a:t> THREE</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TextureLoader</a:t>
            </a:r>
            <a:r>
              <a:rPr lang="en-US" sz="800" b="1" i="0" u="none" strike="noStrike" cap="none">
                <a:solidFill>
                  <a:srgbClr val="000080"/>
                </a:solidFill>
                <a:latin typeface="Courier New"/>
                <a:ea typeface="Courier New"/>
                <a:cs typeface="Courier New"/>
                <a:sym typeface="Courier New"/>
              </a:rPr>
              <a:t>();</a:t>
            </a:r>
            <a:endParaRPr sz="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800" b="0" i="0" u="none" strike="noStrike" cap="none">
                <a:solidFill>
                  <a:srgbClr val="000000"/>
                </a:solidFill>
                <a:latin typeface="Courier New"/>
                <a:ea typeface="Courier New"/>
                <a:cs typeface="Courier New"/>
                <a:sym typeface="Courier New"/>
              </a:rPr>
              <a:t>texture_loader</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load</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a:t>
            </a:r>
            <a:r>
              <a:rPr lang="en-US" sz="800" b="0" i="0" u="none" strike="noStrike" cap="none">
                <a:solidFill>
                  <a:srgbClr val="808080"/>
                </a:solidFill>
                <a:latin typeface="Courier New"/>
                <a:ea typeface="Courier New"/>
                <a:cs typeface="Courier New"/>
                <a:sym typeface="Courier New"/>
              </a:rPr>
              <a:t>'SolarSystem/mars.jpg'</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a:t>
            </a:r>
            <a:r>
              <a:rPr lang="en-US" sz="800" b="1" i="0" u="none" strike="noStrike" cap="none">
                <a:solidFill>
                  <a:srgbClr val="0000FF"/>
                </a:solidFill>
                <a:latin typeface="Courier New"/>
                <a:ea typeface="Courier New"/>
                <a:cs typeface="Courier New"/>
                <a:sym typeface="Courier New"/>
              </a:rPr>
              <a:t>function</a:t>
            </a:r>
            <a:r>
              <a:rPr lang="en-US" sz="800" b="0" i="0" u="none" strike="noStrike" cap="none">
                <a:solidFill>
                  <a:srgbClr val="000000"/>
                </a:solidFill>
                <a:latin typeface="Courier New"/>
                <a:ea typeface="Courier New"/>
                <a:cs typeface="Courier New"/>
                <a:sym typeface="Courier New"/>
              </a:rPr>
              <a:t> </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texture </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a:t>
            </a:r>
            <a:r>
              <a:rPr lang="en-US" sz="800" b="1" i="0" u="none" strike="noStrike" cap="none">
                <a:solidFill>
                  <a:srgbClr val="000080"/>
                </a:solidFill>
                <a:latin typeface="Courier New"/>
                <a:ea typeface="Courier New"/>
                <a:cs typeface="Courier New"/>
                <a:sym typeface="Courier New"/>
              </a:rPr>
              <a:t>{</a:t>
            </a:r>
            <a:endParaRPr sz="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800" b="0" i="0" u="none" strike="noStrike" cap="none">
                <a:solidFill>
                  <a:srgbClr val="000000"/>
                </a:solidFill>
                <a:latin typeface="Courier New"/>
                <a:ea typeface="Courier New"/>
                <a:cs typeface="Courier New"/>
                <a:sym typeface="Courier New"/>
              </a:rPr>
              <a:t>   </a:t>
            </a:r>
            <a:r>
              <a:rPr lang="en-US" sz="800" b="0" i="0" u="none" strike="noStrike" cap="none">
                <a:solidFill>
                  <a:srgbClr val="008000"/>
                </a:solidFill>
                <a:latin typeface="Courier New"/>
                <a:ea typeface="Courier New"/>
                <a:cs typeface="Courier New"/>
                <a:sym typeface="Courier New"/>
              </a:rPr>
              <a:t>//定義十六邊形球體</a:t>
            </a:r>
            <a:endParaRPr sz="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800" b="0" i="0" u="none" strike="noStrike" cap="none">
                <a:solidFill>
                  <a:srgbClr val="000000"/>
                </a:solidFill>
                <a:latin typeface="Courier New"/>
                <a:ea typeface="Courier New"/>
                <a:cs typeface="Courier New"/>
                <a:sym typeface="Courier New"/>
              </a:rPr>
              <a:t>   </a:t>
            </a:r>
            <a:r>
              <a:rPr lang="en-US" sz="800" b="0" i="0" u="none" strike="noStrike" cap="none">
                <a:solidFill>
                  <a:srgbClr val="008000"/>
                </a:solidFill>
                <a:latin typeface="Courier New"/>
                <a:ea typeface="Courier New"/>
                <a:cs typeface="Courier New"/>
                <a:sym typeface="Courier New"/>
              </a:rPr>
              <a:t>//半徑為0.53 (火星半徑為地球的0.53倍)</a:t>
            </a:r>
            <a:endParaRPr sz="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800" b="0" i="0" u="none" strike="noStrike" cap="none">
                <a:solidFill>
                  <a:srgbClr val="000000"/>
                </a:solidFill>
                <a:latin typeface="Courier New"/>
                <a:ea typeface="Courier New"/>
                <a:cs typeface="Courier New"/>
                <a:sym typeface="Courier New"/>
              </a:rPr>
              <a:t>   </a:t>
            </a:r>
            <a:r>
              <a:rPr lang="en-US" sz="800" b="1" i="0" u="none" strike="noStrike" cap="none">
                <a:solidFill>
                  <a:srgbClr val="0000FF"/>
                </a:solidFill>
                <a:latin typeface="Courier New"/>
                <a:ea typeface="Courier New"/>
                <a:cs typeface="Courier New"/>
                <a:sym typeface="Courier New"/>
              </a:rPr>
              <a:t>var</a:t>
            </a:r>
            <a:r>
              <a:rPr lang="en-US" sz="800" b="0" i="0" u="none" strike="noStrike" cap="none">
                <a:solidFill>
                  <a:srgbClr val="000000"/>
                </a:solidFill>
                <a:latin typeface="Courier New"/>
                <a:ea typeface="Courier New"/>
                <a:cs typeface="Courier New"/>
                <a:sym typeface="Courier New"/>
              </a:rPr>
              <a:t> geometry </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a:t>
            </a:r>
            <a:r>
              <a:rPr lang="en-US" sz="800" b="1" i="0" u="none" strike="noStrike" cap="none">
                <a:solidFill>
                  <a:srgbClr val="0000FF"/>
                </a:solidFill>
                <a:latin typeface="Courier New"/>
                <a:ea typeface="Courier New"/>
                <a:cs typeface="Courier New"/>
                <a:sym typeface="Courier New"/>
              </a:rPr>
              <a:t>new</a:t>
            </a:r>
            <a:r>
              <a:rPr lang="en-US" sz="800" b="0" i="0" u="none" strike="noStrike" cap="none">
                <a:solidFill>
                  <a:srgbClr val="000000"/>
                </a:solidFill>
                <a:latin typeface="Courier New"/>
                <a:ea typeface="Courier New"/>
                <a:cs typeface="Courier New"/>
                <a:sym typeface="Courier New"/>
              </a:rPr>
              <a:t> THREE</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SphereGeometry</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a:t>
            </a:r>
            <a:r>
              <a:rPr lang="en-US" sz="800" b="0" i="0" u="none" strike="noStrike" cap="none">
                <a:solidFill>
                  <a:srgbClr val="FF8000"/>
                </a:solidFill>
                <a:latin typeface="Courier New"/>
                <a:ea typeface="Courier New"/>
                <a:cs typeface="Courier New"/>
                <a:sym typeface="Courier New"/>
              </a:rPr>
              <a:t>0.53</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a:t>
            </a:r>
            <a:r>
              <a:rPr lang="en-US" sz="800" b="0" i="0" u="none" strike="noStrike" cap="none">
                <a:solidFill>
                  <a:srgbClr val="FF8000"/>
                </a:solidFill>
                <a:latin typeface="Courier New"/>
                <a:ea typeface="Courier New"/>
                <a:cs typeface="Courier New"/>
                <a:sym typeface="Courier New"/>
              </a:rPr>
              <a:t>16</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a:t>
            </a:r>
            <a:r>
              <a:rPr lang="en-US" sz="800" b="0" i="0" u="none" strike="noStrike" cap="none">
                <a:solidFill>
                  <a:srgbClr val="FF8000"/>
                </a:solidFill>
                <a:latin typeface="Courier New"/>
                <a:ea typeface="Courier New"/>
                <a:cs typeface="Courier New"/>
                <a:sym typeface="Courier New"/>
              </a:rPr>
              <a:t>16</a:t>
            </a:r>
            <a:r>
              <a:rPr lang="en-US" sz="800" b="0" i="0" u="none" strike="noStrike" cap="none">
                <a:solidFill>
                  <a:srgbClr val="000000"/>
                </a:solidFill>
                <a:latin typeface="Courier New"/>
                <a:ea typeface="Courier New"/>
                <a:cs typeface="Courier New"/>
                <a:sym typeface="Courier New"/>
              </a:rPr>
              <a:t> </a:t>
            </a:r>
            <a:r>
              <a:rPr lang="en-US" sz="800" b="1" i="0" u="none" strike="noStrike" cap="none">
                <a:solidFill>
                  <a:srgbClr val="000080"/>
                </a:solidFill>
                <a:latin typeface="Courier New"/>
                <a:ea typeface="Courier New"/>
                <a:cs typeface="Courier New"/>
                <a:sym typeface="Courier New"/>
              </a:rPr>
              <a:t>);</a:t>
            </a:r>
            <a:endParaRPr sz="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800" b="0" i="0" u="none" strike="noStrike" cap="none">
                <a:solidFill>
                  <a:srgbClr val="000000"/>
                </a:solidFill>
                <a:latin typeface="Courier New"/>
                <a:ea typeface="Courier New"/>
                <a:cs typeface="Courier New"/>
                <a:sym typeface="Courier New"/>
              </a:rPr>
              <a:t>   </a:t>
            </a:r>
            <a:r>
              <a:rPr lang="en-US" sz="800" b="1" i="0" u="none" strike="noStrike" cap="none">
                <a:solidFill>
                  <a:srgbClr val="0000FF"/>
                </a:solidFill>
                <a:latin typeface="Courier New"/>
                <a:ea typeface="Courier New"/>
                <a:cs typeface="Courier New"/>
                <a:sym typeface="Courier New"/>
              </a:rPr>
              <a:t>var</a:t>
            </a:r>
            <a:r>
              <a:rPr lang="en-US" sz="800" b="0" i="0" u="none" strike="noStrike" cap="none">
                <a:solidFill>
                  <a:srgbClr val="000000"/>
                </a:solidFill>
                <a:latin typeface="Courier New"/>
                <a:ea typeface="Courier New"/>
                <a:cs typeface="Courier New"/>
                <a:sym typeface="Courier New"/>
              </a:rPr>
              <a:t> material </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a:t>
            </a:r>
            <a:r>
              <a:rPr lang="en-US" sz="800" b="1" i="0" u="none" strike="noStrike" cap="none">
                <a:solidFill>
                  <a:srgbClr val="0000FF"/>
                </a:solidFill>
                <a:latin typeface="Courier New"/>
                <a:ea typeface="Courier New"/>
                <a:cs typeface="Courier New"/>
                <a:sym typeface="Courier New"/>
              </a:rPr>
              <a:t>new</a:t>
            </a:r>
            <a:r>
              <a:rPr lang="en-US" sz="800" b="0" i="0" u="none" strike="noStrike" cap="none">
                <a:solidFill>
                  <a:srgbClr val="000000"/>
                </a:solidFill>
                <a:latin typeface="Courier New"/>
                <a:ea typeface="Courier New"/>
                <a:cs typeface="Courier New"/>
                <a:sym typeface="Courier New"/>
              </a:rPr>
              <a:t> THREE</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MeshPhongMaterial</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map</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texture </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a:t>
            </a:r>
            <a:r>
              <a:rPr lang="en-US" sz="800" b="1" i="0" u="none" strike="noStrike" cap="none">
                <a:solidFill>
                  <a:srgbClr val="000080"/>
                </a:solidFill>
                <a:latin typeface="Courier New"/>
                <a:ea typeface="Courier New"/>
                <a:cs typeface="Courier New"/>
                <a:sym typeface="Courier New"/>
              </a:rPr>
              <a:t>);</a:t>
            </a:r>
            <a:endParaRPr sz="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800" b="0" i="0" u="none" strike="noStrike" cap="none">
                <a:solidFill>
                  <a:srgbClr val="000000"/>
                </a:solidFill>
                <a:latin typeface="Courier New"/>
                <a:ea typeface="Courier New"/>
                <a:cs typeface="Courier New"/>
                <a:sym typeface="Courier New"/>
              </a:rPr>
              <a:t>   </a:t>
            </a:r>
            <a:r>
              <a:rPr lang="en-US" sz="800" b="1" i="0" u="none" strike="noStrike" cap="none">
                <a:solidFill>
                  <a:srgbClr val="0000FF"/>
                </a:solidFill>
                <a:latin typeface="Courier New"/>
                <a:ea typeface="Courier New"/>
                <a:cs typeface="Courier New"/>
                <a:sym typeface="Courier New"/>
              </a:rPr>
              <a:t>var</a:t>
            </a:r>
            <a:r>
              <a:rPr lang="en-US" sz="800" b="0" i="0" u="none" strike="noStrike" cap="none">
                <a:solidFill>
                  <a:srgbClr val="000000"/>
                </a:solidFill>
                <a:latin typeface="Courier New"/>
                <a:ea typeface="Courier New"/>
                <a:cs typeface="Courier New"/>
                <a:sym typeface="Courier New"/>
              </a:rPr>
              <a:t> mesh </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a:t>
            </a:r>
            <a:r>
              <a:rPr lang="en-US" sz="800" b="1" i="0" u="none" strike="noStrike" cap="none">
                <a:solidFill>
                  <a:srgbClr val="0000FF"/>
                </a:solidFill>
                <a:latin typeface="Courier New"/>
                <a:ea typeface="Courier New"/>
                <a:cs typeface="Courier New"/>
                <a:sym typeface="Courier New"/>
              </a:rPr>
              <a:t>new</a:t>
            </a:r>
            <a:r>
              <a:rPr lang="en-US" sz="800" b="0" i="0" u="none" strike="noStrike" cap="none">
                <a:solidFill>
                  <a:srgbClr val="000000"/>
                </a:solidFill>
                <a:latin typeface="Courier New"/>
                <a:ea typeface="Courier New"/>
                <a:cs typeface="Courier New"/>
                <a:sym typeface="Courier New"/>
              </a:rPr>
              <a:t> THREE</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Mesh</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geometry</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material </a:t>
            </a:r>
            <a:r>
              <a:rPr lang="en-US" sz="800" b="1" i="0" u="none" strike="noStrike" cap="none">
                <a:solidFill>
                  <a:srgbClr val="000080"/>
                </a:solidFill>
                <a:latin typeface="Courier New"/>
                <a:ea typeface="Courier New"/>
                <a:cs typeface="Courier New"/>
                <a:sym typeface="Courier New"/>
              </a:rPr>
              <a:t>);</a:t>
            </a:r>
            <a:endParaRPr sz="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800" b="0" i="0" u="none" strike="noStrike" cap="none">
                <a:solidFill>
                  <a:srgbClr val="000000"/>
                </a:solidFill>
                <a:latin typeface="Courier New"/>
                <a:ea typeface="Courier New"/>
                <a:cs typeface="Courier New"/>
                <a:sym typeface="Courier New"/>
              </a:rPr>
              <a:t>   mesh</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name </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a:t>
            </a:r>
            <a:r>
              <a:rPr lang="en-US" sz="800" b="0" i="0" u="none" strike="noStrike" cap="none">
                <a:solidFill>
                  <a:srgbClr val="808080"/>
                </a:solidFill>
                <a:latin typeface="Courier New"/>
                <a:ea typeface="Courier New"/>
                <a:cs typeface="Courier New"/>
                <a:sym typeface="Courier New"/>
              </a:rPr>
              <a:t>'mars'</a:t>
            </a:r>
            <a:r>
              <a:rPr lang="en-US" sz="800" b="1" i="0" u="none" strike="noStrike" cap="none">
                <a:solidFill>
                  <a:srgbClr val="000080"/>
                </a:solidFill>
                <a:latin typeface="Courier New"/>
                <a:ea typeface="Courier New"/>
                <a:cs typeface="Courier New"/>
                <a:sym typeface="Courier New"/>
              </a:rPr>
              <a:t>;</a:t>
            </a:r>
            <a:endParaRPr sz="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800" b="0" i="0" u="none" strike="noStrike" cap="none">
                <a:solidFill>
                  <a:srgbClr val="000000"/>
                </a:solidFill>
                <a:latin typeface="Courier New"/>
                <a:ea typeface="Courier New"/>
                <a:cs typeface="Courier New"/>
                <a:sym typeface="Courier New"/>
              </a:rPr>
              <a:t>   </a:t>
            </a:r>
            <a:r>
              <a:rPr lang="en-US" sz="800" b="0" i="0" u="none" strike="noStrike" cap="none">
                <a:solidFill>
                  <a:srgbClr val="008000"/>
                </a:solidFill>
                <a:latin typeface="Courier New"/>
                <a:ea typeface="Courier New"/>
                <a:cs typeface="Courier New"/>
                <a:sym typeface="Courier New"/>
              </a:rPr>
              <a:t>//定義火星自轉</a:t>
            </a:r>
            <a:endParaRPr sz="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800" b="0" i="0" u="none" strike="noStrike" cap="none">
                <a:solidFill>
                  <a:srgbClr val="000000"/>
                </a:solidFill>
                <a:latin typeface="Courier New"/>
                <a:ea typeface="Courier New"/>
                <a:cs typeface="Courier New"/>
                <a:sym typeface="Courier New"/>
              </a:rPr>
              <a:t>   mesh</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update</a:t>
            </a:r>
            <a:r>
              <a:rPr lang="en-US" sz="800" b="1" i="0" u="none" strike="noStrike" cap="none">
                <a:solidFill>
                  <a:srgbClr val="000080"/>
                </a:solidFill>
                <a:latin typeface="Courier New"/>
                <a:ea typeface="Courier New"/>
                <a:cs typeface="Courier New"/>
                <a:sym typeface="Courier New"/>
              </a:rPr>
              <a:t>=</a:t>
            </a:r>
            <a:r>
              <a:rPr lang="en-US" sz="800" b="1" i="0" u="none" strike="noStrike" cap="none">
                <a:solidFill>
                  <a:srgbClr val="0000FF"/>
                </a:solidFill>
                <a:latin typeface="Courier New"/>
                <a:ea typeface="Courier New"/>
                <a:cs typeface="Courier New"/>
                <a:sym typeface="Courier New"/>
              </a:rPr>
              <a:t>function</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elapsed</a:t>
            </a:r>
            <a:r>
              <a:rPr lang="en-US" sz="800" b="1" i="0" u="none" strike="noStrike" cap="none">
                <a:solidFill>
                  <a:srgbClr val="000080"/>
                </a:solidFill>
                <a:latin typeface="Courier New"/>
                <a:ea typeface="Courier New"/>
                <a:cs typeface="Courier New"/>
                <a:sym typeface="Courier New"/>
              </a:rPr>
              <a:t>){</a:t>
            </a:r>
            <a:endParaRPr sz="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800" b="0" i="0" u="none" strike="noStrike" cap="none">
                <a:solidFill>
                  <a:srgbClr val="000000"/>
                </a:solidFill>
                <a:latin typeface="Courier New"/>
                <a:ea typeface="Courier New"/>
                <a:cs typeface="Courier New"/>
                <a:sym typeface="Courier New"/>
              </a:rPr>
              <a:t>      </a:t>
            </a:r>
            <a:r>
              <a:rPr lang="en-US" sz="800" b="1" i="0" u="none" strike="noStrike" cap="none">
                <a:solidFill>
                  <a:srgbClr val="0000FF"/>
                </a:solidFill>
                <a:latin typeface="Courier New"/>
                <a:ea typeface="Courier New"/>
                <a:cs typeface="Courier New"/>
                <a:sym typeface="Courier New"/>
              </a:rPr>
              <a:t>this</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rotation</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y</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FF8000"/>
                </a:solidFill>
                <a:latin typeface="Courier New"/>
                <a:ea typeface="Courier New"/>
                <a:cs typeface="Courier New"/>
                <a:sym typeface="Courier New"/>
              </a:rPr>
              <a:t>1</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FF8000"/>
                </a:solidFill>
                <a:latin typeface="Courier New"/>
                <a:ea typeface="Courier New"/>
                <a:cs typeface="Courier New"/>
                <a:sym typeface="Courier New"/>
              </a:rPr>
              <a:t>1.026</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elapsed </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a:t>
            </a:r>
            <a:r>
              <a:rPr lang="en-US" sz="800" b="0" i="0" u="none" strike="noStrike" cap="none">
                <a:solidFill>
                  <a:srgbClr val="FF8000"/>
                </a:solidFill>
                <a:latin typeface="Courier New"/>
                <a:ea typeface="Courier New"/>
                <a:cs typeface="Courier New"/>
                <a:sym typeface="Courier New"/>
              </a:rPr>
              <a:t>1000</a:t>
            </a:r>
            <a:r>
              <a:rPr lang="en-US" sz="800" b="1" i="0" u="none" strike="noStrike" cap="none">
                <a:solidFill>
                  <a:srgbClr val="000080"/>
                </a:solidFill>
                <a:latin typeface="Courier New"/>
                <a:ea typeface="Courier New"/>
                <a:cs typeface="Courier New"/>
                <a:sym typeface="Courier New"/>
              </a:rPr>
              <a:t>;</a:t>
            </a:r>
            <a:endParaRPr sz="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800" b="0" i="0" u="none" strike="noStrike" cap="none">
                <a:solidFill>
                  <a:srgbClr val="000000"/>
                </a:solidFill>
                <a:latin typeface="Courier New"/>
                <a:ea typeface="Courier New"/>
                <a:cs typeface="Courier New"/>
                <a:sym typeface="Courier New"/>
              </a:rPr>
              <a:t>   </a:t>
            </a:r>
            <a:r>
              <a:rPr lang="en-US" sz="800" b="1" i="0" u="none" strike="noStrike" cap="none">
                <a:solidFill>
                  <a:srgbClr val="000080"/>
                </a:solidFill>
                <a:latin typeface="Courier New"/>
                <a:ea typeface="Courier New"/>
                <a:cs typeface="Courier New"/>
                <a:sym typeface="Courier New"/>
              </a:rPr>
              <a:t>}</a:t>
            </a:r>
            <a:endParaRPr sz="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800" b="0" i="0" u="none" strike="noStrike" cap="none">
                <a:solidFill>
                  <a:srgbClr val="000000"/>
                </a:solidFill>
                <a:latin typeface="Courier New"/>
                <a:ea typeface="Courier New"/>
                <a:cs typeface="Courier New"/>
                <a:sym typeface="Courier New"/>
              </a:rPr>
              <a:t>   mars</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position</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set</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FF8000"/>
                </a:solidFill>
                <a:latin typeface="Courier New"/>
                <a:ea typeface="Courier New"/>
                <a:cs typeface="Courier New"/>
                <a:sym typeface="Courier New"/>
              </a:rPr>
              <a:t>0</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a:t>
            </a:r>
            <a:r>
              <a:rPr lang="en-US" sz="800" b="0" i="0" u="none" strike="noStrike" cap="none">
                <a:solidFill>
                  <a:srgbClr val="FF8000"/>
                </a:solidFill>
                <a:latin typeface="Courier New"/>
                <a:ea typeface="Courier New"/>
                <a:cs typeface="Courier New"/>
                <a:sym typeface="Courier New"/>
              </a:rPr>
              <a:t>0</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planet_unit</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FF8000"/>
                </a:solidFill>
                <a:latin typeface="Courier New"/>
                <a:ea typeface="Courier New"/>
                <a:cs typeface="Courier New"/>
                <a:sym typeface="Courier New"/>
              </a:rPr>
              <a:t>1.5</a:t>
            </a:r>
            <a:r>
              <a:rPr lang="en-US" sz="800" b="1" i="0" u="none" strike="noStrike" cap="none">
                <a:solidFill>
                  <a:srgbClr val="000080"/>
                </a:solidFill>
                <a:latin typeface="Courier New"/>
                <a:ea typeface="Courier New"/>
                <a:cs typeface="Courier New"/>
                <a:sym typeface="Courier New"/>
              </a:rPr>
              <a:t>);</a:t>
            </a:r>
            <a:endParaRPr sz="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800" b="0" i="0" u="none" strike="noStrike" cap="none">
                <a:solidFill>
                  <a:srgbClr val="000000"/>
                </a:solidFill>
                <a:latin typeface="Courier New"/>
                <a:ea typeface="Courier New"/>
                <a:cs typeface="Courier New"/>
                <a:sym typeface="Courier New"/>
              </a:rPr>
              <a:t>   </a:t>
            </a:r>
            <a:r>
              <a:rPr lang="en-US" sz="800" b="0" i="0" u="none" strike="noStrike" cap="none">
                <a:solidFill>
                  <a:srgbClr val="008000"/>
                </a:solidFill>
                <a:latin typeface="Courier New"/>
                <a:ea typeface="Courier New"/>
                <a:cs typeface="Courier New"/>
                <a:sym typeface="Courier New"/>
              </a:rPr>
              <a:t>//在火星中心位置加入火星球體</a:t>
            </a:r>
            <a:endParaRPr sz="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800" b="0" i="0" u="none" strike="noStrike" cap="none">
                <a:solidFill>
                  <a:srgbClr val="000000"/>
                </a:solidFill>
                <a:latin typeface="Courier New"/>
                <a:ea typeface="Courier New"/>
                <a:cs typeface="Courier New"/>
                <a:sym typeface="Courier New"/>
              </a:rPr>
              <a:t>   mars</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add</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mesh</a:t>
            </a:r>
            <a:r>
              <a:rPr lang="en-US" sz="800" b="1" i="0" u="none" strike="noStrike" cap="none">
                <a:solidFill>
                  <a:srgbClr val="000080"/>
                </a:solidFill>
                <a:latin typeface="Courier New"/>
                <a:ea typeface="Courier New"/>
                <a:cs typeface="Courier New"/>
                <a:sym typeface="Courier New"/>
              </a:rPr>
              <a:t>);</a:t>
            </a:r>
            <a:endParaRPr sz="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800" b="0" i="0" u="none" strike="noStrike" cap="none">
                <a:solidFill>
                  <a:srgbClr val="000000"/>
                </a:solidFill>
                <a:latin typeface="Courier New"/>
                <a:ea typeface="Courier New"/>
                <a:cs typeface="Courier New"/>
                <a:sym typeface="Courier New"/>
              </a:rPr>
              <a:t>   </a:t>
            </a:r>
            <a:r>
              <a:rPr lang="en-US" sz="800" b="0" i="0" u="none" strike="noStrike" cap="none">
                <a:solidFill>
                  <a:srgbClr val="008000"/>
                </a:solidFill>
                <a:latin typeface="Courier New"/>
                <a:ea typeface="Courier New"/>
                <a:cs typeface="Courier New"/>
                <a:sym typeface="Courier New"/>
              </a:rPr>
              <a:t>//以火星為中心，加入火衛一軌道</a:t>
            </a:r>
            <a:endParaRPr sz="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800" b="0" i="0" u="none" strike="noStrike" cap="none">
                <a:solidFill>
                  <a:srgbClr val="000000"/>
                </a:solidFill>
                <a:latin typeface="Courier New"/>
                <a:ea typeface="Courier New"/>
                <a:cs typeface="Courier New"/>
                <a:sym typeface="Courier New"/>
              </a:rPr>
              <a:t>   mars</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add</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marsI_orbit</a:t>
            </a:r>
            <a:r>
              <a:rPr lang="en-US" sz="800" b="1" i="0" u="none" strike="noStrike" cap="none">
                <a:solidFill>
                  <a:srgbClr val="000080"/>
                </a:solidFill>
                <a:latin typeface="Courier New"/>
                <a:ea typeface="Courier New"/>
                <a:cs typeface="Courier New"/>
                <a:sym typeface="Courier New"/>
              </a:rPr>
              <a:t>);</a:t>
            </a:r>
            <a:endParaRPr sz="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800" b="0" i="0" u="none" strike="noStrike" cap="none">
                <a:solidFill>
                  <a:srgbClr val="000000"/>
                </a:solidFill>
                <a:latin typeface="Courier New"/>
                <a:ea typeface="Courier New"/>
                <a:cs typeface="Courier New"/>
                <a:sym typeface="Courier New"/>
              </a:rPr>
              <a:t>   </a:t>
            </a:r>
            <a:r>
              <a:rPr lang="en-US" sz="800" b="0" i="0" u="none" strike="noStrike" cap="none">
                <a:solidFill>
                  <a:srgbClr val="008000"/>
                </a:solidFill>
                <a:latin typeface="Courier New"/>
                <a:ea typeface="Courier New"/>
                <a:cs typeface="Courier New"/>
                <a:sym typeface="Courier New"/>
              </a:rPr>
              <a:t>//把火星加入火星軌道</a:t>
            </a:r>
            <a:endParaRPr sz="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800" b="0" i="0" u="none" strike="noStrike" cap="none">
                <a:solidFill>
                  <a:srgbClr val="000000"/>
                </a:solidFill>
                <a:latin typeface="Courier New"/>
                <a:ea typeface="Courier New"/>
                <a:cs typeface="Courier New"/>
                <a:sym typeface="Courier New"/>
              </a:rPr>
              <a:t>   mars_orbit</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add</a:t>
            </a: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mars </a:t>
            </a:r>
            <a:r>
              <a:rPr lang="en-US" sz="800" b="1" i="0" u="none" strike="noStrike" cap="none">
                <a:solidFill>
                  <a:srgbClr val="000080"/>
                </a:solidFill>
                <a:latin typeface="Courier New"/>
                <a:ea typeface="Courier New"/>
                <a:cs typeface="Courier New"/>
                <a:sym typeface="Courier New"/>
              </a:rPr>
              <a:t>);</a:t>
            </a:r>
            <a:endParaRPr sz="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800" b="1" i="0" u="none" strike="noStrike" cap="none">
                <a:solidFill>
                  <a:srgbClr val="000080"/>
                </a:solidFill>
                <a:latin typeface="Courier New"/>
                <a:ea typeface="Courier New"/>
                <a:cs typeface="Courier New"/>
                <a:sym typeface="Courier New"/>
              </a:rPr>
              <a:t>}</a:t>
            </a:r>
            <a:r>
              <a:rPr lang="en-US" sz="800" b="0" i="0" u="none" strike="noStrike" cap="none">
                <a:solidFill>
                  <a:srgbClr val="000000"/>
                </a:solidFill>
                <a:latin typeface="Courier New"/>
                <a:ea typeface="Courier New"/>
                <a:cs typeface="Courier New"/>
                <a:sym typeface="Courier New"/>
              </a:rPr>
              <a:t> </a:t>
            </a:r>
            <a:r>
              <a:rPr lang="en-US" sz="800" b="1" i="0" u="none" strike="noStrike" cap="none">
                <a:solidFill>
                  <a:srgbClr val="000080"/>
                </a:solidFill>
                <a:latin typeface="Courier New"/>
                <a:ea typeface="Courier New"/>
                <a:cs typeface="Courier New"/>
                <a:sym typeface="Courier New"/>
              </a:rPr>
              <a:t>);</a:t>
            </a:r>
            <a:endParaRPr sz="800" b="0" i="0" u="none" strike="noStrike" cap="none">
              <a:solidFill>
                <a:schemeClr val="lt1"/>
              </a:solidFill>
              <a:latin typeface="Calibri"/>
              <a:ea typeface="Calibri"/>
              <a:cs typeface="Calibri"/>
              <a:sym typeface="Calibri"/>
            </a:endParaRPr>
          </a:p>
        </p:txBody>
      </p:sp>
      <p:grpSp>
        <p:nvGrpSpPr>
          <p:cNvPr id="975" name="Google Shape;975;p88"/>
          <p:cNvGrpSpPr/>
          <p:nvPr/>
        </p:nvGrpSpPr>
        <p:grpSpPr>
          <a:xfrm>
            <a:off x="3428420" y="1810086"/>
            <a:ext cx="5534910" cy="2678416"/>
            <a:chOff x="1062531" y="3692768"/>
            <a:chExt cx="5878805" cy="2844831"/>
          </a:xfrm>
        </p:grpSpPr>
        <p:cxnSp>
          <p:nvCxnSpPr>
            <p:cNvPr id="976" name="Google Shape;976;p88"/>
            <p:cNvCxnSpPr/>
            <p:nvPr/>
          </p:nvCxnSpPr>
          <p:spPr>
            <a:xfrm>
              <a:off x="1599936" y="4742589"/>
              <a:ext cx="4238131" cy="0"/>
            </a:xfrm>
            <a:prstGeom prst="straightConnector1">
              <a:avLst/>
            </a:prstGeom>
            <a:noFill/>
            <a:ln w="38100" cap="flat" cmpd="sng">
              <a:solidFill>
                <a:srgbClr val="4A7DBA"/>
              </a:solidFill>
              <a:prstDash val="solid"/>
              <a:round/>
              <a:headEnd type="none" w="sm" len="sm"/>
              <a:tailEnd type="none" w="sm" len="sm"/>
            </a:ln>
          </p:spPr>
        </p:cxnSp>
        <p:cxnSp>
          <p:nvCxnSpPr>
            <p:cNvPr id="977" name="Google Shape;977;p88"/>
            <p:cNvCxnSpPr>
              <a:endCxn id="978" idx="0"/>
            </p:cNvCxnSpPr>
            <p:nvPr/>
          </p:nvCxnSpPr>
          <p:spPr>
            <a:xfrm flipH="1">
              <a:off x="1599936" y="4734542"/>
              <a:ext cx="2400" cy="221100"/>
            </a:xfrm>
            <a:prstGeom prst="straightConnector1">
              <a:avLst/>
            </a:prstGeom>
            <a:noFill/>
            <a:ln w="38100" cap="flat" cmpd="sng">
              <a:solidFill>
                <a:srgbClr val="4A7DBA"/>
              </a:solidFill>
              <a:prstDash val="solid"/>
              <a:round/>
              <a:headEnd type="none" w="sm" len="sm"/>
              <a:tailEnd type="none" w="sm" len="sm"/>
            </a:ln>
          </p:spPr>
        </p:cxnSp>
        <p:cxnSp>
          <p:nvCxnSpPr>
            <p:cNvPr id="979" name="Google Shape;979;p88"/>
            <p:cNvCxnSpPr/>
            <p:nvPr/>
          </p:nvCxnSpPr>
          <p:spPr>
            <a:xfrm>
              <a:off x="3485654" y="4555661"/>
              <a:ext cx="0" cy="406792"/>
            </a:xfrm>
            <a:prstGeom prst="straightConnector1">
              <a:avLst/>
            </a:prstGeom>
            <a:noFill/>
            <a:ln w="38100" cap="flat" cmpd="sng">
              <a:solidFill>
                <a:srgbClr val="5B9BD5"/>
              </a:solidFill>
              <a:prstDash val="solid"/>
              <a:round/>
              <a:headEnd type="none" w="sm" len="sm"/>
              <a:tailEnd type="none" w="sm" len="sm"/>
            </a:ln>
          </p:spPr>
        </p:cxnSp>
        <p:cxnSp>
          <p:nvCxnSpPr>
            <p:cNvPr id="980" name="Google Shape;980;p88"/>
            <p:cNvCxnSpPr/>
            <p:nvPr/>
          </p:nvCxnSpPr>
          <p:spPr>
            <a:xfrm>
              <a:off x="5838066" y="4742589"/>
              <a:ext cx="0" cy="228050"/>
            </a:xfrm>
            <a:prstGeom prst="straightConnector1">
              <a:avLst/>
            </a:prstGeom>
            <a:noFill/>
            <a:ln w="38100" cap="flat" cmpd="sng">
              <a:solidFill>
                <a:srgbClr val="5B9BD5"/>
              </a:solidFill>
              <a:prstDash val="solid"/>
              <a:round/>
              <a:headEnd type="none" w="sm" len="sm"/>
              <a:tailEnd type="none" w="sm" len="sm"/>
            </a:ln>
          </p:spPr>
        </p:cxnSp>
        <p:cxnSp>
          <p:nvCxnSpPr>
            <p:cNvPr id="981" name="Google Shape;981;p88"/>
            <p:cNvCxnSpPr/>
            <p:nvPr/>
          </p:nvCxnSpPr>
          <p:spPr>
            <a:xfrm>
              <a:off x="3485654" y="4025598"/>
              <a:ext cx="0" cy="228050"/>
            </a:xfrm>
            <a:prstGeom prst="straightConnector1">
              <a:avLst/>
            </a:prstGeom>
            <a:noFill/>
            <a:ln w="38100" cap="flat" cmpd="sng">
              <a:solidFill>
                <a:srgbClr val="4A7DBA"/>
              </a:solidFill>
              <a:prstDash val="solid"/>
              <a:round/>
              <a:headEnd type="none" w="sm" len="sm"/>
              <a:tailEnd type="none" w="sm" len="sm"/>
            </a:ln>
          </p:spPr>
        </p:cxnSp>
        <p:cxnSp>
          <p:nvCxnSpPr>
            <p:cNvPr id="982" name="Google Shape;982;p88"/>
            <p:cNvCxnSpPr/>
            <p:nvPr/>
          </p:nvCxnSpPr>
          <p:spPr>
            <a:xfrm>
              <a:off x="2904228" y="5474027"/>
              <a:ext cx="1152579" cy="0"/>
            </a:xfrm>
            <a:prstGeom prst="straightConnector1">
              <a:avLst/>
            </a:prstGeom>
            <a:noFill/>
            <a:ln w="38100" cap="flat" cmpd="sng">
              <a:solidFill>
                <a:srgbClr val="4A7DBA"/>
              </a:solidFill>
              <a:prstDash val="solid"/>
              <a:round/>
              <a:headEnd type="none" w="sm" len="sm"/>
              <a:tailEnd type="none" w="sm" len="sm"/>
            </a:ln>
          </p:spPr>
        </p:cxnSp>
        <p:cxnSp>
          <p:nvCxnSpPr>
            <p:cNvPr id="983" name="Google Shape;983;p88"/>
            <p:cNvCxnSpPr/>
            <p:nvPr/>
          </p:nvCxnSpPr>
          <p:spPr>
            <a:xfrm>
              <a:off x="3487708" y="5245976"/>
              <a:ext cx="0" cy="228050"/>
            </a:xfrm>
            <a:prstGeom prst="straightConnector1">
              <a:avLst/>
            </a:prstGeom>
            <a:noFill/>
            <a:ln w="38100" cap="flat" cmpd="sng">
              <a:solidFill>
                <a:srgbClr val="5B9BD5"/>
              </a:solidFill>
              <a:prstDash val="solid"/>
              <a:round/>
              <a:headEnd type="none" w="sm" len="sm"/>
              <a:tailEnd type="none" w="sm" len="sm"/>
            </a:ln>
          </p:spPr>
        </p:cxnSp>
        <p:cxnSp>
          <p:nvCxnSpPr>
            <p:cNvPr id="984" name="Google Shape;984;p88"/>
            <p:cNvCxnSpPr/>
            <p:nvPr/>
          </p:nvCxnSpPr>
          <p:spPr>
            <a:xfrm>
              <a:off x="2904228" y="5474027"/>
              <a:ext cx="0" cy="228050"/>
            </a:xfrm>
            <a:prstGeom prst="straightConnector1">
              <a:avLst/>
            </a:prstGeom>
            <a:noFill/>
            <a:ln w="38100" cap="flat" cmpd="sng">
              <a:solidFill>
                <a:srgbClr val="4A7DBA"/>
              </a:solidFill>
              <a:prstDash val="solid"/>
              <a:round/>
              <a:headEnd type="none" w="sm" len="sm"/>
              <a:tailEnd type="none" w="sm" len="sm"/>
            </a:ln>
          </p:spPr>
        </p:cxnSp>
        <p:cxnSp>
          <p:nvCxnSpPr>
            <p:cNvPr id="985" name="Google Shape;985;p88"/>
            <p:cNvCxnSpPr/>
            <p:nvPr/>
          </p:nvCxnSpPr>
          <p:spPr>
            <a:xfrm>
              <a:off x="4056807" y="5474027"/>
              <a:ext cx="0" cy="228050"/>
            </a:xfrm>
            <a:prstGeom prst="straightConnector1">
              <a:avLst/>
            </a:prstGeom>
            <a:noFill/>
            <a:ln w="38100" cap="flat" cmpd="sng">
              <a:solidFill>
                <a:srgbClr val="5B9BD5"/>
              </a:solidFill>
              <a:prstDash val="solid"/>
              <a:round/>
              <a:headEnd type="none" w="sm" len="sm"/>
              <a:tailEnd type="none" w="sm" len="sm"/>
            </a:ln>
          </p:spPr>
        </p:cxnSp>
        <p:cxnSp>
          <p:nvCxnSpPr>
            <p:cNvPr id="986" name="Google Shape;986;p88"/>
            <p:cNvCxnSpPr/>
            <p:nvPr/>
          </p:nvCxnSpPr>
          <p:spPr>
            <a:xfrm>
              <a:off x="4056807" y="5999503"/>
              <a:ext cx="0" cy="228050"/>
            </a:xfrm>
            <a:prstGeom prst="straightConnector1">
              <a:avLst/>
            </a:prstGeom>
            <a:noFill/>
            <a:ln w="38100" cap="flat" cmpd="sng">
              <a:solidFill>
                <a:srgbClr val="5B9BD5"/>
              </a:solidFill>
              <a:prstDash val="solid"/>
              <a:round/>
              <a:headEnd type="none" w="sm" len="sm"/>
              <a:tailEnd type="none" w="sm" len="sm"/>
            </a:ln>
          </p:spPr>
        </p:cxnSp>
        <p:cxnSp>
          <p:nvCxnSpPr>
            <p:cNvPr id="987" name="Google Shape;987;p88"/>
            <p:cNvCxnSpPr/>
            <p:nvPr/>
          </p:nvCxnSpPr>
          <p:spPr>
            <a:xfrm>
              <a:off x="5261776" y="5474027"/>
              <a:ext cx="1152579" cy="0"/>
            </a:xfrm>
            <a:prstGeom prst="straightConnector1">
              <a:avLst/>
            </a:prstGeom>
            <a:noFill/>
            <a:ln w="38100" cap="flat" cmpd="sng">
              <a:solidFill>
                <a:srgbClr val="4A7DBA"/>
              </a:solidFill>
              <a:prstDash val="solid"/>
              <a:round/>
              <a:headEnd type="none" w="sm" len="sm"/>
              <a:tailEnd type="none" w="sm" len="sm"/>
            </a:ln>
          </p:spPr>
        </p:cxnSp>
        <p:cxnSp>
          <p:nvCxnSpPr>
            <p:cNvPr id="988" name="Google Shape;988;p88"/>
            <p:cNvCxnSpPr/>
            <p:nvPr/>
          </p:nvCxnSpPr>
          <p:spPr>
            <a:xfrm>
              <a:off x="5838066" y="5288472"/>
              <a:ext cx="0" cy="185555"/>
            </a:xfrm>
            <a:prstGeom prst="straightConnector1">
              <a:avLst/>
            </a:prstGeom>
            <a:noFill/>
            <a:ln w="38100" cap="flat" cmpd="sng">
              <a:solidFill>
                <a:srgbClr val="FF0000"/>
              </a:solidFill>
              <a:prstDash val="solid"/>
              <a:round/>
              <a:headEnd type="none" w="sm" len="sm"/>
              <a:tailEnd type="none" w="sm" len="sm"/>
            </a:ln>
          </p:spPr>
        </p:cxnSp>
        <p:cxnSp>
          <p:nvCxnSpPr>
            <p:cNvPr id="989" name="Google Shape;989;p88"/>
            <p:cNvCxnSpPr/>
            <p:nvPr/>
          </p:nvCxnSpPr>
          <p:spPr>
            <a:xfrm>
              <a:off x="6414355" y="5481596"/>
              <a:ext cx="0" cy="228050"/>
            </a:xfrm>
            <a:prstGeom prst="straightConnector1">
              <a:avLst/>
            </a:prstGeom>
            <a:noFill/>
            <a:ln w="38100" cap="flat" cmpd="sng">
              <a:solidFill>
                <a:srgbClr val="4A7DBA"/>
              </a:solidFill>
              <a:prstDash val="solid"/>
              <a:round/>
              <a:headEnd type="none" w="sm" len="sm"/>
              <a:tailEnd type="none" w="sm" len="sm"/>
            </a:ln>
          </p:spPr>
        </p:cxnSp>
        <p:cxnSp>
          <p:nvCxnSpPr>
            <p:cNvPr id="990" name="Google Shape;990;p88"/>
            <p:cNvCxnSpPr/>
            <p:nvPr/>
          </p:nvCxnSpPr>
          <p:spPr>
            <a:xfrm>
              <a:off x="5261776" y="5481596"/>
              <a:ext cx="0" cy="228050"/>
            </a:xfrm>
            <a:prstGeom prst="straightConnector1">
              <a:avLst/>
            </a:prstGeom>
            <a:noFill/>
            <a:ln w="38100" cap="flat" cmpd="sng">
              <a:solidFill>
                <a:srgbClr val="FF0000"/>
              </a:solidFill>
              <a:prstDash val="solid"/>
              <a:round/>
              <a:headEnd type="none" w="sm" len="sm"/>
              <a:tailEnd type="none" w="sm" len="sm"/>
            </a:ln>
          </p:spPr>
        </p:cxnSp>
        <p:cxnSp>
          <p:nvCxnSpPr>
            <p:cNvPr id="991" name="Google Shape;991;p88"/>
            <p:cNvCxnSpPr/>
            <p:nvPr/>
          </p:nvCxnSpPr>
          <p:spPr>
            <a:xfrm>
              <a:off x="6414355" y="5999503"/>
              <a:ext cx="0" cy="228050"/>
            </a:xfrm>
            <a:prstGeom prst="straightConnector1">
              <a:avLst/>
            </a:prstGeom>
            <a:noFill/>
            <a:ln w="38100" cap="flat" cmpd="sng">
              <a:solidFill>
                <a:srgbClr val="4A7DBA"/>
              </a:solidFill>
              <a:prstDash val="solid"/>
              <a:round/>
              <a:headEnd type="none" w="sm" len="sm"/>
              <a:tailEnd type="none" w="sm" len="sm"/>
            </a:ln>
          </p:spPr>
        </p:cxnSp>
        <p:sp>
          <p:nvSpPr>
            <p:cNvPr id="992" name="Google Shape;992;p88"/>
            <p:cNvSpPr/>
            <p:nvPr/>
          </p:nvSpPr>
          <p:spPr>
            <a:xfrm>
              <a:off x="2725486" y="3692768"/>
              <a:ext cx="1466919" cy="33283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世界坐標系原點</a:t>
              </a:r>
              <a:endParaRPr sz="1200" b="0" i="0" u="none" strike="noStrike" cap="none">
                <a:solidFill>
                  <a:schemeClr val="lt1"/>
                </a:solidFill>
                <a:latin typeface="Microsoft JhengHei"/>
                <a:ea typeface="Microsoft JhengHei"/>
                <a:cs typeface="Microsoft JhengHei"/>
                <a:sym typeface="Microsoft JhengHei"/>
              </a:endParaRPr>
            </a:p>
          </p:txBody>
        </p:sp>
        <p:sp>
          <p:nvSpPr>
            <p:cNvPr id="993" name="Google Shape;993;p88"/>
            <p:cNvSpPr/>
            <p:nvPr/>
          </p:nvSpPr>
          <p:spPr>
            <a:xfrm>
              <a:off x="2733703" y="4212527"/>
              <a:ext cx="1466919" cy="332830"/>
            </a:xfrm>
            <a:prstGeom prst="rect">
              <a:avLst/>
            </a:prstGeom>
            <a:solidFill>
              <a:schemeClr val="accent1"/>
            </a:solidFill>
            <a:ln w="12700" cap="flat" cmpd="sng">
              <a:solidFill>
                <a:srgbClr val="4171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太陽</a:t>
              </a:r>
              <a:endParaRPr sz="1200" b="0" i="0" u="none" strike="noStrike" cap="none">
                <a:solidFill>
                  <a:schemeClr val="lt1"/>
                </a:solidFill>
                <a:latin typeface="Microsoft JhengHei"/>
                <a:ea typeface="Microsoft JhengHei"/>
                <a:cs typeface="Microsoft JhengHei"/>
                <a:sym typeface="Microsoft JhengHei"/>
              </a:endParaRPr>
            </a:p>
          </p:txBody>
        </p:sp>
        <p:sp>
          <p:nvSpPr>
            <p:cNvPr id="978" name="Google Shape;978;p88"/>
            <p:cNvSpPr/>
            <p:nvPr/>
          </p:nvSpPr>
          <p:spPr>
            <a:xfrm>
              <a:off x="1062531" y="4955642"/>
              <a:ext cx="1074811" cy="59786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金星</a:t>
              </a:r>
              <a:endParaRPr sz="1200" b="0" i="0" u="none" strike="noStrike" cap="none">
                <a:solidFill>
                  <a:schemeClr val="lt1"/>
                </a:solidFill>
                <a:latin typeface="Microsoft JhengHei"/>
                <a:ea typeface="Microsoft JhengHei"/>
                <a:cs typeface="Microsoft JhengHei"/>
                <a:sym typeface="Microsoft JhengHei"/>
              </a:endParaRPr>
            </a:p>
          </p:txBody>
        </p:sp>
        <p:sp>
          <p:nvSpPr>
            <p:cNvPr id="994" name="Google Shape;994;p88"/>
            <p:cNvSpPr/>
            <p:nvPr/>
          </p:nvSpPr>
          <p:spPr>
            <a:xfrm>
              <a:off x="2731649" y="4955642"/>
              <a:ext cx="1466919" cy="332830"/>
            </a:xfrm>
            <a:prstGeom prst="rect">
              <a:avLst/>
            </a:prstGeom>
            <a:solidFill>
              <a:schemeClr val="accent1"/>
            </a:solidFill>
            <a:ln w="12700" cap="flat" cmpd="sng">
              <a:solidFill>
                <a:srgbClr val="4171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地球軌道</a:t>
              </a:r>
              <a:endParaRPr sz="1200" b="0" i="0" u="none" strike="noStrike" cap="none">
                <a:solidFill>
                  <a:schemeClr val="lt1"/>
                </a:solidFill>
                <a:latin typeface="Microsoft JhengHei"/>
                <a:ea typeface="Microsoft JhengHei"/>
                <a:cs typeface="Microsoft JhengHei"/>
                <a:sym typeface="Microsoft JhengHei"/>
              </a:endParaRPr>
            </a:p>
          </p:txBody>
        </p:sp>
        <p:sp>
          <p:nvSpPr>
            <p:cNvPr id="995" name="Google Shape;995;p88"/>
            <p:cNvSpPr/>
            <p:nvPr/>
          </p:nvSpPr>
          <p:spPr>
            <a:xfrm>
              <a:off x="2460452" y="5666673"/>
              <a:ext cx="893713" cy="33283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地球</a:t>
              </a:r>
              <a:endParaRPr sz="1200" b="0" i="0" u="none" strike="noStrike" cap="none">
                <a:solidFill>
                  <a:schemeClr val="lt1"/>
                </a:solidFill>
                <a:latin typeface="Microsoft JhengHei"/>
                <a:ea typeface="Microsoft JhengHei"/>
                <a:cs typeface="Microsoft JhengHei"/>
                <a:sym typeface="Microsoft JhengHei"/>
              </a:endParaRPr>
            </a:p>
          </p:txBody>
        </p:sp>
        <p:sp>
          <p:nvSpPr>
            <p:cNvPr id="996" name="Google Shape;996;p88"/>
            <p:cNvSpPr/>
            <p:nvPr/>
          </p:nvSpPr>
          <p:spPr>
            <a:xfrm>
              <a:off x="3615086" y="5666673"/>
              <a:ext cx="893713" cy="332830"/>
            </a:xfrm>
            <a:prstGeom prst="rect">
              <a:avLst/>
            </a:prstGeom>
            <a:solidFill>
              <a:schemeClr val="accent1"/>
            </a:solidFill>
            <a:ln w="12700" cap="flat" cmpd="sng">
              <a:solidFill>
                <a:srgbClr val="4171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Microsoft JhengHei"/>
                  <a:ea typeface="Microsoft JhengHei"/>
                  <a:cs typeface="Microsoft JhengHei"/>
                  <a:sym typeface="Microsoft JhengHei"/>
                </a:rPr>
                <a:t>月球軌道</a:t>
              </a:r>
              <a:endParaRPr sz="1100" b="0" i="0" u="none" strike="noStrike" cap="none">
                <a:solidFill>
                  <a:schemeClr val="lt1"/>
                </a:solidFill>
                <a:latin typeface="Microsoft JhengHei"/>
                <a:ea typeface="Microsoft JhengHei"/>
                <a:cs typeface="Microsoft JhengHei"/>
                <a:sym typeface="Microsoft JhengHei"/>
              </a:endParaRPr>
            </a:p>
          </p:txBody>
        </p:sp>
        <p:sp>
          <p:nvSpPr>
            <p:cNvPr id="997" name="Google Shape;997;p88"/>
            <p:cNvSpPr/>
            <p:nvPr/>
          </p:nvSpPr>
          <p:spPr>
            <a:xfrm>
              <a:off x="3615085" y="6204769"/>
              <a:ext cx="893713" cy="332830"/>
            </a:xfrm>
            <a:prstGeom prst="rect">
              <a:avLst/>
            </a:prstGeom>
            <a:solidFill>
              <a:schemeClr val="accent1"/>
            </a:solidFill>
            <a:ln w="12700" cap="flat" cmpd="sng">
              <a:solidFill>
                <a:srgbClr val="4171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月球</a:t>
              </a:r>
              <a:endParaRPr sz="1200" b="0" i="0" u="none" strike="noStrike" cap="none">
                <a:solidFill>
                  <a:schemeClr val="lt1"/>
                </a:solidFill>
                <a:latin typeface="Microsoft JhengHei"/>
                <a:ea typeface="Microsoft JhengHei"/>
                <a:cs typeface="Microsoft JhengHei"/>
                <a:sym typeface="Microsoft JhengHei"/>
              </a:endParaRPr>
            </a:p>
          </p:txBody>
        </p:sp>
        <p:sp>
          <p:nvSpPr>
            <p:cNvPr id="998" name="Google Shape;998;p88"/>
            <p:cNvSpPr/>
            <p:nvPr/>
          </p:nvSpPr>
          <p:spPr>
            <a:xfrm>
              <a:off x="5094334" y="4955642"/>
              <a:ext cx="1466919" cy="332830"/>
            </a:xfrm>
            <a:prstGeom prst="rect">
              <a:avLst/>
            </a:prstGeom>
            <a:solidFill>
              <a:schemeClr val="accent1"/>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火星軌道</a:t>
              </a:r>
              <a:endParaRPr sz="1200" b="0" i="0" u="none" strike="noStrike" cap="none">
                <a:solidFill>
                  <a:schemeClr val="lt1"/>
                </a:solidFill>
                <a:latin typeface="Microsoft JhengHei"/>
                <a:ea typeface="Microsoft JhengHei"/>
                <a:cs typeface="Microsoft JhengHei"/>
                <a:sym typeface="Microsoft JhengHei"/>
              </a:endParaRPr>
            </a:p>
          </p:txBody>
        </p:sp>
        <p:sp>
          <p:nvSpPr>
            <p:cNvPr id="999" name="Google Shape;999;p88"/>
            <p:cNvSpPr/>
            <p:nvPr/>
          </p:nvSpPr>
          <p:spPr>
            <a:xfrm>
              <a:off x="4823137" y="5666673"/>
              <a:ext cx="893713" cy="332830"/>
            </a:xfrm>
            <a:prstGeom prst="rect">
              <a:avLst/>
            </a:prstGeom>
            <a:solidFill>
              <a:schemeClr val="accent1"/>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火星</a:t>
              </a:r>
              <a:endParaRPr/>
            </a:p>
          </p:txBody>
        </p:sp>
        <p:sp>
          <p:nvSpPr>
            <p:cNvPr id="1000" name="Google Shape;1000;p88"/>
            <p:cNvSpPr/>
            <p:nvPr/>
          </p:nvSpPr>
          <p:spPr>
            <a:xfrm>
              <a:off x="5977771" y="5666673"/>
              <a:ext cx="963565" cy="33283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Microsoft JhengHei"/>
                  <a:ea typeface="Microsoft JhengHei"/>
                  <a:cs typeface="Microsoft JhengHei"/>
                  <a:sym typeface="Microsoft JhengHei"/>
                </a:rPr>
                <a:t>火衛一軌道</a:t>
              </a:r>
              <a:endParaRPr sz="1100" b="0" i="0" u="none" strike="noStrike" cap="none">
                <a:solidFill>
                  <a:schemeClr val="lt1"/>
                </a:solidFill>
                <a:latin typeface="Microsoft JhengHei"/>
                <a:ea typeface="Microsoft JhengHei"/>
                <a:cs typeface="Microsoft JhengHei"/>
                <a:sym typeface="Microsoft JhengHei"/>
              </a:endParaRPr>
            </a:p>
          </p:txBody>
        </p:sp>
        <p:sp>
          <p:nvSpPr>
            <p:cNvPr id="1001" name="Google Shape;1001;p88"/>
            <p:cNvSpPr/>
            <p:nvPr/>
          </p:nvSpPr>
          <p:spPr>
            <a:xfrm>
              <a:off x="6012697" y="6204769"/>
              <a:ext cx="893713" cy="33283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Microsoft JhengHei"/>
                  <a:ea typeface="Microsoft JhengHei"/>
                  <a:cs typeface="Microsoft JhengHei"/>
                  <a:sym typeface="Microsoft JhengHei"/>
                </a:rPr>
                <a:t>火衛一</a:t>
              </a:r>
              <a:endParaRPr/>
            </a:p>
          </p:txBody>
        </p:sp>
        <p:cxnSp>
          <p:nvCxnSpPr>
            <p:cNvPr id="1002" name="Google Shape;1002;p88"/>
            <p:cNvCxnSpPr/>
            <p:nvPr/>
          </p:nvCxnSpPr>
          <p:spPr>
            <a:xfrm>
              <a:off x="5244851" y="5474026"/>
              <a:ext cx="593214" cy="0"/>
            </a:xfrm>
            <a:prstGeom prst="straightConnector1">
              <a:avLst/>
            </a:prstGeom>
            <a:noFill/>
            <a:ln w="38100" cap="flat" cmpd="sng">
              <a:solidFill>
                <a:srgbClr val="FF0000"/>
              </a:solidFill>
              <a:prstDash val="solid"/>
              <a:round/>
              <a:headEnd type="none" w="sm" len="sm"/>
              <a:tailEnd type="none" w="sm" len="sm"/>
            </a:ln>
          </p:spPr>
        </p:cxnSp>
        <p:cxnSp>
          <p:nvCxnSpPr>
            <p:cNvPr id="1003" name="Google Shape;1003;p88"/>
            <p:cNvCxnSpPr/>
            <p:nvPr/>
          </p:nvCxnSpPr>
          <p:spPr>
            <a:xfrm>
              <a:off x="3485654" y="4570901"/>
              <a:ext cx="0" cy="171688"/>
            </a:xfrm>
            <a:prstGeom prst="straightConnector1">
              <a:avLst/>
            </a:prstGeom>
            <a:noFill/>
            <a:ln w="38100" cap="flat" cmpd="sng">
              <a:solidFill>
                <a:srgbClr val="5B9BD5"/>
              </a:solidFill>
              <a:prstDash val="solid"/>
              <a:round/>
              <a:headEnd type="none" w="sm" len="sm"/>
              <a:tailEnd type="none" w="sm" len="sm"/>
            </a:ln>
          </p:spPr>
        </p:cxnSp>
        <p:cxnSp>
          <p:nvCxnSpPr>
            <p:cNvPr id="1004" name="Google Shape;1004;p88"/>
            <p:cNvCxnSpPr/>
            <p:nvPr/>
          </p:nvCxnSpPr>
          <p:spPr>
            <a:xfrm>
              <a:off x="3463593" y="4742350"/>
              <a:ext cx="2388567" cy="0"/>
            </a:xfrm>
            <a:prstGeom prst="straightConnector1">
              <a:avLst/>
            </a:prstGeom>
            <a:noFill/>
            <a:ln w="38100" cap="flat" cmpd="sng">
              <a:solidFill>
                <a:srgbClr val="5B9BD5"/>
              </a:solidFill>
              <a:prstDash val="solid"/>
              <a:round/>
              <a:headEnd type="none" w="sm" len="sm"/>
              <a:tailEnd type="none" w="sm" len="sm"/>
            </a:ln>
          </p:spPr>
        </p:cxn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89"/>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五、Three js太陽系</a:t>
            </a:r>
            <a:endParaRPr sz="4000" b="1">
              <a:solidFill>
                <a:srgbClr val="002060"/>
              </a:solidFill>
            </a:endParaRPr>
          </a:p>
        </p:txBody>
      </p:sp>
      <p:grpSp>
        <p:nvGrpSpPr>
          <p:cNvPr id="1010" name="Google Shape;1010;p89"/>
          <p:cNvGrpSpPr/>
          <p:nvPr/>
        </p:nvGrpSpPr>
        <p:grpSpPr>
          <a:xfrm>
            <a:off x="0" y="0"/>
            <a:ext cx="791072" cy="791072"/>
            <a:chOff x="0" y="0"/>
            <a:chExt cx="791072" cy="791072"/>
          </a:xfrm>
        </p:grpSpPr>
        <p:sp>
          <p:nvSpPr>
            <p:cNvPr id="1011" name="Google Shape;1011;p8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12" name="Google Shape;1012;p8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13" name="Google Shape;1013;p8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14" name="Google Shape;1014;p8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015" name="Google Shape;1015;p89"/>
          <p:cNvGrpSpPr/>
          <p:nvPr/>
        </p:nvGrpSpPr>
        <p:grpSpPr>
          <a:xfrm>
            <a:off x="8460432" y="4299942"/>
            <a:ext cx="500406" cy="640288"/>
            <a:chOff x="8460432" y="4299942"/>
            <a:chExt cx="500406" cy="640288"/>
          </a:xfrm>
        </p:grpSpPr>
        <p:sp>
          <p:nvSpPr>
            <p:cNvPr id="1016" name="Google Shape;1016;p8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17" name="Google Shape;1017;p8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18" name="Google Shape;1018;p8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019" name="Google Shape;1019;p8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sp>
        <p:nvSpPr>
          <p:cNvPr id="1020" name="Google Shape;1020;p89"/>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（二）Scene graph建構</a:t>
            </a:r>
            <a:endParaRPr sz="1800" b="1" i="0" u="none" strike="noStrike" cap="none">
              <a:solidFill>
                <a:srgbClr val="0070C0"/>
              </a:solidFill>
              <a:latin typeface="Microsoft JhengHei"/>
              <a:ea typeface="Microsoft JhengHei"/>
              <a:cs typeface="Microsoft JhengHei"/>
              <a:sym typeface="Microsoft JhengHei"/>
            </a:endParaRPr>
          </a:p>
        </p:txBody>
      </p:sp>
      <p:sp>
        <p:nvSpPr>
          <p:cNvPr id="1021" name="Google Shape;1021;p89"/>
          <p:cNvSpPr txBox="1"/>
          <p:nvPr/>
        </p:nvSpPr>
        <p:spPr>
          <a:xfrm>
            <a:off x="898344" y="1370854"/>
            <a:ext cx="7562088" cy="1124839"/>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火衛一的部份我們採用NASA提供的火衛一天體模型</a:t>
            </a:r>
            <a:endParaRPr sz="14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400" b="0" i="0" u="sng" strike="noStrike" cap="none">
                <a:solidFill>
                  <a:schemeClr val="dk1"/>
                </a:solidFill>
                <a:latin typeface="Microsoft JhengHei"/>
                <a:ea typeface="Microsoft JhengHei"/>
                <a:cs typeface="Microsoft JhengHei"/>
                <a:sym typeface="Microsoft JhengHe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https://solarsystem.nasa.gov/resources/2358/phobos-3d-model/</a:t>
            </a:r>
            <a:endParaRPr sz="14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正好Three.js直接支援NASA提供的模型格式</a:t>
            </a:r>
            <a:endParaRPr sz="14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grpSp>
        <p:nvGrpSpPr>
          <p:cNvPr id="1022" name="Google Shape;1022;p89"/>
          <p:cNvGrpSpPr/>
          <p:nvPr/>
        </p:nvGrpSpPr>
        <p:grpSpPr>
          <a:xfrm>
            <a:off x="593304" y="2451470"/>
            <a:ext cx="7533823" cy="2434754"/>
            <a:chOff x="110561" y="2495692"/>
            <a:chExt cx="9013971" cy="2913103"/>
          </a:xfrm>
        </p:grpSpPr>
        <p:pic>
          <p:nvPicPr>
            <p:cNvPr id="1023" name="Google Shape;1023;p89"/>
            <p:cNvPicPr preferRelativeResize="0"/>
            <p:nvPr/>
          </p:nvPicPr>
          <p:blipFill rotWithShape="1">
            <a:blip r:embed="rId4">
              <a:alphaModFix/>
            </a:blip>
            <a:srcRect/>
            <a:stretch/>
          </p:blipFill>
          <p:spPr>
            <a:xfrm>
              <a:off x="110561" y="2495693"/>
              <a:ext cx="5176313" cy="2899837"/>
            </a:xfrm>
            <a:prstGeom prst="rect">
              <a:avLst/>
            </a:prstGeom>
            <a:noFill/>
            <a:ln>
              <a:noFill/>
            </a:ln>
          </p:spPr>
        </p:pic>
        <p:pic>
          <p:nvPicPr>
            <p:cNvPr id="1024" name="Google Shape;1024;p89"/>
            <p:cNvPicPr preferRelativeResize="0"/>
            <p:nvPr/>
          </p:nvPicPr>
          <p:blipFill rotWithShape="1">
            <a:blip r:embed="rId5">
              <a:alphaModFix/>
            </a:blip>
            <a:srcRect/>
            <a:stretch/>
          </p:blipFill>
          <p:spPr>
            <a:xfrm>
              <a:off x="5462016" y="2495692"/>
              <a:ext cx="3662516" cy="2913103"/>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90"/>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五、Three js太陽系</a:t>
            </a:r>
            <a:endParaRPr sz="4000" b="1">
              <a:solidFill>
                <a:srgbClr val="002060"/>
              </a:solidFill>
            </a:endParaRPr>
          </a:p>
        </p:txBody>
      </p:sp>
      <p:grpSp>
        <p:nvGrpSpPr>
          <p:cNvPr id="1030" name="Google Shape;1030;p90"/>
          <p:cNvGrpSpPr/>
          <p:nvPr/>
        </p:nvGrpSpPr>
        <p:grpSpPr>
          <a:xfrm>
            <a:off x="0" y="0"/>
            <a:ext cx="791072" cy="791072"/>
            <a:chOff x="0" y="0"/>
            <a:chExt cx="791072" cy="791072"/>
          </a:xfrm>
        </p:grpSpPr>
        <p:sp>
          <p:nvSpPr>
            <p:cNvPr id="1031" name="Google Shape;1031;p90"/>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32" name="Google Shape;1032;p90"/>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33" name="Google Shape;1033;p90"/>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34" name="Google Shape;1034;p90"/>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035" name="Google Shape;1035;p90"/>
          <p:cNvGrpSpPr/>
          <p:nvPr/>
        </p:nvGrpSpPr>
        <p:grpSpPr>
          <a:xfrm>
            <a:off x="8460432" y="4299942"/>
            <a:ext cx="500406" cy="640288"/>
            <a:chOff x="8460432" y="4299942"/>
            <a:chExt cx="500406" cy="640288"/>
          </a:xfrm>
        </p:grpSpPr>
        <p:sp>
          <p:nvSpPr>
            <p:cNvPr id="1036" name="Google Shape;1036;p90"/>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37" name="Google Shape;1037;p90"/>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38" name="Google Shape;1038;p90"/>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039" name="Google Shape;1039;p90"/>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
        <p:nvSpPr>
          <p:cNvPr id="1040" name="Google Shape;1040;p90"/>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（二）Scene graph建構</a:t>
            </a:r>
            <a:endParaRPr sz="1800" b="1" i="0" u="none" strike="noStrike" cap="none">
              <a:solidFill>
                <a:srgbClr val="0070C0"/>
              </a:solidFill>
              <a:latin typeface="Microsoft JhengHei"/>
              <a:ea typeface="Microsoft JhengHei"/>
              <a:cs typeface="Microsoft JhengHei"/>
              <a:sym typeface="Microsoft JhengHei"/>
            </a:endParaRPr>
          </a:p>
        </p:txBody>
      </p:sp>
      <p:sp>
        <p:nvSpPr>
          <p:cNvPr id="1041" name="Google Shape;1041;p90"/>
          <p:cNvSpPr txBox="1"/>
          <p:nvPr/>
        </p:nvSpPr>
        <p:spPr>
          <a:xfrm>
            <a:off x="740664" y="1309768"/>
            <a:ext cx="5713077" cy="389732"/>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載入火衛一的模型，待其載入完畢後再加入Scene graph</a:t>
            </a:r>
            <a:endParaRPr sz="14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sp>
        <p:nvSpPr>
          <p:cNvPr id="1042" name="Google Shape;1042;p90"/>
          <p:cNvSpPr/>
          <p:nvPr/>
        </p:nvSpPr>
        <p:spPr>
          <a:xfrm>
            <a:off x="48768" y="1787321"/>
            <a:ext cx="4669536" cy="2556486"/>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900" b="0" i="0" u="none" strike="noStrike" cap="none">
                <a:solidFill>
                  <a:srgbClr val="008000"/>
                </a:solidFill>
                <a:latin typeface="Courier New"/>
                <a:ea typeface="Courier New"/>
                <a:cs typeface="Courier New"/>
                <a:sym typeface="Courier New"/>
              </a:rPr>
              <a:t>//引入Three.js提供的外讀模型器</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1" i="0" u="none" strike="noStrike" cap="none">
                <a:solidFill>
                  <a:srgbClr val="0000FF"/>
                </a:solidFill>
                <a:latin typeface="Courier New"/>
                <a:ea typeface="Courier New"/>
                <a:cs typeface="Courier New"/>
                <a:sym typeface="Courier New"/>
              </a:rPr>
              <a:t>import</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GLTFLoader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FF"/>
                </a:solidFill>
                <a:latin typeface="Courier New"/>
                <a:ea typeface="Courier New"/>
                <a:cs typeface="Courier New"/>
                <a:sym typeface="Courier New"/>
              </a:rPr>
              <a:t>from</a:t>
            </a: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808080"/>
                </a:solidFill>
                <a:latin typeface="Courier New"/>
                <a:ea typeface="Courier New"/>
                <a:cs typeface="Courier New"/>
                <a:sym typeface="Courier New"/>
              </a:rPr>
              <a:t>'./ThreeJS/modules/jsm/loaders/GLTFLoader.js'</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1" i="0" u="none" strike="noStrike" cap="none">
                <a:solidFill>
                  <a:srgbClr val="0000FF"/>
                </a:solidFill>
                <a:latin typeface="Courier New"/>
                <a:ea typeface="Courier New"/>
                <a:cs typeface="Courier New"/>
                <a:sym typeface="Courier New"/>
              </a:rPr>
              <a:t>const</a:t>
            </a:r>
            <a:r>
              <a:rPr lang="en-US" sz="900" b="0" i="0" u="none" strike="noStrike" cap="none">
                <a:solidFill>
                  <a:srgbClr val="000000"/>
                </a:solidFill>
                <a:latin typeface="Courier New"/>
                <a:ea typeface="Courier New"/>
                <a:cs typeface="Courier New"/>
                <a:sym typeface="Courier New"/>
              </a:rPr>
              <a:t> gltf_loader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FF"/>
                </a:solidFill>
                <a:latin typeface="Courier New"/>
                <a:ea typeface="Courier New"/>
                <a:cs typeface="Courier New"/>
                <a:sym typeface="Courier New"/>
              </a:rPr>
              <a:t>new</a:t>
            </a:r>
            <a:r>
              <a:rPr lang="en-US" sz="900" b="0" i="0" u="none" strike="noStrike" cap="none">
                <a:solidFill>
                  <a:srgbClr val="000000"/>
                </a:solidFill>
                <a:latin typeface="Courier New"/>
                <a:ea typeface="Courier New"/>
                <a:cs typeface="Courier New"/>
                <a:sym typeface="Courier New"/>
              </a:rPr>
              <a:t> GLTFLoader</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8000"/>
                </a:solidFill>
                <a:latin typeface="Courier New"/>
                <a:ea typeface="Courier New"/>
                <a:cs typeface="Courier New"/>
                <a:sym typeface="Courier New"/>
              </a:rPr>
              <a:t>//載入NASA火星探測時獲得的火衛一資料</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gltf_loader</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load</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808080"/>
                </a:solidFill>
                <a:latin typeface="Courier New"/>
                <a:ea typeface="Courier New"/>
                <a:cs typeface="Courier New"/>
                <a:sym typeface="Courier New"/>
              </a:rPr>
              <a:t>'Phobos_1_1000.glb'</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FF"/>
                </a:solidFill>
                <a:latin typeface="Courier New"/>
                <a:ea typeface="Courier New"/>
                <a:cs typeface="Courier New"/>
                <a:sym typeface="Courier New"/>
              </a:rPr>
              <a:t>function</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gltf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marsI</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add</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gltf</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scene </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008000"/>
                </a:solidFill>
                <a:latin typeface="Courier New"/>
                <a:ea typeface="Courier New"/>
                <a:cs typeface="Courier New"/>
                <a:sym typeface="Courier New"/>
              </a:rPr>
              <a:t>//火衛一與火星的距離</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marsI</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position</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set</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FF8000"/>
                </a:solidFill>
                <a:latin typeface="Courier New"/>
                <a:ea typeface="Courier New"/>
                <a:cs typeface="Courier New"/>
                <a:sym typeface="Courier New"/>
              </a:rPr>
              <a:t>0</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FF8000"/>
                </a:solidFill>
                <a:latin typeface="Courier New"/>
                <a:ea typeface="Courier New"/>
                <a:cs typeface="Courier New"/>
                <a:sym typeface="Courier New"/>
              </a:rPr>
              <a:t>0</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FF8000"/>
                </a:solidFill>
                <a:latin typeface="Courier New"/>
                <a:ea typeface="Courier New"/>
                <a:cs typeface="Courier New"/>
                <a:sym typeface="Courier New"/>
              </a:rPr>
              <a:t>1</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marsI</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update</a:t>
            </a:r>
            <a:r>
              <a:rPr lang="en-US" sz="900" b="1" i="0" u="none" strike="noStrike" cap="none">
                <a:solidFill>
                  <a:srgbClr val="000080"/>
                </a:solidFill>
                <a:latin typeface="Courier New"/>
                <a:ea typeface="Courier New"/>
                <a:cs typeface="Courier New"/>
                <a:sym typeface="Courier New"/>
              </a:rPr>
              <a:t>=</a:t>
            </a:r>
            <a:r>
              <a:rPr lang="en-US" sz="900" b="1" i="0" u="none" strike="noStrike" cap="none">
                <a:solidFill>
                  <a:srgbClr val="0000FF"/>
                </a:solidFill>
                <a:latin typeface="Courier New"/>
                <a:ea typeface="Courier New"/>
                <a:cs typeface="Courier New"/>
                <a:sym typeface="Courier New"/>
              </a:rPr>
              <a:t>function</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elapsed</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FF"/>
                </a:solidFill>
                <a:latin typeface="Courier New"/>
                <a:ea typeface="Courier New"/>
                <a:cs typeface="Courier New"/>
                <a:sym typeface="Courier New"/>
              </a:rPr>
              <a:t>this</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rotation</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y</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FF8000"/>
                </a:solidFill>
                <a:latin typeface="Courier New"/>
                <a:ea typeface="Courier New"/>
                <a:cs typeface="Courier New"/>
                <a:sym typeface="Courier New"/>
              </a:rPr>
              <a:t>1</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FF8000"/>
                </a:solidFill>
                <a:latin typeface="Courier New"/>
                <a:ea typeface="Courier New"/>
                <a:cs typeface="Courier New"/>
                <a:sym typeface="Courier New"/>
              </a:rPr>
              <a:t>1.026</a:t>
            </a:r>
            <a:r>
              <a:rPr lang="en-US" sz="900" b="1" i="0" u="none" strike="noStrike" cap="none">
                <a:solidFill>
                  <a:srgbClr val="000080"/>
                </a:solidFill>
                <a:latin typeface="Courier New"/>
                <a:ea typeface="Courier New"/>
                <a:cs typeface="Courier New"/>
                <a:sym typeface="Courier New"/>
              </a:rPr>
              <a:t>) * </a:t>
            </a:r>
            <a:r>
              <a:rPr lang="en-US" sz="900" b="0" i="0" u="none" strike="noStrike" cap="none">
                <a:solidFill>
                  <a:srgbClr val="000000"/>
                </a:solidFill>
                <a:latin typeface="Courier New"/>
                <a:ea typeface="Courier New"/>
                <a:cs typeface="Courier New"/>
                <a:sym typeface="Courier New"/>
              </a:rPr>
              <a:t>elapsed </a:t>
            </a:r>
            <a:r>
              <a:rPr lang="en-US" sz="900" b="1" i="0" u="none" strike="noStrike" cap="none">
                <a:solidFill>
                  <a:srgbClr val="000080"/>
                </a:solidFill>
                <a:latin typeface="Courier New"/>
                <a:ea typeface="Courier New"/>
                <a:cs typeface="Courier New"/>
                <a:sym typeface="Courier New"/>
              </a:rPr>
              <a:t>/ </a:t>
            </a:r>
            <a:r>
              <a:rPr lang="en-US" sz="900" b="0" i="0" u="none" strike="noStrike" cap="none">
                <a:solidFill>
                  <a:srgbClr val="FF8000"/>
                </a:solidFill>
                <a:latin typeface="Courier New"/>
                <a:ea typeface="Courier New"/>
                <a:cs typeface="Courier New"/>
                <a:sym typeface="Courier New"/>
              </a:rPr>
              <a:t>1000</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008000"/>
                </a:solidFill>
                <a:latin typeface="Courier New"/>
                <a:ea typeface="Courier New"/>
                <a:cs typeface="Courier New"/>
                <a:sym typeface="Courier New"/>
              </a:rPr>
              <a:t>//火衛一模型縮放</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marsI</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scale</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set</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FF8000"/>
                </a:solidFill>
                <a:latin typeface="Courier New"/>
                <a:ea typeface="Courier New"/>
                <a:cs typeface="Courier New"/>
                <a:sym typeface="Courier New"/>
              </a:rPr>
              <a:t>0.01</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FF8000"/>
                </a:solidFill>
                <a:latin typeface="Courier New"/>
                <a:ea typeface="Courier New"/>
                <a:cs typeface="Courier New"/>
                <a:sym typeface="Courier New"/>
              </a:rPr>
              <a:t>0.01</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FF8000"/>
                </a:solidFill>
                <a:latin typeface="Courier New"/>
                <a:ea typeface="Courier New"/>
                <a:cs typeface="Courier New"/>
                <a:sym typeface="Courier New"/>
              </a:rPr>
              <a:t>0.01</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008000"/>
                </a:solidFill>
                <a:latin typeface="Courier New"/>
                <a:ea typeface="Courier New"/>
                <a:cs typeface="Courier New"/>
                <a:sym typeface="Courier New"/>
              </a:rPr>
              <a:t>//將火衛一加入火衛一軌道</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marsI_orbit</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add</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marsI </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p:txBody>
      </p:sp>
      <p:grpSp>
        <p:nvGrpSpPr>
          <p:cNvPr id="1044" name="Google Shape;1044;p90"/>
          <p:cNvGrpSpPr/>
          <p:nvPr/>
        </p:nvGrpSpPr>
        <p:grpSpPr>
          <a:xfrm>
            <a:off x="3746065" y="1799899"/>
            <a:ext cx="5106761" cy="2531329"/>
            <a:chOff x="1202108" y="3692768"/>
            <a:chExt cx="5739228" cy="2844831"/>
          </a:xfrm>
        </p:grpSpPr>
        <p:cxnSp>
          <p:nvCxnSpPr>
            <p:cNvPr id="1045" name="Google Shape;1045;p90"/>
            <p:cNvCxnSpPr/>
            <p:nvPr/>
          </p:nvCxnSpPr>
          <p:spPr>
            <a:xfrm>
              <a:off x="1765587" y="4742589"/>
              <a:ext cx="4072479" cy="0"/>
            </a:xfrm>
            <a:prstGeom prst="straightConnector1">
              <a:avLst/>
            </a:prstGeom>
            <a:noFill/>
            <a:ln w="38100" cap="flat" cmpd="sng">
              <a:solidFill>
                <a:srgbClr val="4A7DBA"/>
              </a:solidFill>
              <a:prstDash val="solid"/>
              <a:round/>
              <a:headEnd type="none" w="sm" len="sm"/>
              <a:tailEnd type="none" w="sm" len="sm"/>
            </a:ln>
          </p:spPr>
        </p:cxnSp>
        <p:cxnSp>
          <p:nvCxnSpPr>
            <p:cNvPr id="1046" name="Google Shape;1046;p90"/>
            <p:cNvCxnSpPr>
              <a:endCxn id="1047" idx="0"/>
            </p:cNvCxnSpPr>
            <p:nvPr/>
          </p:nvCxnSpPr>
          <p:spPr>
            <a:xfrm>
              <a:off x="1765639" y="4734542"/>
              <a:ext cx="5100" cy="221100"/>
            </a:xfrm>
            <a:prstGeom prst="straightConnector1">
              <a:avLst/>
            </a:prstGeom>
            <a:noFill/>
            <a:ln w="38100" cap="flat" cmpd="sng">
              <a:solidFill>
                <a:srgbClr val="4A7DBA"/>
              </a:solidFill>
              <a:prstDash val="solid"/>
              <a:round/>
              <a:headEnd type="none" w="sm" len="sm"/>
              <a:tailEnd type="none" w="sm" len="sm"/>
            </a:ln>
          </p:spPr>
        </p:cxnSp>
        <p:cxnSp>
          <p:nvCxnSpPr>
            <p:cNvPr id="1048" name="Google Shape;1048;p90"/>
            <p:cNvCxnSpPr/>
            <p:nvPr/>
          </p:nvCxnSpPr>
          <p:spPr>
            <a:xfrm>
              <a:off x="3485654" y="4555661"/>
              <a:ext cx="0" cy="406792"/>
            </a:xfrm>
            <a:prstGeom prst="straightConnector1">
              <a:avLst/>
            </a:prstGeom>
            <a:noFill/>
            <a:ln w="38100" cap="flat" cmpd="sng">
              <a:solidFill>
                <a:srgbClr val="5B9BD5"/>
              </a:solidFill>
              <a:prstDash val="solid"/>
              <a:round/>
              <a:headEnd type="none" w="sm" len="sm"/>
              <a:tailEnd type="none" w="sm" len="sm"/>
            </a:ln>
          </p:spPr>
        </p:cxnSp>
        <p:cxnSp>
          <p:nvCxnSpPr>
            <p:cNvPr id="1049" name="Google Shape;1049;p90"/>
            <p:cNvCxnSpPr/>
            <p:nvPr/>
          </p:nvCxnSpPr>
          <p:spPr>
            <a:xfrm>
              <a:off x="5838066" y="4742589"/>
              <a:ext cx="0" cy="228050"/>
            </a:xfrm>
            <a:prstGeom prst="straightConnector1">
              <a:avLst/>
            </a:prstGeom>
            <a:noFill/>
            <a:ln w="38100" cap="flat" cmpd="sng">
              <a:solidFill>
                <a:srgbClr val="5B9BD5"/>
              </a:solidFill>
              <a:prstDash val="solid"/>
              <a:round/>
              <a:headEnd type="none" w="sm" len="sm"/>
              <a:tailEnd type="none" w="sm" len="sm"/>
            </a:ln>
          </p:spPr>
        </p:cxnSp>
        <p:cxnSp>
          <p:nvCxnSpPr>
            <p:cNvPr id="1050" name="Google Shape;1050;p90"/>
            <p:cNvCxnSpPr/>
            <p:nvPr/>
          </p:nvCxnSpPr>
          <p:spPr>
            <a:xfrm>
              <a:off x="3485654" y="4025598"/>
              <a:ext cx="0" cy="228050"/>
            </a:xfrm>
            <a:prstGeom prst="straightConnector1">
              <a:avLst/>
            </a:prstGeom>
            <a:noFill/>
            <a:ln w="38100" cap="flat" cmpd="sng">
              <a:solidFill>
                <a:srgbClr val="4A7DBA"/>
              </a:solidFill>
              <a:prstDash val="solid"/>
              <a:round/>
              <a:headEnd type="none" w="sm" len="sm"/>
              <a:tailEnd type="none" w="sm" len="sm"/>
            </a:ln>
          </p:spPr>
        </p:cxnSp>
        <p:cxnSp>
          <p:nvCxnSpPr>
            <p:cNvPr id="1051" name="Google Shape;1051;p90"/>
            <p:cNvCxnSpPr/>
            <p:nvPr/>
          </p:nvCxnSpPr>
          <p:spPr>
            <a:xfrm>
              <a:off x="2904228" y="5474027"/>
              <a:ext cx="1152579" cy="0"/>
            </a:xfrm>
            <a:prstGeom prst="straightConnector1">
              <a:avLst/>
            </a:prstGeom>
            <a:noFill/>
            <a:ln w="38100" cap="flat" cmpd="sng">
              <a:solidFill>
                <a:srgbClr val="4A7DBA"/>
              </a:solidFill>
              <a:prstDash val="solid"/>
              <a:round/>
              <a:headEnd type="none" w="sm" len="sm"/>
              <a:tailEnd type="none" w="sm" len="sm"/>
            </a:ln>
          </p:spPr>
        </p:cxnSp>
        <p:cxnSp>
          <p:nvCxnSpPr>
            <p:cNvPr id="1052" name="Google Shape;1052;p90"/>
            <p:cNvCxnSpPr/>
            <p:nvPr/>
          </p:nvCxnSpPr>
          <p:spPr>
            <a:xfrm>
              <a:off x="3487708" y="5245976"/>
              <a:ext cx="0" cy="228050"/>
            </a:xfrm>
            <a:prstGeom prst="straightConnector1">
              <a:avLst/>
            </a:prstGeom>
            <a:noFill/>
            <a:ln w="38100" cap="flat" cmpd="sng">
              <a:solidFill>
                <a:srgbClr val="5B9BD5"/>
              </a:solidFill>
              <a:prstDash val="solid"/>
              <a:round/>
              <a:headEnd type="none" w="sm" len="sm"/>
              <a:tailEnd type="none" w="sm" len="sm"/>
            </a:ln>
          </p:spPr>
        </p:cxnSp>
        <p:cxnSp>
          <p:nvCxnSpPr>
            <p:cNvPr id="1053" name="Google Shape;1053;p90"/>
            <p:cNvCxnSpPr/>
            <p:nvPr/>
          </p:nvCxnSpPr>
          <p:spPr>
            <a:xfrm>
              <a:off x="2904228" y="5474027"/>
              <a:ext cx="0" cy="228050"/>
            </a:xfrm>
            <a:prstGeom prst="straightConnector1">
              <a:avLst/>
            </a:prstGeom>
            <a:noFill/>
            <a:ln w="38100" cap="flat" cmpd="sng">
              <a:solidFill>
                <a:srgbClr val="4A7DBA"/>
              </a:solidFill>
              <a:prstDash val="solid"/>
              <a:round/>
              <a:headEnd type="none" w="sm" len="sm"/>
              <a:tailEnd type="none" w="sm" len="sm"/>
            </a:ln>
          </p:spPr>
        </p:cxnSp>
        <p:cxnSp>
          <p:nvCxnSpPr>
            <p:cNvPr id="1054" name="Google Shape;1054;p90"/>
            <p:cNvCxnSpPr/>
            <p:nvPr/>
          </p:nvCxnSpPr>
          <p:spPr>
            <a:xfrm>
              <a:off x="4056807" y="5474027"/>
              <a:ext cx="0" cy="228050"/>
            </a:xfrm>
            <a:prstGeom prst="straightConnector1">
              <a:avLst/>
            </a:prstGeom>
            <a:noFill/>
            <a:ln w="38100" cap="flat" cmpd="sng">
              <a:solidFill>
                <a:srgbClr val="5B9BD5"/>
              </a:solidFill>
              <a:prstDash val="solid"/>
              <a:round/>
              <a:headEnd type="none" w="sm" len="sm"/>
              <a:tailEnd type="none" w="sm" len="sm"/>
            </a:ln>
          </p:spPr>
        </p:cxnSp>
        <p:cxnSp>
          <p:nvCxnSpPr>
            <p:cNvPr id="1055" name="Google Shape;1055;p90"/>
            <p:cNvCxnSpPr/>
            <p:nvPr/>
          </p:nvCxnSpPr>
          <p:spPr>
            <a:xfrm>
              <a:off x="4056807" y="5999503"/>
              <a:ext cx="0" cy="228050"/>
            </a:xfrm>
            <a:prstGeom prst="straightConnector1">
              <a:avLst/>
            </a:prstGeom>
            <a:noFill/>
            <a:ln w="38100" cap="flat" cmpd="sng">
              <a:solidFill>
                <a:srgbClr val="5B9BD5"/>
              </a:solidFill>
              <a:prstDash val="solid"/>
              <a:round/>
              <a:headEnd type="none" w="sm" len="sm"/>
              <a:tailEnd type="none" w="sm" len="sm"/>
            </a:ln>
          </p:spPr>
        </p:cxnSp>
        <p:cxnSp>
          <p:nvCxnSpPr>
            <p:cNvPr id="1056" name="Google Shape;1056;p90"/>
            <p:cNvCxnSpPr/>
            <p:nvPr/>
          </p:nvCxnSpPr>
          <p:spPr>
            <a:xfrm>
              <a:off x="5261776" y="5474027"/>
              <a:ext cx="1152579" cy="0"/>
            </a:xfrm>
            <a:prstGeom prst="straightConnector1">
              <a:avLst/>
            </a:prstGeom>
            <a:noFill/>
            <a:ln w="38100" cap="flat" cmpd="sng">
              <a:solidFill>
                <a:srgbClr val="4A7DBA"/>
              </a:solidFill>
              <a:prstDash val="solid"/>
              <a:round/>
              <a:headEnd type="none" w="sm" len="sm"/>
              <a:tailEnd type="none" w="sm" len="sm"/>
            </a:ln>
          </p:spPr>
        </p:cxnSp>
        <p:cxnSp>
          <p:nvCxnSpPr>
            <p:cNvPr id="1057" name="Google Shape;1057;p90"/>
            <p:cNvCxnSpPr/>
            <p:nvPr/>
          </p:nvCxnSpPr>
          <p:spPr>
            <a:xfrm>
              <a:off x="5838066" y="5288472"/>
              <a:ext cx="0" cy="185555"/>
            </a:xfrm>
            <a:prstGeom prst="straightConnector1">
              <a:avLst/>
            </a:prstGeom>
            <a:noFill/>
            <a:ln w="38100" cap="flat" cmpd="sng">
              <a:solidFill>
                <a:srgbClr val="5B9BD5"/>
              </a:solidFill>
              <a:prstDash val="solid"/>
              <a:round/>
              <a:headEnd type="none" w="sm" len="sm"/>
              <a:tailEnd type="none" w="sm" len="sm"/>
            </a:ln>
          </p:spPr>
        </p:cxnSp>
        <p:cxnSp>
          <p:nvCxnSpPr>
            <p:cNvPr id="1058" name="Google Shape;1058;p90"/>
            <p:cNvCxnSpPr/>
            <p:nvPr/>
          </p:nvCxnSpPr>
          <p:spPr>
            <a:xfrm>
              <a:off x="6414355" y="5481596"/>
              <a:ext cx="0" cy="228050"/>
            </a:xfrm>
            <a:prstGeom prst="straightConnector1">
              <a:avLst/>
            </a:prstGeom>
            <a:noFill/>
            <a:ln w="38100" cap="flat" cmpd="sng">
              <a:solidFill>
                <a:srgbClr val="4A7DBA"/>
              </a:solidFill>
              <a:prstDash val="solid"/>
              <a:round/>
              <a:headEnd type="none" w="sm" len="sm"/>
              <a:tailEnd type="none" w="sm" len="sm"/>
            </a:ln>
          </p:spPr>
        </p:cxnSp>
        <p:cxnSp>
          <p:nvCxnSpPr>
            <p:cNvPr id="1059" name="Google Shape;1059;p90"/>
            <p:cNvCxnSpPr/>
            <p:nvPr/>
          </p:nvCxnSpPr>
          <p:spPr>
            <a:xfrm>
              <a:off x="5261776" y="5481596"/>
              <a:ext cx="0" cy="228050"/>
            </a:xfrm>
            <a:prstGeom prst="straightConnector1">
              <a:avLst/>
            </a:prstGeom>
            <a:noFill/>
            <a:ln w="38100" cap="flat" cmpd="sng">
              <a:solidFill>
                <a:srgbClr val="5B9BD5"/>
              </a:solidFill>
              <a:prstDash val="solid"/>
              <a:round/>
              <a:headEnd type="none" w="sm" len="sm"/>
              <a:tailEnd type="none" w="sm" len="sm"/>
            </a:ln>
          </p:spPr>
        </p:cxnSp>
        <p:cxnSp>
          <p:nvCxnSpPr>
            <p:cNvPr id="1060" name="Google Shape;1060;p90"/>
            <p:cNvCxnSpPr/>
            <p:nvPr/>
          </p:nvCxnSpPr>
          <p:spPr>
            <a:xfrm>
              <a:off x="6414355" y="5999503"/>
              <a:ext cx="0" cy="228050"/>
            </a:xfrm>
            <a:prstGeom prst="straightConnector1">
              <a:avLst/>
            </a:prstGeom>
            <a:noFill/>
            <a:ln w="38100" cap="flat" cmpd="sng">
              <a:solidFill>
                <a:srgbClr val="FF0000"/>
              </a:solidFill>
              <a:prstDash val="solid"/>
              <a:round/>
              <a:headEnd type="none" w="sm" len="sm"/>
              <a:tailEnd type="none" w="sm" len="sm"/>
            </a:ln>
          </p:spPr>
        </p:cxnSp>
        <p:sp>
          <p:nvSpPr>
            <p:cNvPr id="1061" name="Google Shape;1061;p90"/>
            <p:cNvSpPr/>
            <p:nvPr/>
          </p:nvSpPr>
          <p:spPr>
            <a:xfrm>
              <a:off x="2725486" y="3692768"/>
              <a:ext cx="1466919" cy="33283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Microsoft JhengHei"/>
                  <a:ea typeface="Microsoft JhengHei"/>
                  <a:cs typeface="Microsoft JhengHei"/>
                  <a:sym typeface="Microsoft JhengHei"/>
                </a:rPr>
                <a:t>世界坐標系原點</a:t>
              </a:r>
              <a:endParaRPr sz="1100" b="0" i="0" u="none" strike="noStrike" cap="none">
                <a:solidFill>
                  <a:schemeClr val="lt1"/>
                </a:solidFill>
                <a:latin typeface="Microsoft JhengHei"/>
                <a:ea typeface="Microsoft JhengHei"/>
                <a:cs typeface="Microsoft JhengHei"/>
                <a:sym typeface="Microsoft JhengHei"/>
              </a:endParaRPr>
            </a:p>
          </p:txBody>
        </p:sp>
        <p:sp>
          <p:nvSpPr>
            <p:cNvPr id="1062" name="Google Shape;1062;p90"/>
            <p:cNvSpPr/>
            <p:nvPr/>
          </p:nvSpPr>
          <p:spPr>
            <a:xfrm>
              <a:off x="2733703" y="4212527"/>
              <a:ext cx="1466919" cy="332830"/>
            </a:xfrm>
            <a:prstGeom prst="rect">
              <a:avLst/>
            </a:prstGeom>
            <a:solidFill>
              <a:schemeClr val="accent1"/>
            </a:solidFill>
            <a:ln w="12700" cap="flat" cmpd="sng">
              <a:solidFill>
                <a:srgbClr val="4171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Microsoft JhengHei"/>
                  <a:ea typeface="Microsoft JhengHei"/>
                  <a:cs typeface="Microsoft JhengHei"/>
                  <a:sym typeface="Microsoft JhengHei"/>
                </a:rPr>
                <a:t>太陽</a:t>
              </a:r>
              <a:endParaRPr sz="1100" b="0" i="0" u="none" strike="noStrike" cap="none">
                <a:solidFill>
                  <a:schemeClr val="lt1"/>
                </a:solidFill>
                <a:latin typeface="Microsoft JhengHei"/>
                <a:ea typeface="Microsoft JhengHei"/>
                <a:cs typeface="Microsoft JhengHei"/>
                <a:sym typeface="Microsoft JhengHei"/>
              </a:endParaRPr>
            </a:p>
          </p:txBody>
        </p:sp>
        <p:sp>
          <p:nvSpPr>
            <p:cNvPr id="1047" name="Google Shape;1047;p90"/>
            <p:cNvSpPr/>
            <p:nvPr/>
          </p:nvSpPr>
          <p:spPr>
            <a:xfrm>
              <a:off x="1202108" y="4955642"/>
              <a:ext cx="1137263" cy="59786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Microsoft JhengHei"/>
                  <a:ea typeface="Microsoft JhengHei"/>
                  <a:cs typeface="Microsoft JhengHei"/>
                  <a:sym typeface="Microsoft JhengHei"/>
                </a:rPr>
                <a:t>金星</a:t>
              </a:r>
              <a:endParaRPr sz="1100" b="0" i="0" u="none" strike="noStrike" cap="none">
                <a:solidFill>
                  <a:schemeClr val="lt1"/>
                </a:solidFill>
                <a:latin typeface="Microsoft JhengHei"/>
                <a:ea typeface="Microsoft JhengHei"/>
                <a:cs typeface="Microsoft JhengHei"/>
                <a:sym typeface="Microsoft JhengHei"/>
              </a:endParaRPr>
            </a:p>
          </p:txBody>
        </p:sp>
        <p:sp>
          <p:nvSpPr>
            <p:cNvPr id="1063" name="Google Shape;1063;p90"/>
            <p:cNvSpPr/>
            <p:nvPr/>
          </p:nvSpPr>
          <p:spPr>
            <a:xfrm>
              <a:off x="2731649" y="4955642"/>
              <a:ext cx="1466919" cy="332830"/>
            </a:xfrm>
            <a:prstGeom prst="rect">
              <a:avLst/>
            </a:prstGeom>
            <a:solidFill>
              <a:schemeClr val="accent1"/>
            </a:solidFill>
            <a:ln w="12700" cap="flat" cmpd="sng">
              <a:solidFill>
                <a:srgbClr val="4171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Microsoft JhengHei"/>
                  <a:ea typeface="Microsoft JhengHei"/>
                  <a:cs typeface="Microsoft JhengHei"/>
                  <a:sym typeface="Microsoft JhengHei"/>
                </a:rPr>
                <a:t>地球軌道</a:t>
              </a:r>
              <a:endParaRPr sz="1100" b="0" i="0" u="none" strike="noStrike" cap="none">
                <a:solidFill>
                  <a:schemeClr val="lt1"/>
                </a:solidFill>
                <a:latin typeface="Microsoft JhengHei"/>
                <a:ea typeface="Microsoft JhengHei"/>
                <a:cs typeface="Microsoft JhengHei"/>
                <a:sym typeface="Microsoft JhengHei"/>
              </a:endParaRPr>
            </a:p>
          </p:txBody>
        </p:sp>
        <p:sp>
          <p:nvSpPr>
            <p:cNvPr id="1064" name="Google Shape;1064;p90"/>
            <p:cNvSpPr/>
            <p:nvPr/>
          </p:nvSpPr>
          <p:spPr>
            <a:xfrm>
              <a:off x="2460452" y="5666673"/>
              <a:ext cx="893713" cy="33283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Microsoft JhengHei"/>
                  <a:ea typeface="Microsoft JhengHei"/>
                  <a:cs typeface="Microsoft JhengHei"/>
                  <a:sym typeface="Microsoft JhengHei"/>
                </a:rPr>
                <a:t>地球</a:t>
              </a:r>
              <a:endParaRPr sz="1100" b="0" i="0" u="none" strike="noStrike" cap="none">
                <a:solidFill>
                  <a:schemeClr val="lt1"/>
                </a:solidFill>
                <a:latin typeface="Microsoft JhengHei"/>
                <a:ea typeface="Microsoft JhengHei"/>
                <a:cs typeface="Microsoft JhengHei"/>
                <a:sym typeface="Microsoft JhengHei"/>
              </a:endParaRPr>
            </a:p>
          </p:txBody>
        </p:sp>
        <p:sp>
          <p:nvSpPr>
            <p:cNvPr id="1065" name="Google Shape;1065;p90"/>
            <p:cNvSpPr/>
            <p:nvPr/>
          </p:nvSpPr>
          <p:spPr>
            <a:xfrm>
              <a:off x="3615086" y="5666673"/>
              <a:ext cx="893713" cy="332830"/>
            </a:xfrm>
            <a:prstGeom prst="rect">
              <a:avLst/>
            </a:prstGeom>
            <a:solidFill>
              <a:schemeClr val="accent1"/>
            </a:solidFill>
            <a:ln w="12700" cap="flat" cmpd="sng">
              <a:solidFill>
                <a:srgbClr val="4171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0" i="0" u="none" strike="noStrike" cap="none">
                  <a:solidFill>
                    <a:schemeClr val="lt1"/>
                  </a:solidFill>
                  <a:latin typeface="Microsoft JhengHei"/>
                  <a:ea typeface="Microsoft JhengHei"/>
                  <a:cs typeface="Microsoft JhengHei"/>
                  <a:sym typeface="Microsoft JhengHei"/>
                </a:rPr>
                <a:t>月球軌道</a:t>
              </a:r>
              <a:endParaRPr sz="1050" b="0" i="0" u="none" strike="noStrike" cap="none">
                <a:solidFill>
                  <a:schemeClr val="lt1"/>
                </a:solidFill>
                <a:latin typeface="Microsoft JhengHei"/>
                <a:ea typeface="Microsoft JhengHei"/>
                <a:cs typeface="Microsoft JhengHei"/>
                <a:sym typeface="Microsoft JhengHei"/>
              </a:endParaRPr>
            </a:p>
          </p:txBody>
        </p:sp>
        <p:sp>
          <p:nvSpPr>
            <p:cNvPr id="1066" name="Google Shape;1066;p90"/>
            <p:cNvSpPr/>
            <p:nvPr/>
          </p:nvSpPr>
          <p:spPr>
            <a:xfrm>
              <a:off x="3615085" y="6204769"/>
              <a:ext cx="893713" cy="332830"/>
            </a:xfrm>
            <a:prstGeom prst="rect">
              <a:avLst/>
            </a:prstGeom>
            <a:solidFill>
              <a:schemeClr val="accent1"/>
            </a:solidFill>
            <a:ln w="12700" cap="flat" cmpd="sng">
              <a:solidFill>
                <a:srgbClr val="4171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Microsoft JhengHei"/>
                  <a:ea typeface="Microsoft JhengHei"/>
                  <a:cs typeface="Microsoft JhengHei"/>
                  <a:sym typeface="Microsoft JhengHei"/>
                </a:rPr>
                <a:t>月球</a:t>
              </a:r>
              <a:endParaRPr sz="1100" b="0" i="0" u="none" strike="noStrike" cap="none">
                <a:solidFill>
                  <a:schemeClr val="lt1"/>
                </a:solidFill>
                <a:latin typeface="Microsoft JhengHei"/>
                <a:ea typeface="Microsoft JhengHei"/>
                <a:cs typeface="Microsoft JhengHei"/>
                <a:sym typeface="Microsoft JhengHei"/>
              </a:endParaRPr>
            </a:p>
          </p:txBody>
        </p:sp>
        <p:sp>
          <p:nvSpPr>
            <p:cNvPr id="1067" name="Google Shape;1067;p90"/>
            <p:cNvSpPr/>
            <p:nvPr/>
          </p:nvSpPr>
          <p:spPr>
            <a:xfrm>
              <a:off x="5094334" y="4955642"/>
              <a:ext cx="1466919" cy="332830"/>
            </a:xfrm>
            <a:prstGeom prst="rect">
              <a:avLst/>
            </a:prstGeom>
            <a:solidFill>
              <a:schemeClr val="accent1"/>
            </a:solidFill>
            <a:ln w="12700" cap="flat" cmpd="sng">
              <a:solidFill>
                <a:srgbClr val="4171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Microsoft JhengHei"/>
                  <a:ea typeface="Microsoft JhengHei"/>
                  <a:cs typeface="Microsoft JhengHei"/>
                  <a:sym typeface="Microsoft JhengHei"/>
                </a:rPr>
                <a:t>火星軌道</a:t>
              </a:r>
              <a:endParaRPr sz="1100" b="0" i="0" u="none" strike="noStrike" cap="none">
                <a:solidFill>
                  <a:schemeClr val="lt1"/>
                </a:solidFill>
                <a:latin typeface="Microsoft JhengHei"/>
                <a:ea typeface="Microsoft JhengHei"/>
                <a:cs typeface="Microsoft JhengHei"/>
                <a:sym typeface="Microsoft JhengHei"/>
              </a:endParaRPr>
            </a:p>
          </p:txBody>
        </p:sp>
        <p:sp>
          <p:nvSpPr>
            <p:cNvPr id="1068" name="Google Shape;1068;p90"/>
            <p:cNvSpPr/>
            <p:nvPr/>
          </p:nvSpPr>
          <p:spPr>
            <a:xfrm>
              <a:off x="4823137" y="5666673"/>
              <a:ext cx="893713" cy="332830"/>
            </a:xfrm>
            <a:prstGeom prst="rect">
              <a:avLst/>
            </a:prstGeom>
            <a:solidFill>
              <a:schemeClr val="accent1"/>
            </a:solidFill>
            <a:ln w="12700" cap="flat" cmpd="sng">
              <a:solidFill>
                <a:srgbClr val="4171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Microsoft JhengHei"/>
                  <a:ea typeface="Microsoft JhengHei"/>
                  <a:cs typeface="Microsoft JhengHei"/>
                  <a:sym typeface="Microsoft JhengHei"/>
                </a:rPr>
                <a:t>火星</a:t>
              </a:r>
              <a:endParaRPr/>
            </a:p>
          </p:txBody>
        </p:sp>
        <p:sp>
          <p:nvSpPr>
            <p:cNvPr id="1069" name="Google Shape;1069;p90"/>
            <p:cNvSpPr/>
            <p:nvPr/>
          </p:nvSpPr>
          <p:spPr>
            <a:xfrm>
              <a:off x="5977771" y="5666673"/>
              <a:ext cx="963565" cy="332830"/>
            </a:xfrm>
            <a:prstGeom prst="rect">
              <a:avLst/>
            </a:prstGeom>
            <a:solidFill>
              <a:schemeClr val="accent1"/>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0" i="0" u="none" strike="noStrike" cap="none">
                  <a:solidFill>
                    <a:schemeClr val="lt1"/>
                  </a:solidFill>
                  <a:latin typeface="Microsoft JhengHei"/>
                  <a:ea typeface="Microsoft JhengHei"/>
                  <a:cs typeface="Microsoft JhengHei"/>
                  <a:sym typeface="Microsoft JhengHei"/>
                </a:rPr>
                <a:t>火衛一軌道</a:t>
              </a:r>
              <a:endParaRPr sz="1050" b="0" i="0" u="none" strike="noStrike" cap="none">
                <a:solidFill>
                  <a:schemeClr val="lt1"/>
                </a:solidFill>
                <a:latin typeface="Microsoft JhengHei"/>
                <a:ea typeface="Microsoft JhengHei"/>
                <a:cs typeface="Microsoft JhengHei"/>
                <a:sym typeface="Microsoft JhengHei"/>
              </a:endParaRPr>
            </a:p>
          </p:txBody>
        </p:sp>
        <p:sp>
          <p:nvSpPr>
            <p:cNvPr id="1070" name="Google Shape;1070;p90"/>
            <p:cNvSpPr/>
            <p:nvPr/>
          </p:nvSpPr>
          <p:spPr>
            <a:xfrm>
              <a:off x="6012697" y="6204769"/>
              <a:ext cx="893713" cy="332830"/>
            </a:xfrm>
            <a:prstGeom prst="rect">
              <a:avLst/>
            </a:prstGeom>
            <a:solidFill>
              <a:schemeClr val="accent1"/>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Microsoft JhengHei"/>
                  <a:ea typeface="Microsoft JhengHei"/>
                  <a:cs typeface="Microsoft JhengHei"/>
                  <a:sym typeface="Microsoft JhengHei"/>
                </a:rPr>
                <a:t>火衛一</a:t>
              </a:r>
              <a:endParaRPr/>
            </a:p>
          </p:txBody>
        </p:sp>
        <p:cxnSp>
          <p:nvCxnSpPr>
            <p:cNvPr id="1071" name="Google Shape;1071;p90"/>
            <p:cNvCxnSpPr/>
            <p:nvPr/>
          </p:nvCxnSpPr>
          <p:spPr>
            <a:xfrm>
              <a:off x="5244851" y="5474026"/>
              <a:ext cx="593214" cy="0"/>
            </a:xfrm>
            <a:prstGeom prst="straightConnector1">
              <a:avLst/>
            </a:prstGeom>
            <a:noFill/>
            <a:ln w="38100" cap="flat" cmpd="sng">
              <a:solidFill>
                <a:srgbClr val="5B9BD5"/>
              </a:solidFill>
              <a:prstDash val="solid"/>
              <a:round/>
              <a:headEnd type="none" w="sm" len="sm"/>
              <a:tailEnd type="none" w="sm" len="sm"/>
            </a:ln>
          </p:spPr>
        </p:cxnSp>
        <p:cxnSp>
          <p:nvCxnSpPr>
            <p:cNvPr id="1072" name="Google Shape;1072;p90"/>
            <p:cNvCxnSpPr/>
            <p:nvPr/>
          </p:nvCxnSpPr>
          <p:spPr>
            <a:xfrm>
              <a:off x="3485654" y="4570901"/>
              <a:ext cx="0" cy="171688"/>
            </a:xfrm>
            <a:prstGeom prst="straightConnector1">
              <a:avLst/>
            </a:prstGeom>
            <a:noFill/>
            <a:ln w="38100" cap="flat" cmpd="sng">
              <a:solidFill>
                <a:srgbClr val="5B9BD5"/>
              </a:solidFill>
              <a:prstDash val="solid"/>
              <a:round/>
              <a:headEnd type="none" w="sm" len="sm"/>
              <a:tailEnd type="none" w="sm" len="sm"/>
            </a:ln>
          </p:spPr>
        </p:cxnSp>
        <p:cxnSp>
          <p:nvCxnSpPr>
            <p:cNvPr id="1073" name="Google Shape;1073;p90"/>
            <p:cNvCxnSpPr/>
            <p:nvPr/>
          </p:nvCxnSpPr>
          <p:spPr>
            <a:xfrm>
              <a:off x="3463593" y="4742350"/>
              <a:ext cx="2388567" cy="0"/>
            </a:xfrm>
            <a:prstGeom prst="straightConnector1">
              <a:avLst/>
            </a:prstGeom>
            <a:noFill/>
            <a:ln w="38100" cap="flat" cmpd="sng">
              <a:solidFill>
                <a:srgbClr val="5B9BD5"/>
              </a:solidFill>
              <a:prstDash val="solid"/>
              <a:round/>
              <a:headEnd type="none" w="sm" len="sm"/>
              <a:tailEnd type="none" w="sm" len="sm"/>
            </a:ln>
          </p:spPr>
        </p:cxn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91"/>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五、Three</a:t>
            </a:r>
            <a:r>
              <a:rPr lang="en-US" sz="4000" b="1" dirty="0">
                <a:solidFill>
                  <a:srgbClr val="002060"/>
                </a:solidFill>
              </a:rPr>
              <a:t> </a:t>
            </a:r>
            <a:r>
              <a:rPr lang="en-US" sz="4000" b="1" dirty="0" err="1">
                <a:solidFill>
                  <a:srgbClr val="002060"/>
                </a:solidFill>
              </a:rPr>
              <a:t>js太陽系</a:t>
            </a:r>
            <a:endParaRPr sz="4000" b="1" dirty="0">
              <a:solidFill>
                <a:srgbClr val="002060"/>
              </a:solidFill>
            </a:endParaRPr>
          </a:p>
        </p:txBody>
      </p:sp>
      <p:grpSp>
        <p:nvGrpSpPr>
          <p:cNvPr id="1079" name="Google Shape;1079;p91"/>
          <p:cNvGrpSpPr/>
          <p:nvPr/>
        </p:nvGrpSpPr>
        <p:grpSpPr>
          <a:xfrm>
            <a:off x="0" y="0"/>
            <a:ext cx="791072" cy="791072"/>
            <a:chOff x="0" y="0"/>
            <a:chExt cx="791072" cy="791072"/>
          </a:xfrm>
        </p:grpSpPr>
        <p:sp>
          <p:nvSpPr>
            <p:cNvPr id="1080" name="Google Shape;1080;p9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81" name="Google Shape;1081;p9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82" name="Google Shape;1082;p9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83" name="Google Shape;1083;p9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084" name="Google Shape;1084;p91"/>
          <p:cNvGrpSpPr/>
          <p:nvPr/>
        </p:nvGrpSpPr>
        <p:grpSpPr>
          <a:xfrm>
            <a:off x="8460432" y="4299942"/>
            <a:ext cx="500406" cy="640288"/>
            <a:chOff x="8460432" y="4299942"/>
            <a:chExt cx="500406" cy="640288"/>
          </a:xfrm>
        </p:grpSpPr>
        <p:sp>
          <p:nvSpPr>
            <p:cNvPr id="1085" name="Google Shape;1085;p9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86" name="Google Shape;1086;p9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87" name="Google Shape;1087;p9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088" name="Google Shape;1088;p9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sp>
        <p:nvSpPr>
          <p:cNvPr id="1089" name="Google Shape;1089;p91"/>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（二）Scene graph建構</a:t>
            </a:r>
            <a:endParaRPr sz="1800" b="1" i="0" u="none" strike="noStrike" cap="none">
              <a:solidFill>
                <a:srgbClr val="0070C0"/>
              </a:solidFill>
              <a:latin typeface="Microsoft JhengHei"/>
              <a:ea typeface="Microsoft JhengHei"/>
              <a:cs typeface="Microsoft JhengHei"/>
              <a:sym typeface="Microsoft JhengHei"/>
            </a:endParaRPr>
          </a:p>
        </p:txBody>
      </p:sp>
      <p:sp>
        <p:nvSpPr>
          <p:cNvPr id="1090" name="Google Shape;1090;p91"/>
          <p:cNvSpPr txBox="1"/>
          <p:nvPr/>
        </p:nvSpPr>
        <p:spPr>
          <a:xfrm>
            <a:off x="911351" y="1441576"/>
            <a:ext cx="4841631" cy="661543"/>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initScene</a:t>
            </a:r>
            <a:endParaRPr sz="1400" b="0" i="0" u="none" strike="noStrike" cap="none">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最後再將光線與場景物件加入場景(Scene中)</a:t>
            </a:r>
            <a:endParaRPr sz="1400" b="0" i="0" u="none" strike="noStrike" cap="none">
              <a:solidFill>
                <a:schemeClr val="dk1"/>
              </a:solidFill>
              <a:latin typeface="Microsoft JhengHei"/>
              <a:ea typeface="Microsoft JhengHei"/>
              <a:cs typeface="Microsoft JhengHei"/>
              <a:sym typeface="Microsoft JhengHei"/>
            </a:endParaRPr>
          </a:p>
        </p:txBody>
      </p:sp>
      <p:sp>
        <p:nvSpPr>
          <p:cNvPr id="1091" name="Google Shape;1091;p91"/>
          <p:cNvSpPr/>
          <p:nvPr/>
        </p:nvSpPr>
        <p:spPr>
          <a:xfrm>
            <a:off x="1500303" y="2177807"/>
            <a:ext cx="4252679" cy="2278589"/>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solar_system</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add</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venus_orbit</a:t>
            </a:r>
            <a:r>
              <a:rPr lang="en-US" sz="1200" b="1" i="0" u="none" strike="noStrike" cap="none">
                <a:solidFill>
                  <a:srgbClr val="000080"/>
                </a:solidFill>
                <a:latin typeface="Courier New"/>
                <a:ea typeface="Courier New"/>
                <a:cs typeface="Courier New"/>
                <a:sym typeface="Courier New"/>
              </a:rPr>
              <a:t>);</a:t>
            </a:r>
            <a:endParaRPr sz="2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solar_system</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add</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earth_orbit</a:t>
            </a:r>
            <a:r>
              <a:rPr lang="en-US" sz="1200" b="1" i="0" u="none" strike="noStrike" cap="none">
                <a:solidFill>
                  <a:srgbClr val="000080"/>
                </a:solidFill>
                <a:latin typeface="Courier New"/>
                <a:ea typeface="Courier New"/>
                <a:cs typeface="Courier New"/>
                <a:sym typeface="Courier New"/>
              </a:rPr>
              <a:t>);</a:t>
            </a:r>
            <a:endParaRPr sz="2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solar_system</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add</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mars_orbit</a:t>
            </a:r>
            <a:r>
              <a:rPr lang="en-US" sz="1200" b="1" i="0" u="none" strike="noStrike" cap="none">
                <a:solidFill>
                  <a:srgbClr val="000080"/>
                </a:solidFill>
                <a:latin typeface="Courier New"/>
                <a:ea typeface="Courier New"/>
                <a:cs typeface="Courier New"/>
                <a:sym typeface="Courier New"/>
              </a:rPr>
              <a:t>);</a:t>
            </a:r>
            <a:endParaRPr sz="2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endParaRPr sz="2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r>
              <a:rPr lang="en-US" sz="1200" b="0" i="0" u="none" strike="noStrike" cap="none">
                <a:solidFill>
                  <a:srgbClr val="008000"/>
                </a:solidFill>
                <a:latin typeface="Courier New"/>
                <a:ea typeface="Courier New"/>
                <a:cs typeface="Courier New"/>
                <a:sym typeface="Courier New"/>
              </a:rPr>
              <a:t>//物件加入場景</a:t>
            </a:r>
            <a:endParaRPr sz="2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scene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add</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solarLight</a:t>
            </a:r>
            <a:r>
              <a:rPr lang="en-US" sz="1200" b="1" i="0" u="none" strike="noStrike" cap="none">
                <a:solidFill>
                  <a:srgbClr val="000080"/>
                </a:solidFill>
                <a:latin typeface="Courier New"/>
                <a:ea typeface="Courier New"/>
                <a:cs typeface="Courier New"/>
                <a:sym typeface="Courier New"/>
              </a:rPr>
              <a:t>);</a:t>
            </a:r>
            <a:endParaRPr sz="2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scene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add</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ambientLight</a:t>
            </a:r>
            <a:r>
              <a:rPr lang="en-US" sz="1200" b="1" i="0" u="none" strike="noStrike" cap="none">
                <a:solidFill>
                  <a:srgbClr val="000080"/>
                </a:solidFill>
                <a:latin typeface="Courier New"/>
                <a:ea typeface="Courier New"/>
                <a:cs typeface="Courier New"/>
                <a:sym typeface="Courier New"/>
              </a:rPr>
              <a:t>);</a:t>
            </a:r>
            <a:endParaRPr sz="2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scene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add</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solar_system</a:t>
            </a:r>
            <a:r>
              <a:rPr lang="en-US" sz="1200" b="1" i="0" u="none" strike="noStrike" cap="none">
                <a:solidFill>
                  <a:srgbClr val="000080"/>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r>
              <a:rPr lang="en-US" sz="1200" b="1" i="0" u="none" strike="noStrike" cap="none">
                <a:solidFill>
                  <a:srgbClr val="000080"/>
                </a:solidFill>
                <a:latin typeface="Courier New"/>
                <a:ea typeface="Courier New"/>
                <a:cs typeface="Courier New"/>
                <a:sym typeface="Courier New"/>
              </a:rPr>
              <a:t>}</a:t>
            </a:r>
            <a:endParaRPr sz="2400" b="0" i="0" u="none" strike="noStrike" cap="none">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8"/>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一、簡介Three.js</a:t>
            </a:r>
            <a:endParaRPr sz="4000" b="1">
              <a:solidFill>
                <a:srgbClr val="002060"/>
              </a:solidFill>
            </a:endParaRPr>
          </a:p>
        </p:txBody>
      </p:sp>
      <p:grpSp>
        <p:nvGrpSpPr>
          <p:cNvPr id="147" name="Google Shape;147;p18"/>
          <p:cNvGrpSpPr/>
          <p:nvPr/>
        </p:nvGrpSpPr>
        <p:grpSpPr>
          <a:xfrm>
            <a:off x="0" y="0"/>
            <a:ext cx="791072" cy="791072"/>
            <a:chOff x="0" y="0"/>
            <a:chExt cx="791072" cy="791072"/>
          </a:xfrm>
        </p:grpSpPr>
        <p:sp>
          <p:nvSpPr>
            <p:cNvPr id="148" name="Google Shape;148;p18"/>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9" name="Google Shape;149;p18"/>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50" name="Google Shape;150;p18"/>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51" name="Google Shape;151;p18"/>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52" name="Google Shape;152;p18"/>
          <p:cNvGrpSpPr/>
          <p:nvPr/>
        </p:nvGrpSpPr>
        <p:grpSpPr>
          <a:xfrm>
            <a:off x="8460432" y="4299942"/>
            <a:ext cx="500406" cy="640288"/>
            <a:chOff x="8460432" y="4299942"/>
            <a:chExt cx="500406" cy="640288"/>
          </a:xfrm>
        </p:grpSpPr>
        <p:sp>
          <p:nvSpPr>
            <p:cNvPr id="153" name="Google Shape;153;p18"/>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54" name="Google Shape;154;p18"/>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55" name="Google Shape;155;p18"/>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56" name="Google Shape;156;p1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157" name="Google Shape;157;p18"/>
          <p:cNvSpPr/>
          <p:nvPr/>
        </p:nvSpPr>
        <p:spPr>
          <a:xfrm>
            <a:off x="971600" y="987574"/>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（三） Three.js基本繪製流程</a:t>
            </a:r>
            <a:endParaRPr sz="1800" b="1" i="0" u="none" strike="noStrike" cap="none">
              <a:solidFill>
                <a:srgbClr val="0070C0"/>
              </a:solidFill>
              <a:latin typeface="Microsoft JhengHei"/>
              <a:ea typeface="Microsoft JhengHei"/>
              <a:cs typeface="Microsoft JhengHei"/>
              <a:sym typeface="Microsoft JhengHei"/>
            </a:endParaRPr>
          </a:p>
        </p:txBody>
      </p:sp>
      <p:sp>
        <p:nvSpPr>
          <p:cNvPr id="158" name="Google Shape;158;p18"/>
          <p:cNvSpPr txBox="1"/>
          <p:nvPr/>
        </p:nvSpPr>
        <p:spPr>
          <a:xfrm>
            <a:off x="971600" y="2088922"/>
            <a:ext cx="902811" cy="307777"/>
          </a:xfrm>
          <a:prstGeom prst="rect">
            <a:avLst/>
          </a:prstGeom>
          <a:solidFill>
            <a:srgbClr val="DAEEF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Microsoft JhengHei"/>
                <a:ea typeface="Microsoft JhengHei"/>
                <a:cs typeface="Microsoft JhengHei"/>
                <a:sym typeface="Microsoft JhengHei"/>
              </a:rPr>
              <a:t>建立場景</a:t>
            </a:r>
            <a:endParaRPr sz="1400" b="0" i="0" u="none" strike="noStrike" cap="none">
              <a:solidFill>
                <a:schemeClr val="dk1"/>
              </a:solidFill>
              <a:latin typeface="Microsoft JhengHei"/>
              <a:ea typeface="Microsoft JhengHei"/>
              <a:cs typeface="Microsoft JhengHei"/>
              <a:sym typeface="Microsoft JhengHei"/>
            </a:endParaRPr>
          </a:p>
        </p:txBody>
      </p:sp>
      <p:sp>
        <p:nvSpPr>
          <p:cNvPr id="159" name="Google Shape;159;p18"/>
          <p:cNvSpPr txBox="1"/>
          <p:nvPr/>
        </p:nvSpPr>
        <p:spPr>
          <a:xfrm>
            <a:off x="2258406" y="1981200"/>
            <a:ext cx="902811" cy="523220"/>
          </a:xfrm>
          <a:prstGeom prst="rect">
            <a:avLst/>
          </a:prstGeom>
          <a:solidFill>
            <a:srgbClr val="DAEEF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Microsoft JhengHei"/>
                <a:ea typeface="Microsoft JhengHei"/>
                <a:cs typeface="Microsoft JhengHei"/>
                <a:sym typeface="Microsoft JhengHei"/>
              </a:rPr>
              <a:t>建立簡單</a:t>
            </a:r>
            <a:endParaRPr sz="1400" b="0" i="0" u="none" strike="noStrike" cap="none">
              <a:solidFill>
                <a:schemeClr val="dk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None/>
            </a:pPr>
            <a:r>
              <a:rPr lang="en-US" sz="1400" b="0" i="0" u="none" strike="noStrike" cap="none">
                <a:solidFill>
                  <a:schemeClr val="dk1"/>
                </a:solidFill>
                <a:latin typeface="Microsoft JhengHei"/>
                <a:ea typeface="Microsoft JhengHei"/>
                <a:cs typeface="Microsoft JhengHei"/>
                <a:sym typeface="Microsoft JhengHei"/>
              </a:rPr>
              <a:t>幾何形狀</a:t>
            </a:r>
            <a:endParaRPr sz="1400" b="0" i="0" u="none" strike="noStrike" cap="none">
              <a:solidFill>
                <a:schemeClr val="dk1"/>
              </a:solidFill>
              <a:latin typeface="Microsoft JhengHei"/>
              <a:ea typeface="Microsoft JhengHei"/>
              <a:cs typeface="Microsoft JhengHei"/>
              <a:sym typeface="Microsoft JhengHei"/>
            </a:endParaRPr>
          </a:p>
        </p:txBody>
      </p:sp>
      <p:sp>
        <p:nvSpPr>
          <p:cNvPr id="160" name="Google Shape;160;p18"/>
          <p:cNvSpPr txBox="1"/>
          <p:nvPr/>
        </p:nvSpPr>
        <p:spPr>
          <a:xfrm>
            <a:off x="3545212" y="2088922"/>
            <a:ext cx="902811" cy="307777"/>
          </a:xfrm>
          <a:prstGeom prst="rect">
            <a:avLst/>
          </a:prstGeom>
          <a:solidFill>
            <a:srgbClr val="DAEEF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Microsoft JhengHei"/>
                <a:ea typeface="Microsoft JhengHei"/>
                <a:cs typeface="Microsoft JhengHei"/>
                <a:sym typeface="Microsoft JhengHei"/>
              </a:rPr>
              <a:t>套用材質</a:t>
            </a:r>
            <a:endParaRPr sz="1400" b="0" i="0" u="none" strike="noStrike" cap="none">
              <a:solidFill>
                <a:schemeClr val="dk1"/>
              </a:solidFill>
              <a:latin typeface="Microsoft JhengHei"/>
              <a:ea typeface="Microsoft JhengHei"/>
              <a:cs typeface="Microsoft JhengHei"/>
              <a:sym typeface="Microsoft JhengHei"/>
            </a:endParaRPr>
          </a:p>
        </p:txBody>
      </p:sp>
      <p:sp>
        <p:nvSpPr>
          <p:cNvPr id="161" name="Google Shape;161;p18"/>
          <p:cNvSpPr txBox="1"/>
          <p:nvPr/>
        </p:nvSpPr>
        <p:spPr>
          <a:xfrm>
            <a:off x="4832018" y="2088922"/>
            <a:ext cx="902811" cy="307777"/>
          </a:xfrm>
          <a:prstGeom prst="rect">
            <a:avLst/>
          </a:prstGeom>
          <a:solidFill>
            <a:srgbClr val="DAEEF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Microsoft JhengHei"/>
                <a:ea typeface="Microsoft JhengHei"/>
                <a:cs typeface="Microsoft JhengHei"/>
                <a:sym typeface="Microsoft JhengHei"/>
              </a:rPr>
              <a:t>光源設定</a:t>
            </a:r>
            <a:endParaRPr sz="1400" b="0" i="0" u="none" strike="noStrike" cap="none">
              <a:solidFill>
                <a:schemeClr val="dk1"/>
              </a:solidFill>
              <a:latin typeface="Microsoft JhengHei"/>
              <a:ea typeface="Microsoft JhengHei"/>
              <a:cs typeface="Microsoft JhengHei"/>
              <a:sym typeface="Microsoft JhengHei"/>
            </a:endParaRPr>
          </a:p>
        </p:txBody>
      </p:sp>
      <p:sp>
        <p:nvSpPr>
          <p:cNvPr id="162" name="Google Shape;162;p18"/>
          <p:cNvSpPr txBox="1"/>
          <p:nvPr/>
        </p:nvSpPr>
        <p:spPr>
          <a:xfrm>
            <a:off x="6118824" y="2088922"/>
            <a:ext cx="723275" cy="307777"/>
          </a:xfrm>
          <a:prstGeom prst="rect">
            <a:avLst/>
          </a:prstGeom>
          <a:solidFill>
            <a:srgbClr val="DAEEF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Microsoft JhengHei"/>
                <a:ea typeface="Microsoft JhengHei"/>
                <a:cs typeface="Microsoft JhengHei"/>
                <a:sym typeface="Microsoft JhengHei"/>
              </a:rPr>
              <a:t>攝影機</a:t>
            </a:r>
            <a:endParaRPr sz="1400" b="0" i="0" u="none" strike="noStrike" cap="none">
              <a:solidFill>
                <a:schemeClr val="dk1"/>
              </a:solidFill>
              <a:latin typeface="Microsoft JhengHei"/>
              <a:ea typeface="Microsoft JhengHei"/>
              <a:cs typeface="Microsoft JhengHei"/>
              <a:sym typeface="Microsoft JhengHei"/>
            </a:endParaRPr>
          </a:p>
        </p:txBody>
      </p:sp>
      <p:sp>
        <p:nvSpPr>
          <p:cNvPr id="163" name="Google Shape;163;p18"/>
          <p:cNvSpPr txBox="1"/>
          <p:nvPr/>
        </p:nvSpPr>
        <p:spPr>
          <a:xfrm>
            <a:off x="7215676" y="1981200"/>
            <a:ext cx="981359" cy="523220"/>
          </a:xfrm>
          <a:prstGeom prst="rect">
            <a:avLst/>
          </a:prstGeom>
          <a:solidFill>
            <a:srgbClr val="DAEEF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Microsoft JhengHei"/>
                <a:ea typeface="Microsoft JhengHei"/>
                <a:cs typeface="Microsoft JhengHei"/>
                <a:sym typeface="Microsoft JhengHei"/>
              </a:rPr>
              <a:t>Renderer</a:t>
            </a:r>
            <a:endParaRPr/>
          </a:p>
          <a:p>
            <a:pPr marL="0" marR="0" lvl="0" indent="0" algn="ctr" rtl="0">
              <a:lnSpc>
                <a:spcPct val="100000"/>
              </a:lnSpc>
              <a:spcBef>
                <a:spcPts val="0"/>
              </a:spcBef>
              <a:spcAft>
                <a:spcPts val="0"/>
              </a:spcAft>
              <a:buNone/>
            </a:pPr>
            <a:r>
              <a:rPr lang="en-US" sz="1400" b="0" i="0" u="none" strike="noStrike" cap="none">
                <a:solidFill>
                  <a:schemeClr val="dk1"/>
                </a:solidFill>
                <a:latin typeface="Microsoft JhengHei"/>
                <a:ea typeface="Microsoft JhengHei"/>
                <a:cs typeface="Microsoft JhengHei"/>
                <a:sym typeface="Microsoft JhengHei"/>
              </a:rPr>
              <a:t>繪製場景</a:t>
            </a:r>
            <a:endParaRPr sz="1400" b="0" i="0" u="none" strike="noStrike" cap="none">
              <a:solidFill>
                <a:schemeClr val="dk1"/>
              </a:solidFill>
              <a:latin typeface="Microsoft JhengHei"/>
              <a:ea typeface="Microsoft JhengHei"/>
              <a:cs typeface="Microsoft JhengHei"/>
              <a:sym typeface="Microsoft JhengHei"/>
            </a:endParaRPr>
          </a:p>
        </p:txBody>
      </p:sp>
      <p:cxnSp>
        <p:nvCxnSpPr>
          <p:cNvPr id="164" name="Google Shape;164;p18"/>
          <p:cNvCxnSpPr>
            <a:stCxn id="158" idx="3"/>
            <a:endCxn id="159" idx="1"/>
          </p:cNvCxnSpPr>
          <p:nvPr/>
        </p:nvCxnSpPr>
        <p:spPr>
          <a:xfrm>
            <a:off x="1874411" y="2242811"/>
            <a:ext cx="384000" cy="0"/>
          </a:xfrm>
          <a:prstGeom prst="straightConnector1">
            <a:avLst/>
          </a:prstGeom>
          <a:noFill/>
          <a:ln w="9525" cap="flat" cmpd="sng">
            <a:solidFill>
              <a:srgbClr val="4A7DBA"/>
            </a:solidFill>
            <a:prstDash val="solid"/>
            <a:round/>
            <a:headEnd type="none" w="sm" len="sm"/>
            <a:tailEnd type="triangle" w="med" len="med"/>
          </a:ln>
        </p:spPr>
      </p:cxnSp>
      <p:cxnSp>
        <p:nvCxnSpPr>
          <p:cNvPr id="165" name="Google Shape;165;p18"/>
          <p:cNvCxnSpPr>
            <a:stCxn id="159" idx="3"/>
            <a:endCxn id="160" idx="1"/>
          </p:cNvCxnSpPr>
          <p:nvPr/>
        </p:nvCxnSpPr>
        <p:spPr>
          <a:xfrm>
            <a:off x="3161217" y="2242810"/>
            <a:ext cx="384000" cy="0"/>
          </a:xfrm>
          <a:prstGeom prst="straightConnector1">
            <a:avLst/>
          </a:prstGeom>
          <a:noFill/>
          <a:ln w="9525" cap="flat" cmpd="sng">
            <a:solidFill>
              <a:srgbClr val="4A7DBA"/>
            </a:solidFill>
            <a:prstDash val="solid"/>
            <a:round/>
            <a:headEnd type="none" w="sm" len="sm"/>
            <a:tailEnd type="triangle" w="med" len="med"/>
          </a:ln>
        </p:spPr>
      </p:cxnSp>
      <p:cxnSp>
        <p:nvCxnSpPr>
          <p:cNvPr id="166" name="Google Shape;166;p18"/>
          <p:cNvCxnSpPr>
            <a:stCxn id="160" idx="3"/>
            <a:endCxn id="161" idx="1"/>
          </p:cNvCxnSpPr>
          <p:nvPr/>
        </p:nvCxnSpPr>
        <p:spPr>
          <a:xfrm>
            <a:off x="4448023" y="2242811"/>
            <a:ext cx="384000" cy="0"/>
          </a:xfrm>
          <a:prstGeom prst="straightConnector1">
            <a:avLst/>
          </a:prstGeom>
          <a:noFill/>
          <a:ln w="9525" cap="flat" cmpd="sng">
            <a:solidFill>
              <a:srgbClr val="4A7DBA"/>
            </a:solidFill>
            <a:prstDash val="solid"/>
            <a:round/>
            <a:headEnd type="none" w="sm" len="sm"/>
            <a:tailEnd type="triangle" w="med" len="med"/>
          </a:ln>
        </p:spPr>
      </p:cxnSp>
      <p:cxnSp>
        <p:nvCxnSpPr>
          <p:cNvPr id="167" name="Google Shape;167;p18"/>
          <p:cNvCxnSpPr>
            <a:stCxn id="161" idx="3"/>
            <a:endCxn id="162" idx="1"/>
          </p:cNvCxnSpPr>
          <p:nvPr/>
        </p:nvCxnSpPr>
        <p:spPr>
          <a:xfrm>
            <a:off x="5734829" y="2242811"/>
            <a:ext cx="384000" cy="0"/>
          </a:xfrm>
          <a:prstGeom prst="straightConnector1">
            <a:avLst/>
          </a:prstGeom>
          <a:noFill/>
          <a:ln w="9525" cap="flat" cmpd="sng">
            <a:solidFill>
              <a:srgbClr val="4A7DBA"/>
            </a:solidFill>
            <a:prstDash val="solid"/>
            <a:round/>
            <a:headEnd type="none" w="sm" len="sm"/>
            <a:tailEnd type="triangle" w="med" len="med"/>
          </a:ln>
        </p:spPr>
      </p:cxnSp>
      <p:cxnSp>
        <p:nvCxnSpPr>
          <p:cNvPr id="168" name="Google Shape;168;p18"/>
          <p:cNvCxnSpPr>
            <a:stCxn id="162" idx="3"/>
            <a:endCxn id="163" idx="1"/>
          </p:cNvCxnSpPr>
          <p:nvPr/>
        </p:nvCxnSpPr>
        <p:spPr>
          <a:xfrm>
            <a:off x="6842099" y="2242811"/>
            <a:ext cx="373500" cy="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92"/>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五、Three js太陽系</a:t>
            </a:r>
            <a:endParaRPr sz="4000" b="1">
              <a:solidFill>
                <a:srgbClr val="002060"/>
              </a:solidFill>
            </a:endParaRPr>
          </a:p>
        </p:txBody>
      </p:sp>
      <p:grpSp>
        <p:nvGrpSpPr>
          <p:cNvPr id="1097" name="Google Shape;1097;p92"/>
          <p:cNvGrpSpPr/>
          <p:nvPr/>
        </p:nvGrpSpPr>
        <p:grpSpPr>
          <a:xfrm>
            <a:off x="0" y="0"/>
            <a:ext cx="791072" cy="791072"/>
            <a:chOff x="0" y="0"/>
            <a:chExt cx="791072" cy="791072"/>
          </a:xfrm>
        </p:grpSpPr>
        <p:sp>
          <p:nvSpPr>
            <p:cNvPr id="1098" name="Google Shape;1098;p92"/>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99" name="Google Shape;1099;p92"/>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00" name="Google Shape;1100;p92"/>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01" name="Google Shape;1101;p92"/>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102" name="Google Shape;1102;p92"/>
          <p:cNvGrpSpPr/>
          <p:nvPr/>
        </p:nvGrpSpPr>
        <p:grpSpPr>
          <a:xfrm>
            <a:off x="8460432" y="4299942"/>
            <a:ext cx="500406" cy="640288"/>
            <a:chOff x="8460432" y="4299942"/>
            <a:chExt cx="500406" cy="640288"/>
          </a:xfrm>
        </p:grpSpPr>
        <p:sp>
          <p:nvSpPr>
            <p:cNvPr id="1103" name="Google Shape;1103;p92"/>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04" name="Google Shape;1104;p92"/>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05" name="Google Shape;1105;p92"/>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106" name="Google Shape;1106;p9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sp>
        <p:nvSpPr>
          <p:cNvPr id="1107" name="Google Shape;1107;p92"/>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（二）Scene graph建構</a:t>
            </a:r>
            <a:endParaRPr sz="1800" b="1" i="0" u="none" strike="noStrike" cap="none">
              <a:solidFill>
                <a:srgbClr val="0070C0"/>
              </a:solidFill>
              <a:latin typeface="Microsoft JhengHei"/>
              <a:ea typeface="Microsoft JhengHei"/>
              <a:cs typeface="Microsoft JhengHei"/>
              <a:sym typeface="Microsoft JhengHei"/>
            </a:endParaRPr>
          </a:p>
        </p:txBody>
      </p:sp>
      <p:sp>
        <p:nvSpPr>
          <p:cNvPr id="1108" name="Google Shape;1108;p92"/>
          <p:cNvSpPr txBox="1"/>
          <p:nvPr/>
        </p:nvSpPr>
        <p:spPr>
          <a:xfrm>
            <a:off x="1027176" y="1370854"/>
            <a:ext cx="6373368" cy="1344295"/>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animate()</a:t>
            </a:r>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Animate時要更新攝影機，並將Scene中的所有物件update一次。</a:t>
            </a:r>
            <a:endParaRPr sz="1400" b="0" i="0" u="none" strike="noStrike" cap="none">
              <a:solidFill>
                <a:schemeClr val="dk1"/>
              </a:solidFill>
              <a:latin typeface="Microsoft JhengHei"/>
              <a:ea typeface="Microsoft JhengHei"/>
              <a:cs typeface="Microsoft JhengHei"/>
              <a:sym typeface="Microsoft JhengHei"/>
            </a:endParaRPr>
          </a:p>
        </p:txBody>
      </p:sp>
      <p:sp>
        <p:nvSpPr>
          <p:cNvPr id="1109" name="Google Shape;1109;p92"/>
          <p:cNvSpPr/>
          <p:nvPr/>
        </p:nvSpPr>
        <p:spPr>
          <a:xfrm>
            <a:off x="1350967" y="2138181"/>
            <a:ext cx="5208329" cy="2694037"/>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200" b="1" i="0" u="none" strike="noStrike" cap="none">
                <a:solidFill>
                  <a:srgbClr val="0000FF"/>
                </a:solidFill>
                <a:latin typeface="Courier New"/>
                <a:ea typeface="Courier New"/>
                <a:cs typeface="Courier New"/>
                <a:sym typeface="Courier New"/>
              </a:rPr>
              <a:t>var</a:t>
            </a:r>
            <a:r>
              <a:rPr lang="en-US" sz="1200" b="0" i="0" u="none" strike="noStrike" cap="none">
                <a:solidFill>
                  <a:srgbClr val="000000"/>
                </a:solidFill>
                <a:latin typeface="Courier New"/>
                <a:ea typeface="Courier New"/>
                <a:cs typeface="Courier New"/>
                <a:sym typeface="Courier New"/>
              </a:rPr>
              <a:t> lastTime </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0" i="0" u="none" strike="noStrike" cap="none">
                <a:solidFill>
                  <a:srgbClr val="FF8000"/>
                </a:solidFill>
                <a:latin typeface="Courier New"/>
                <a:ea typeface="Courier New"/>
                <a:cs typeface="Courier New"/>
                <a:sym typeface="Courier New"/>
              </a:rPr>
              <a:t>0</a:t>
            </a: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1" i="0" u="none" strike="noStrike" cap="none">
                <a:solidFill>
                  <a:srgbClr val="0000FF"/>
                </a:solidFill>
                <a:latin typeface="Courier New"/>
                <a:ea typeface="Courier New"/>
                <a:cs typeface="Courier New"/>
                <a:sym typeface="Courier New"/>
              </a:rPr>
              <a:t>function</a:t>
            </a:r>
            <a:r>
              <a:rPr lang="en-US" sz="1200" b="0" i="0" u="none" strike="noStrike" cap="none">
                <a:solidFill>
                  <a:srgbClr val="000000"/>
                </a:solidFill>
                <a:latin typeface="Courier New"/>
                <a:ea typeface="Courier New"/>
                <a:cs typeface="Courier New"/>
                <a:sym typeface="Courier New"/>
              </a:rPr>
              <a:t> animate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controls</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update</a:t>
            </a: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FF"/>
                </a:solidFill>
                <a:latin typeface="Courier New"/>
                <a:ea typeface="Courier New"/>
                <a:cs typeface="Courier New"/>
                <a:sym typeface="Courier New"/>
              </a:rPr>
              <a:t>var</a:t>
            </a:r>
            <a:r>
              <a:rPr lang="en-US" sz="1200" b="0" i="0" u="none" strike="noStrike" cap="none">
                <a:solidFill>
                  <a:srgbClr val="000000"/>
                </a:solidFill>
                <a:latin typeface="Courier New"/>
                <a:ea typeface="Courier New"/>
                <a:cs typeface="Courier New"/>
                <a:sym typeface="Courier New"/>
              </a:rPr>
              <a:t> timeNow </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FF"/>
                </a:solidFill>
                <a:latin typeface="Courier New"/>
                <a:ea typeface="Courier New"/>
                <a:cs typeface="Courier New"/>
                <a:sym typeface="Courier New"/>
              </a:rPr>
              <a:t>new</a:t>
            </a:r>
            <a:r>
              <a:rPr lang="en-US" sz="1200" b="0" i="0" u="none" strike="noStrike" cap="none">
                <a:solidFill>
                  <a:srgbClr val="000000"/>
                </a:solidFill>
                <a:latin typeface="Courier New"/>
                <a:ea typeface="Courier New"/>
                <a:cs typeface="Courier New"/>
                <a:sym typeface="Courier New"/>
              </a:rPr>
              <a:t> </a:t>
            </a:r>
            <a:r>
              <a:rPr lang="en-US" sz="1200" b="0" i="0" u="none" strike="noStrike" cap="none">
                <a:solidFill>
                  <a:srgbClr val="8000FF"/>
                </a:solidFill>
                <a:latin typeface="Courier New"/>
                <a:ea typeface="Courier New"/>
                <a:cs typeface="Courier New"/>
                <a:sym typeface="Courier New"/>
              </a:rPr>
              <a:t>Date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getTime</a:t>
            </a: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FF"/>
                </a:solidFill>
                <a:latin typeface="Courier New"/>
                <a:ea typeface="Courier New"/>
                <a:cs typeface="Courier New"/>
                <a:sym typeface="Courier New"/>
              </a:rPr>
              <a:t>if</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lastTime </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0" i="0" u="none" strike="noStrike" cap="none">
                <a:solidFill>
                  <a:srgbClr val="FF8000"/>
                </a:solidFill>
                <a:latin typeface="Courier New"/>
                <a:ea typeface="Courier New"/>
                <a:cs typeface="Courier New"/>
                <a:sym typeface="Courier New"/>
              </a:rPr>
              <a:t>0</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FF"/>
                </a:solidFill>
                <a:latin typeface="Courier New"/>
                <a:ea typeface="Courier New"/>
                <a:cs typeface="Courier New"/>
                <a:sym typeface="Courier New"/>
              </a:rPr>
              <a:t>var</a:t>
            </a:r>
            <a:r>
              <a:rPr lang="en-US" sz="1200" b="0" i="0" u="none" strike="noStrike" cap="none">
                <a:solidFill>
                  <a:srgbClr val="000000"/>
                </a:solidFill>
                <a:latin typeface="Courier New"/>
                <a:ea typeface="Courier New"/>
                <a:cs typeface="Courier New"/>
                <a:sym typeface="Courier New"/>
              </a:rPr>
              <a:t> elapsed </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timeNow </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lastTime</a:t>
            </a: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scene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traverse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obj </a:t>
            </a:r>
            <a:r>
              <a:rPr lang="en-US" sz="1200" b="1" i="0" u="none" strike="noStrike" cap="none">
                <a:solidFill>
                  <a:srgbClr val="000080"/>
                </a:solidFill>
                <a:latin typeface="Courier New"/>
                <a:ea typeface="Courier New"/>
                <a:cs typeface="Courier New"/>
                <a:sym typeface="Courier New"/>
              </a:rPr>
              <a:t>=&gt;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FF"/>
                </a:solidFill>
                <a:latin typeface="Courier New"/>
                <a:ea typeface="Courier New"/>
                <a:cs typeface="Courier New"/>
                <a:sym typeface="Courier New"/>
              </a:rPr>
              <a:t>if</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r>
              <a:rPr lang="en-US" sz="1100" b="1" i="0" u="none" strike="noStrike" cap="none">
                <a:solidFill>
                  <a:srgbClr val="0000FF"/>
                </a:solidFill>
                <a:latin typeface="Courier New"/>
                <a:ea typeface="Courier New"/>
                <a:cs typeface="Courier New"/>
                <a:sym typeface="Courier New"/>
              </a:rPr>
              <a:t>typeof</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obj</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update</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700" b="1" i="0" u="none" strike="noStrike" cap="none">
                <a:solidFill>
                  <a:srgbClr val="0000FF"/>
                </a:solidFill>
                <a:latin typeface="Courier New"/>
                <a:ea typeface="Courier New"/>
                <a:cs typeface="Courier New"/>
                <a:sym typeface="Courier New"/>
              </a:rPr>
              <a:t>typeof</a:t>
            </a:r>
            <a:r>
              <a:rPr lang="en-US" sz="700" b="1" i="0" u="none" strike="noStrike" cap="none">
                <a:solidFill>
                  <a:srgbClr val="000080"/>
                </a:solidFill>
                <a:latin typeface="Courier New"/>
                <a:ea typeface="Courier New"/>
                <a:cs typeface="Courier New"/>
                <a:sym typeface="Courier New"/>
              </a:rPr>
              <a:t>(</a:t>
            </a:r>
            <a:r>
              <a:rPr lang="en-US" sz="700" b="1" i="0" u="none" strike="noStrike" cap="none">
                <a:solidFill>
                  <a:srgbClr val="0000FF"/>
                </a:solidFill>
                <a:latin typeface="Courier New"/>
                <a:ea typeface="Courier New"/>
                <a:cs typeface="Courier New"/>
                <a:sym typeface="Courier New"/>
              </a:rPr>
              <a:t>function</a:t>
            </a:r>
            <a:r>
              <a:rPr lang="en-US" sz="700" b="1" i="0" u="none" strike="noStrike" cap="none">
                <a:solidFill>
                  <a:srgbClr val="000080"/>
                </a:solidFill>
                <a:latin typeface="Courier New"/>
                <a:ea typeface="Courier New"/>
                <a:cs typeface="Courier New"/>
                <a:sym typeface="Courier New"/>
              </a:rPr>
              <a:t>(){})</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obj</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update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call</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obj</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elapsed</a:t>
            </a: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lastTime </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timeNow</a:t>
            </a: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1" i="0" u="none" strike="noStrike" cap="none">
                <a:solidFill>
                  <a:srgbClr val="000080"/>
                </a:solidFill>
                <a:latin typeface="Courier New"/>
                <a:ea typeface="Courier New"/>
                <a:cs typeface="Courier New"/>
                <a:sym typeface="Courier New"/>
              </a:rPr>
              <a:t>}</a:t>
            </a:r>
            <a:endParaRPr sz="1200" b="0" i="0" u="none" strike="noStrike" cap="none">
              <a:solidFill>
                <a:schemeClr val="lt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93"/>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五、Three js太陽系</a:t>
            </a:r>
            <a:endParaRPr sz="4000" b="1">
              <a:solidFill>
                <a:srgbClr val="002060"/>
              </a:solidFill>
            </a:endParaRPr>
          </a:p>
        </p:txBody>
      </p:sp>
      <p:grpSp>
        <p:nvGrpSpPr>
          <p:cNvPr id="1115" name="Google Shape;1115;p93"/>
          <p:cNvGrpSpPr/>
          <p:nvPr/>
        </p:nvGrpSpPr>
        <p:grpSpPr>
          <a:xfrm>
            <a:off x="0" y="0"/>
            <a:ext cx="791072" cy="791072"/>
            <a:chOff x="0" y="0"/>
            <a:chExt cx="791072" cy="791072"/>
          </a:xfrm>
        </p:grpSpPr>
        <p:sp>
          <p:nvSpPr>
            <p:cNvPr id="1116" name="Google Shape;1116;p93"/>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17" name="Google Shape;1117;p93"/>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18" name="Google Shape;1118;p93"/>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19" name="Google Shape;1119;p93"/>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120" name="Google Shape;1120;p93"/>
          <p:cNvGrpSpPr/>
          <p:nvPr/>
        </p:nvGrpSpPr>
        <p:grpSpPr>
          <a:xfrm>
            <a:off x="8460432" y="4299942"/>
            <a:ext cx="500406" cy="640288"/>
            <a:chOff x="8460432" y="4299942"/>
            <a:chExt cx="500406" cy="640288"/>
          </a:xfrm>
        </p:grpSpPr>
        <p:sp>
          <p:nvSpPr>
            <p:cNvPr id="1121" name="Google Shape;1121;p93"/>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22" name="Google Shape;1122;p93"/>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23" name="Google Shape;1123;p93"/>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124" name="Google Shape;1124;p93"/>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sp>
        <p:nvSpPr>
          <p:cNvPr id="1125" name="Google Shape;1125;p93"/>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（二）Scene graph建構</a:t>
            </a:r>
            <a:endParaRPr sz="1800" b="1" i="0" u="none" strike="noStrike" cap="none">
              <a:solidFill>
                <a:srgbClr val="0070C0"/>
              </a:solidFill>
              <a:latin typeface="Microsoft JhengHei"/>
              <a:ea typeface="Microsoft JhengHei"/>
              <a:cs typeface="Microsoft JhengHei"/>
              <a:sym typeface="Microsoft JhengHei"/>
            </a:endParaRPr>
          </a:p>
        </p:txBody>
      </p:sp>
      <p:sp>
        <p:nvSpPr>
          <p:cNvPr id="1126" name="Google Shape;1126;p93"/>
          <p:cNvSpPr txBox="1"/>
          <p:nvPr/>
        </p:nvSpPr>
        <p:spPr>
          <a:xfrm>
            <a:off x="880872" y="1364012"/>
            <a:ext cx="5239512" cy="963914"/>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result</a:t>
            </a:r>
            <a:endParaRPr sz="1400" b="0" i="0" u="none" strike="noStrike" cap="none">
              <a:solidFill>
                <a:schemeClr val="dk1"/>
              </a:solidFill>
              <a:latin typeface="Microsoft JhengHei"/>
              <a:ea typeface="Microsoft JhengHei"/>
              <a:cs typeface="Microsoft JhengHei"/>
              <a:sym typeface="Microsoft JhengHei"/>
            </a:endParaRPr>
          </a:p>
        </p:txBody>
      </p:sp>
      <p:pic>
        <p:nvPicPr>
          <p:cNvPr id="1127" name="Google Shape;1127;p93"/>
          <p:cNvPicPr preferRelativeResize="0"/>
          <p:nvPr/>
        </p:nvPicPr>
        <p:blipFill rotWithShape="1">
          <a:blip r:embed="rId3">
            <a:alphaModFix/>
          </a:blip>
          <a:srcRect/>
          <a:stretch/>
        </p:blipFill>
        <p:spPr>
          <a:xfrm>
            <a:off x="2172928" y="1499414"/>
            <a:ext cx="5422687" cy="314297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94"/>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六、3D動畫</a:t>
            </a:r>
            <a:endParaRPr sz="4000" b="1">
              <a:solidFill>
                <a:srgbClr val="002060"/>
              </a:solidFill>
            </a:endParaRPr>
          </a:p>
        </p:txBody>
      </p:sp>
      <p:grpSp>
        <p:nvGrpSpPr>
          <p:cNvPr id="1133" name="Google Shape;1133;p94"/>
          <p:cNvGrpSpPr/>
          <p:nvPr/>
        </p:nvGrpSpPr>
        <p:grpSpPr>
          <a:xfrm>
            <a:off x="0" y="0"/>
            <a:ext cx="791072" cy="791072"/>
            <a:chOff x="0" y="0"/>
            <a:chExt cx="791072" cy="791072"/>
          </a:xfrm>
        </p:grpSpPr>
        <p:sp>
          <p:nvSpPr>
            <p:cNvPr id="1134" name="Google Shape;1134;p94"/>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35" name="Google Shape;1135;p94"/>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36" name="Google Shape;1136;p94"/>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37" name="Google Shape;1137;p94"/>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138" name="Google Shape;1138;p94"/>
          <p:cNvGrpSpPr/>
          <p:nvPr/>
        </p:nvGrpSpPr>
        <p:grpSpPr>
          <a:xfrm>
            <a:off x="8460432" y="4299942"/>
            <a:ext cx="500406" cy="640288"/>
            <a:chOff x="8460432" y="4299942"/>
            <a:chExt cx="500406" cy="640288"/>
          </a:xfrm>
        </p:grpSpPr>
        <p:sp>
          <p:nvSpPr>
            <p:cNvPr id="1139" name="Google Shape;1139;p94"/>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40" name="Google Shape;1140;p94"/>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41" name="Google Shape;1141;p94"/>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142" name="Google Shape;1142;p94"/>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sp>
        <p:nvSpPr>
          <p:cNvPr id="1143" name="Google Shape;1143;p94"/>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（一）Three.js的3D動畫</a:t>
            </a:r>
            <a:endParaRPr sz="1800" b="1" i="0" u="none" strike="noStrike" cap="none">
              <a:solidFill>
                <a:srgbClr val="0070C0"/>
              </a:solidFill>
              <a:latin typeface="Microsoft JhengHei"/>
              <a:ea typeface="Microsoft JhengHei"/>
              <a:cs typeface="Microsoft JhengHei"/>
              <a:sym typeface="Microsoft JhengHei"/>
            </a:endParaRPr>
          </a:p>
        </p:txBody>
      </p:sp>
      <p:sp>
        <p:nvSpPr>
          <p:cNvPr id="1144" name="Google Shape;1144;p94"/>
          <p:cNvSpPr txBox="1"/>
          <p:nvPr/>
        </p:nvSpPr>
        <p:spPr>
          <a:xfrm>
            <a:off x="838200" y="1508633"/>
            <a:ext cx="6733032" cy="1411351"/>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以往的3D動畫都是透過程式中寫死的方式建構</a:t>
            </a:r>
            <a:endParaRPr sz="16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且只能是簡單數學函數，如三角函數 (旋轉矩陣)</a:t>
            </a:r>
            <a:endParaRPr/>
          </a:p>
          <a:p>
            <a:pPr marL="457200" marR="0" lvl="0" indent="-228600" algn="l" rtl="0">
              <a:lnSpc>
                <a:spcPct val="100000"/>
              </a:lnSpc>
              <a:spcBef>
                <a:spcPts val="360"/>
              </a:spcBef>
              <a:spcAft>
                <a:spcPts val="0"/>
              </a:spcAft>
              <a:buClr>
                <a:schemeClr val="dk1"/>
              </a:buClr>
              <a:buSzPts val="1800"/>
              <a:buFont typeface="Arial"/>
              <a:buNone/>
            </a:pPr>
            <a:endParaRPr sz="1600" b="0" i="0" u="none" strike="noStrike" cap="none">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95"/>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六、3D動畫</a:t>
            </a:r>
            <a:endParaRPr sz="4000" b="1">
              <a:solidFill>
                <a:srgbClr val="002060"/>
              </a:solidFill>
            </a:endParaRPr>
          </a:p>
        </p:txBody>
      </p:sp>
      <p:grpSp>
        <p:nvGrpSpPr>
          <p:cNvPr id="1150" name="Google Shape;1150;p95"/>
          <p:cNvGrpSpPr/>
          <p:nvPr/>
        </p:nvGrpSpPr>
        <p:grpSpPr>
          <a:xfrm>
            <a:off x="0" y="0"/>
            <a:ext cx="791072" cy="791072"/>
            <a:chOff x="0" y="0"/>
            <a:chExt cx="791072" cy="791072"/>
          </a:xfrm>
        </p:grpSpPr>
        <p:sp>
          <p:nvSpPr>
            <p:cNvPr id="1151" name="Google Shape;1151;p95"/>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52" name="Google Shape;1152;p95"/>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53" name="Google Shape;1153;p95"/>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54" name="Google Shape;1154;p95"/>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155" name="Google Shape;1155;p95"/>
          <p:cNvGrpSpPr/>
          <p:nvPr/>
        </p:nvGrpSpPr>
        <p:grpSpPr>
          <a:xfrm>
            <a:off x="8460432" y="4299942"/>
            <a:ext cx="500406" cy="640288"/>
            <a:chOff x="8460432" y="4299942"/>
            <a:chExt cx="500406" cy="640288"/>
          </a:xfrm>
        </p:grpSpPr>
        <p:sp>
          <p:nvSpPr>
            <p:cNvPr id="1156" name="Google Shape;1156;p95"/>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57" name="Google Shape;1157;p95"/>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58" name="Google Shape;1158;p95"/>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159" name="Google Shape;1159;p9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sp>
        <p:nvSpPr>
          <p:cNvPr id="1160" name="Google Shape;1160;p95"/>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（二）Key frame method</a:t>
            </a:r>
            <a:endParaRPr sz="1800" b="1" i="0" u="none" strike="noStrike" cap="none">
              <a:solidFill>
                <a:srgbClr val="0070C0"/>
              </a:solidFill>
              <a:latin typeface="Microsoft JhengHei"/>
              <a:ea typeface="Microsoft JhengHei"/>
              <a:cs typeface="Microsoft JhengHei"/>
              <a:sym typeface="Microsoft JhengHei"/>
            </a:endParaRPr>
          </a:p>
        </p:txBody>
      </p:sp>
      <p:sp>
        <p:nvSpPr>
          <p:cNvPr id="1161" name="Google Shape;1161;p95"/>
          <p:cNvSpPr txBox="1"/>
          <p:nvPr/>
        </p:nvSpPr>
        <p:spPr>
          <a:xfrm>
            <a:off x="509016" y="1370854"/>
            <a:ext cx="6062472" cy="139673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一般動畫的作法是透過Key frame method</a:t>
            </a:r>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只在特定的時間點上記錄模型或物件的幾何變換</a:t>
            </a:r>
            <a:endParaRPr sz="1400" b="0" i="0" u="none" strike="noStrike" cap="none">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中間的過程透過內插完成</a:t>
            </a:r>
            <a:endParaRPr sz="1400" b="0" i="0" u="none" strike="noStrike" cap="none">
              <a:solidFill>
                <a:schemeClr val="dk1"/>
              </a:solidFill>
              <a:latin typeface="Microsoft JhengHei"/>
              <a:ea typeface="Microsoft JhengHei"/>
              <a:cs typeface="Microsoft JhengHei"/>
              <a:sym typeface="Microsoft JhengHei"/>
            </a:endParaRPr>
          </a:p>
        </p:txBody>
      </p:sp>
      <p:sp>
        <p:nvSpPr>
          <p:cNvPr id="1162" name="Google Shape;1162;p95"/>
          <p:cNvSpPr txBox="1"/>
          <p:nvPr/>
        </p:nvSpPr>
        <p:spPr>
          <a:xfrm>
            <a:off x="6571488" y="2580057"/>
            <a:ext cx="1767294" cy="1600398"/>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400" b="0" i="0" u="none" strike="noStrike" cap="none" dirty="0" err="1">
                <a:solidFill>
                  <a:srgbClr val="000000"/>
                </a:solidFill>
                <a:latin typeface="Microsoft JhengHei"/>
                <a:ea typeface="Microsoft JhengHei"/>
                <a:cs typeface="Microsoft JhengHei"/>
                <a:sym typeface="Microsoft JhengHei"/>
              </a:rPr>
              <a:t>複習</a:t>
            </a:r>
            <a:r>
              <a:rPr lang="en-US" sz="1400" b="0" i="0" u="none" strike="noStrike" cap="none" dirty="0">
                <a:solidFill>
                  <a:srgbClr val="000000"/>
                </a:solidFill>
                <a:latin typeface="Microsoft JhengHei"/>
                <a:ea typeface="Microsoft JhengHei"/>
                <a:cs typeface="Microsoft JhengHei"/>
                <a:sym typeface="Microsoft JhengHei"/>
              </a:rPr>
              <a:t> : </a:t>
            </a:r>
            <a:endParaRPr lang="en-US" sz="1400" b="0" i="0" u="none" strike="noStrike" cap="none" dirty="0" smtClean="0">
              <a:solidFill>
                <a:srgbClr val="000000"/>
              </a:solidFill>
              <a:latin typeface="Microsoft JhengHei"/>
              <a:ea typeface="Microsoft JhengHei"/>
              <a:cs typeface="Microsoft JhengHei"/>
              <a:sym typeface="Microsoft JhengHei"/>
            </a:endParaRPr>
          </a:p>
          <a:p>
            <a:pPr marL="0" marR="0" lvl="0" indent="0" rtl="0">
              <a:lnSpc>
                <a:spcPct val="100000"/>
              </a:lnSpc>
              <a:spcBef>
                <a:spcPts val="0"/>
              </a:spcBef>
              <a:spcAft>
                <a:spcPts val="0"/>
              </a:spcAft>
              <a:buNone/>
            </a:pPr>
            <a:r>
              <a:rPr lang="en-US" sz="1400" b="0" i="0" u="none" strike="noStrike" cap="none" dirty="0" err="1" smtClean="0">
                <a:solidFill>
                  <a:srgbClr val="000000"/>
                </a:solidFill>
                <a:latin typeface="Microsoft JhengHei"/>
                <a:ea typeface="Microsoft JhengHei"/>
                <a:cs typeface="Microsoft JhengHei"/>
                <a:sym typeface="Microsoft JhengHei"/>
              </a:rPr>
              <a:t>圖學中的內插</a:t>
            </a:r>
            <a:endParaRPr sz="1400" b="0" i="0" u="none" strike="noStrike" cap="none" dirty="0">
              <a:solidFill>
                <a:srgbClr val="000000"/>
              </a:solidFill>
              <a:latin typeface="Microsoft JhengHei"/>
              <a:ea typeface="Microsoft JhengHei"/>
              <a:cs typeface="Microsoft JhengHei"/>
              <a:sym typeface="Microsoft JhengHei"/>
            </a:endParaRPr>
          </a:p>
          <a:p>
            <a:pPr marL="0" marR="0" lvl="0" indent="0" rtl="0">
              <a:lnSpc>
                <a:spcPct val="100000"/>
              </a:lnSpc>
              <a:spcBef>
                <a:spcPts val="0"/>
              </a:spcBef>
              <a:spcAft>
                <a:spcPts val="0"/>
              </a:spcAft>
              <a:buNone/>
            </a:pPr>
            <a:r>
              <a:rPr lang="en-US" sz="1400" b="0" i="0" u="none" strike="noStrike" cap="none" dirty="0" err="1">
                <a:solidFill>
                  <a:srgbClr val="000000"/>
                </a:solidFill>
                <a:latin typeface="Microsoft JhengHei"/>
                <a:ea typeface="Microsoft JhengHei"/>
                <a:cs typeface="Microsoft JhengHei"/>
                <a:sym typeface="Microsoft JhengHei"/>
              </a:rPr>
              <a:t>頂點位置內插</a:t>
            </a:r>
            <a:endParaRPr sz="1400" b="0" i="0" u="none" strike="noStrike" cap="none" dirty="0">
              <a:solidFill>
                <a:srgbClr val="000000"/>
              </a:solidFill>
              <a:latin typeface="Microsoft JhengHei"/>
              <a:ea typeface="Microsoft JhengHei"/>
              <a:cs typeface="Microsoft JhengHei"/>
              <a:sym typeface="Microsoft JhengHei"/>
            </a:endParaRPr>
          </a:p>
          <a:p>
            <a:pPr marL="0" marR="0" lvl="0" indent="0" rtl="0">
              <a:lnSpc>
                <a:spcPct val="100000"/>
              </a:lnSpc>
              <a:spcBef>
                <a:spcPts val="0"/>
              </a:spcBef>
              <a:spcAft>
                <a:spcPts val="0"/>
              </a:spcAft>
              <a:buNone/>
            </a:pPr>
            <a:r>
              <a:rPr lang="en-US" sz="1400" b="0" i="0" u="none" strike="noStrike" cap="none" dirty="0" err="1">
                <a:solidFill>
                  <a:srgbClr val="000000"/>
                </a:solidFill>
                <a:latin typeface="Microsoft JhengHei"/>
                <a:ea typeface="Microsoft JhengHei"/>
                <a:cs typeface="Microsoft JhengHei"/>
                <a:sym typeface="Microsoft JhengHei"/>
              </a:rPr>
              <a:t>Varying變數內插</a:t>
            </a:r>
            <a:endParaRPr sz="1400" b="0" i="0" u="none" strike="noStrike" cap="none" dirty="0">
              <a:solidFill>
                <a:srgbClr val="000000"/>
              </a:solidFill>
              <a:latin typeface="Microsoft JhengHei"/>
              <a:ea typeface="Microsoft JhengHei"/>
              <a:cs typeface="Microsoft JhengHei"/>
              <a:sym typeface="Microsoft JhengHei"/>
            </a:endParaRPr>
          </a:p>
          <a:p>
            <a:pPr marL="0" marR="0" lvl="0" indent="0" rtl="0">
              <a:lnSpc>
                <a:spcPct val="100000"/>
              </a:lnSpc>
              <a:spcBef>
                <a:spcPts val="0"/>
              </a:spcBef>
              <a:spcAft>
                <a:spcPts val="0"/>
              </a:spcAft>
              <a:buNone/>
            </a:pPr>
            <a:r>
              <a:rPr lang="en-US" sz="1400" b="0" i="0" u="none" strike="noStrike" cap="none" dirty="0" err="1">
                <a:solidFill>
                  <a:srgbClr val="000000"/>
                </a:solidFill>
                <a:latin typeface="Microsoft JhengHei"/>
                <a:ea typeface="Microsoft JhengHei"/>
                <a:cs typeface="Microsoft JhengHei"/>
                <a:sym typeface="Microsoft JhengHei"/>
              </a:rPr>
              <a:t>材質貼圖內插</a:t>
            </a:r>
            <a:endParaRPr sz="1400" b="0" i="0" u="none" strike="noStrike" cap="none" dirty="0">
              <a:solidFill>
                <a:srgbClr val="000000"/>
              </a:solidFill>
              <a:latin typeface="Microsoft JhengHei"/>
              <a:ea typeface="Microsoft JhengHei"/>
              <a:cs typeface="Microsoft JhengHei"/>
              <a:sym typeface="Microsoft JhengHei"/>
            </a:endParaRPr>
          </a:p>
          <a:p>
            <a:pPr marL="0" marR="0" lvl="0" indent="0" rtl="0">
              <a:lnSpc>
                <a:spcPct val="100000"/>
              </a:lnSpc>
              <a:spcBef>
                <a:spcPts val="0"/>
              </a:spcBef>
              <a:spcAft>
                <a:spcPts val="0"/>
              </a:spcAft>
              <a:buNone/>
            </a:pPr>
            <a:r>
              <a:rPr lang="en-US" sz="1400" b="0" i="0" u="none" strike="noStrike" cap="none" dirty="0">
                <a:solidFill>
                  <a:srgbClr val="000000"/>
                </a:solidFill>
                <a:latin typeface="Microsoft JhengHei"/>
                <a:ea typeface="Microsoft JhengHei"/>
                <a:cs typeface="Microsoft JhengHei"/>
                <a:sym typeface="Microsoft JhengHei"/>
              </a:rPr>
              <a:t>* Key </a:t>
            </a:r>
            <a:r>
              <a:rPr lang="en-US" sz="1400" b="0" i="0" u="none" strike="noStrike" cap="none" dirty="0" err="1">
                <a:solidFill>
                  <a:srgbClr val="000000"/>
                </a:solidFill>
                <a:latin typeface="Microsoft JhengHei"/>
                <a:ea typeface="Microsoft JhengHei"/>
                <a:cs typeface="Microsoft JhengHei"/>
                <a:sym typeface="Microsoft JhengHei"/>
              </a:rPr>
              <a:t>frame內插</a:t>
            </a:r>
            <a:endParaRPr sz="1400" b="0" i="0" u="none" strike="noStrike" cap="none" dirty="0">
              <a:solidFill>
                <a:srgbClr val="000000"/>
              </a:solidFill>
              <a:latin typeface="Microsoft JhengHei"/>
              <a:ea typeface="Microsoft JhengHei"/>
              <a:cs typeface="Microsoft JhengHei"/>
              <a:sym typeface="Microsoft JhengHei"/>
            </a:endParaRPr>
          </a:p>
          <a:p>
            <a:pPr marL="0" marR="0" lvl="0" indent="0" rtl="0">
              <a:lnSpc>
                <a:spcPct val="100000"/>
              </a:lnSpc>
              <a:spcBef>
                <a:spcPts val="0"/>
              </a:spcBef>
              <a:spcAft>
                <a:spcPts val="0"/>
              </a:spcAft>
              <a:buNone/>
            </a:pPr>
            <a:endParaRPr sz="1400" b="0" i="0" u="none" strike="noStrike" cap="none" dirty="0">
              <a:solidFill>
                <a:srgbClr val="000000"/>
              </a:solidFill>
              <a:latin typeface="Microsoft JhengHei"/>
              <a:ea typeface="Microsoft JhengHei"/>
              <a:cs typeface="Microsoft JhengHei"/>
              <a:sym typeface="Microsoft JhengHei"/>
            </a:endParaRPr>
          </a:p>
        </p:txBody>
      </p:sp>
      <p:pic>
        <p:nvPicPr>
          <p:cNvPr id="1163" name="Google Shape;1163;p95"/>
          <p:cNvPicPr preferRelativeResize="0"/>
          <p:nvPr/>
        </p:nvPicPr>
        <p:blipFill rotWithShape="1">
          <a:blip r:embed="rId3">
            <a:alphaModFix/>
          </a:blip>
          <a:srcRect/>
          <a:stretch/>
        </p:blipFill>
        <p:spPr>
          <a:xfrm>
            <a:off x="395536" y="2545616"/>
            <a:ext cx="5971384" cy="157363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96"/>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六、3D動畫</a:t>
            </a:r>
            <a:endParaRPr sz="4000" b="1">
              <a:solidFill>
                <a:srgbClr val="002060"/>
              </a:solidFill>
            </a:endParaRPr>
          </a:p>
        </p:txBody>
      </p:sp>
      <p:grpSp>
        <p:nvGrpSpPr>
          <p:cNvPr id="1169" name="Google Shape;1169;p96"/>
          <p:cNvGrpSpPr/>
          <p:nvPr/>
        </p:nvGrpSpPr>
        <p:grpSpPr>
          <a:xfrm>
            <a:off x="0" y="0"/>
            <a:ext cx="791072" cy="791072"/>
            <a:chOff x="0" y="0"/>
            <a:chExt cx="791072" cy="791072"/>
          </a:xfrm>
        </p:grpSpPr>
        <p:sp>
          <p:nvSpPr>
            <p:cNvPr id="1170" name="Google Shape;1170;p96"/>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71" name="Google Shape;1171;p96"/>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72" name="Google Shape;1172;p96"/>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73" name="Google Shape;1173;p96"/>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174" name="Google Shape;1174;p96"/>
          <p:cNvGrpSpPr/>
          <p:nvPr/>
        </p:nvGrpSpPr>
        <p:grpSpPr>
          <a:xfrm>
            <a:off x="8460432" y="4299942"/>
            <a:ext cx="500406" cy="640288"/>
            <a:chOff x="8460432" y="4299942"/>
            <a:chExt cx="500406" cy="640288"/>
          </a:xfrm>
        </p:grpSpPr>
        <p:sp>
          <p:nvSpPr>
            <p:cNvPr id="1175" name="Google Shape;1175;p96"/>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76" name="Google Shape;1176;p96"/>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77" name="Google Shape;1177;p96"/>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178" name="Google Shape;1178;p96"/>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sp>
        <p:nvSpPr>
          <p:cNvPr id="1179" name="Google Shape;1179;p96"/>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（二）Key frame method</a:t>
            </a:r>
            <a:endParaRPr sz="1800" b="1" i="0" u="none" strike="noStrike" cap="none">
              <a:solidFill>
                <a:srgbClr val="0070C0"/>
              </a:solidFill>
              <a:latin typeface="Microsoft JhengHei"/>
              <a:ea typeface="Microsoft JhengHei"/>
              <a:cs typeface="Microsoft JhengHei"/>
              <a:sym typeface="Microsoft JhengHei"/>
            </a:endParaRPr>
          </a:p>
        </p:txBody>
      </p:sp>
      <p:sp>
        <p:nvSpPr>
          <p:cNvPr id="1180" name="Google Shape;1180;p96"/>
          <p:cNvSpPr txBox="1"/>
          <p:nvPr/>
        </p:nvSpPr>
        <p:spPr>
          <a:xfrm>
            <a:off x="692188" y="1539113"/>
            <a:ext cx="7690590" cy="306059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97"/>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dirty="0">
                <a:solidFill>
                  <a:srgbClr val="002060"/>
                </a:solidFill>
              </a:rPr>
              <a:t>六、3D動畫</a:t>
            </a:r>
            <a:endParaRPr sz="4000" b="1" dirty="0">
              <a:solidFill>
                <a:srgbClr val="002060"/>
              </a:solidFill>
            </a:endParaRPr>
          </a:p>
        </p:txBody>
      </p:sp>
      <p:grpSp>
        <p:nvGrpSpPr>
          <p:cNvPr id="1186" name="Google Shape;1186;p97"/>
          <p:cNvGrpSpPr/>
          <p:nvPr/>
        </p:nvGrpSpPr>
        <p:grpSpPr>
          <a:xfrm>
            <a:off x="0" y="0"/>
            <a:ext cx="791072" cy="791072"/>
            <a:chOff x="0" y="0"/>
            <a:chExt cx="791072" cy="791072"/>
          </a:xfrm>
        </p:grpSpPr>
        <p:sp>
          <p:nvSpPr>
            <p:cNvPr id="1187" name="Google Shape;1187;p97"/>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88" name="Google Shape;1188;p97"/>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89" name="Google Shape;1189;p97"/>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90" name="Google Shape;1190;p97"/>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191" name="Google Shape;1191;p97"/>
          <p:cNvGrpSpPr/>
          <p:nvPr/>
        </p:nvGrpSpPr>
        <p:grpSpPr>
          <a:xfrm>
            <a:off x="8460432" y="4299942"/>
            <a:ext cx="500406" cy="640288"/>
            <a:chOff x="8460432" y="4299942"/>
            <a:chExt cx="500406" cy="640288"/>
          </a:xfrm>
        </p:grpSpPr>
        <p:sp>
          <p:nvSpPr>
            <p:cNvPr id="1192" name="Google Shape;1192;p97"/>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93" name="Google Shape;1193;p97"/>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94" name="Google Shape;1194;p97"/>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195" name="Google Shape;1195;p97"/>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sp>
        <p:nvSpPr>
          <p:cNvPr id="1196" name="Google Shape;1196;p97"/>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（二）Key frame method</a:t>
            </a:r>
            <a:endParaRPr sz="1800" b="1" i="0" u="none" strike="noStrike" cap="none">
              <a:solidFill>
                <a:srgbClr val="0070C0"/>
              </a:solidFill>
              <a:latin typeface="Microsoft JhengHei"/>
              <a:ea typeface="Microsoft JhengHei"/>
              <a:cs typeface="Microsoft JhengHei"/>
              <a:sym typeface="Microsoft JhengHei"/>
            </a:endParaRPr>
          </a:p>
        </p:txBody>
      </p:sp>
      <p:sp>
        <p:nvSpPr>
          <p:cNvPr id="1197" name="Google Shape;1197;p97"/>
          <p:cNvSpPr txBox="1"/>
          <p:nvPr/>
        </p:nvSpPr>
        <p:spPr>
          <a:xfrm>
            <a:off x="729996" y="1630553"/>
            <a:ext cx="6976872" cy="1161415"/>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Three.js中，程式設計者不需細部地操作四元數，只需定義好各個Key frame ，呼叫函數即可完成內插。</a:t>
            </a:r>
            <a:endParaRPr sz="16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以下範例以外讀Key frame 為例</a:t>
            </a:r>
            <a:endParaRPr sz="1600" b="0" i="0" u="none" strike="noStrike" cap="none">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98"/>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六、3D動畫</a:t>
            </a:r>
            <a:endParaRPr sz="4000" b="1">
              <a:solidFill>
                <a:srgbClr val="002060"/>
              </a:solidFill>
            </a:endParaRPr>
          </a:p>
        </p:txBody>
      </p:sp>
      <p:grpSp>
        <p:nvGrpSpPr>
          <p:cNvPr id="1203" name="Google Shape;1203;p98"/>
          <p:cNvGrpSpPr/>
          <p:nvPr/>
        </p:nvGrpSpPr>
        <p:grpSpPr>
          <a:xfrm>
            <a:off x="0" y="0"/>
            <a:ext cx="791072" cy="791072"/>
            <a:chOff x="0" y="0"/>
            <a:chExt cx="791072" cy="791072"/>
          </a:xfrm>
        </p:grpSpPr>
        <p:sp>
          <p:nvSpPr>
            <p:cNvPr id="1204" name="Google Shape;1204;p98"/>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05" name="Google Shape;1205;p98"/>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06" name="Google Shape;1206;p98"/>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07" name="Google Shape;1207;p98"/>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08" name="Google Shape;1208;p98"/>
          <p:cNvGrpSpPr/>
          <p:nvPr/>
        </p:nvGrpSpPr>
        <p:grpSpPr>
          <a:xfrm>
            <a:off x="8460432" y="4299942"/>
            <a:ext cx="500406" cy="640288"/>
            <a:chOff x="8460432" y="4299942"/>
            <a:chExt cx="500406" cy="640288"/>
          </a:xfrm>
        </p:grpSpPr>
        <p:sp>
          <p:nvSpPr>
            <p:cNvPr id="1209" name="Google Shape;1209;p98"/>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10" name="Google Shape;1210;p98"/>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11" name="Google Shape;1211;p98"/>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12" name="Google Shape;1212;p9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sp>
        <p:nvSpPr>
          <p:cNvPr id="1213" name="Google Shape;1213;p98"/>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（二）Key frame method</a:t>
            </a:r>
            <a:endParaRPr sz="1800" b="1" i="0" u="none" strike="noStrike" cap="none">
              <a:solidFill>
                <a:srgbClr val="0070C0"/>
              </a:solidFill>
              <a:latin typeface="Microsoft JhengHei"/>
              <a:ea typeface="Microsoft JhengHei"/>
              <a:cs typeface="Microsoft JhengHei"/>
              <a:sym typeface="Microsoft JhengHei"/>
            </a:endParaRPr>
          </a:p>
        </p:txBody>
      </p:sp>
      <p:sp>
        <p:nvSpPr>
          <p:cNvPr id="1214" name="Google Shape;1214;p98"/>
          <p:cNvSpPr txBox="1"/>
          <p:nvPr/>
        </p:nvSpPr>
        <p:spPr>
          <a:xfrm>
            <a:off x="791072" y="1429385"/>
            <a:ext cx="5257800" cy="618871"/>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首先載入所需的Three.js模組</a:t>
            </a:r>
            <a:endParaRPr sz="1400" b="0" i="0" u="none" strike="noStrike" cap="none">
              <a:solidFill>
                <a:schemeClr val="dk1"/>
              </a:solidFill>
              <a:latin typeface="Microsoft JhengHei"/>
              <a:ea typeface="Microsoft JhengHei"/>
              <a:cs typeface="Microsoft JhengHei"/>
              <a:sym typeface="Microsoft JhengHei"/>
            </a:endParaRPr>
          </a:p>
        </p:txBody>
      </p:sp>
      <p:sp>
        <p:nvSpPr>
          <p:cNvPr id="1215" name="Google Shape;1215;p98"/>
          <p:cNvSpPr/>
          <p:nvPr/>
        </p:nvSpPr>
        <p:spPr>
          <a:xfrm>
            <a:off x="255328" y="2008735"/>
            <a:ext cx="8041328" cy="2539101"/>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100" b="0" i="0" u="none" strike="noStrike" cap="none">
                <a:solidFill>
                  <a:srgbClr val="0000FF"/>
                </a:solidFill>
                <a:latin typeface="Courier New"/>
                <a:ea typeface="Courier New"/>
                <a:cs typeface="Courier New"/>
                <a:sym typeface="Courier New"/>
              </a:rPr>
              <a:t>&lt;script</a:t>
            </a:r>
            <a:r>
              <a:rPr lang="en-US" sz="1100" b="0" i="0" u="none" strike="noStrike" cap="none">
                <a:solidFill>
                  <a:srgbClr val="000000"/>
                </a:solidFill>
                <a:latin typeface="Courier New"/>
                <a:ea typeface="Courier New"/>
                <a:cs typeface="Courier New"/>
                <a:sym typeface="Courier New"/>
              </a:rPr>
              <a:t> </a:t>
            </a:r>
            <a:r>
              <a:rPr lang="en-US" sz="1100" b="0" i="0" u="none" strike="noStrike" cap="none">
                <a:solidFill>
                  <a:srgbClr val="FF0000"/>
                </a:solidFill>
                <a:latin typeface="Courier New"/>
                <a:ea typeface="Courier New"/>
                <a:cs typeface="Courier New"/>
                <a:sym typeface="Courier New"/>
              </a:rPr>
              <a:t>src</a:t>
            </a:r>
            <a:r>
              <a:rPr lang="en-US" sz="1100" b="0" i="0" u="none" strike="noStrike" cap="none">
                <a:solidFill>
                  <a:srgbClr val="000000"/>
                </a:solidFill>
                <a:latin typeface="Courier New"/>
                <a:ea typeface="Courier New"/>
                <a:cs typeface="Courier New"/>
                <a:sym typeface="Courier New"/>
              </a:rPr>
              <a:t>=</a:t>
            </a:r>
            <a:r>
              <a:rPr lang="en-US" sz="1100" b="1" i="0" u="none" strike="noStrike" cap="none">
                <a:solidFill>
                  <a:srgbClr val="8000FF"/>
                </a:solidFill>
                <a:latin typeface="Courier New"/>
                <a:ea typeface="Courier New"/>
                <a:cs typeface="Courier New"/>
                <a:sym typeface="Courier New"/>
              </a:rPr>
              <a:t>"./ThreeJS/modules/js/libs/ammo.wasm.js"</a:t>
            </a:r>
            <a:r>
              <a:rPr lang="en-US" sz="1100" b="0" i="0" u="none" strike="noStrike" cap="none">
                <a:solidFill>
                  <a:srgbClr val="0000FF"/>
                </a:solidFill>
                <a:latin typeface="Courier New"/>
                <a:ea typeface="Courier New"/>
                <a:cs typeface="Courier New"/>
                <a:sym typeface="Courier New"/>
              </a:rPr>
              <a:t>&gt;&lt;/script&gt;</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00FF"/>
                </a:solidFill>
                <a:latin typeface="Courier New"/>
                <a:ea typeface="Courier New"/>
                <a:cs typeface="Courier New"/>
                <a:sym typeface="Courier New"/>
              </a:rPr>
              <a:t>&lt;script</a:t>
            </a:r>
            <a:r>
              <a:rPr lang="en-US" sz="1100" b="0" i="0" u="none" strike="noStrike" cap="none">
                <a:solidFill>
                  <a:srgbClr val="000000"/>
                </a:solidFill>
                <a:latin typeface="Courier New"/>
                <a:ea typeface="Courier New"/>
                <a:cs typeface="Courier New"/>
                <a:sym typeface="Courier New"/>
              </a:rPr>
              <a:t> </a:t>
            </a:r>
            <a:r>
              <a:rPr lang="en-US" sz="1100" b="0" i="0" u="none" strike="noStrike" cap="none">
                <a:solidFill>
                  <a:srgbClr val="FF0000"/>
                </a:solidFill>
                <a:latin typeface="Courier New"/>
                <a:ea typeface="Courier New"/>
                <a:cs typeface="Courier New"/>
                <a:sym typeface="Courier New"/>
              </a:rPr>
              <a:t>type</a:t>
            </a:r>
            <a:r>
              <a:rPr lang="en-US" sz="1100" b="0" i="0" u="none" strike="noStrike" cap="none">
                <a:solidFill>
                  <a:srgbClr val="000000"/>
                </a:solidFill>
                <a:latin typeface="Courier New"/>
                <a:ea typeface="Courier New"/>
                <a:cs typeface="Courier New"/>
                <a:sym typeface="Courier New"/>
              </a:rPr>
              <a:t>=</a:t>
            </a:r>
            <a:r>
              <a:rPr lang="en-US" sz="1100" b="1" i="0" u="none" strike="noStrike" cap="none">
                <a:solidFill>
                  <a:srgbClr val="8000FF"/>
                </a:solidFill>
                <a:latin typeface="Courier New"/>
                <a:ea typeface="Courier New"/>
                <a:cs typeface="Courier New"/>
                <a:sym typeface="Courier New"/>
              </a:rPr>
              <a:t>"module"</a:t>
            </a:r>
            <a:r>
              <a:rPr lang="en-US" sz="1100" b="0" i="0" u="none" strike="noStrike" cap="none">
                <a:solidFill>
                  <a:srgbClr val="0000FF"/>
                </a:solidFill>
                <a:latin typeface="Courier New"/>
                <a:ea typeface="Courier New"/>
                <a:cs typeface="Courier New"/>
                <a:sym typeface="Courier New"/>
              </a:rPr>
              <a:t>&gt;</a:t>
            </a:r>
            <a:r>
              <a:rPr lang="en-US" sz="1100" b="0" i="0" u="none" strike="noStrike" cap="none">
                <a:solidFill>
                  <a:srgbClr val="008000"/>
                </a:solidFill>
                <a:latin typeface="Courier New"/>
                <a:ea typeface="Courier New"/>
                <a:cs typeface="Courier New"/>
                <a:sym typeface="Courier New"/>
              </a:rPr>
              <a:t>//物理計算器模組</a:t>
            </a:r>
            <a:r>
              <a:rPr lang="en-US" sz="1100" b="0" i="0" u="none" strike="noStrike" cap="none">
                <a:solidFill>
                  <a:srgbClr val="008000"/>
                </a:solidFill>
                <a:latin typeface="Calibri"/>
                <a:ea typeface="Calibri"/>
                <a:cs typeface="Calibri"/>
                <a:sym typeface="Calibri"/>
              </a:rPr>
              <a:t> (</a:t>
            </a:r>
            <a:r>
              <a:rPr lang="en-US" sz="1100" b="0" i="0" u="none" strike="noStrike" cap="none">
                <a:solidFill>
                  <a:srgbClr val="008000"/>
                </a:solidFill>
                <a:latin typeface="Courier New"/>
                <a:ea typeface="Courier New"/>
                <a:cs typeface="Courier New"/>
                <a:sym typeface="Courier New"/>
              </a:rPr>
              <a:t>前一行ammo.js)</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8000"/>
                </a:solidFill>
                <a:latin typeface="Courier New"/>
                <a:ea typeface="Courier New"/>
                <a:cs typeface="Courier New"/>
                <a:sym typeface="Courier New"/>
              </a:rPr>
              <a:t>//Three.js主模組</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i="0" u="none" strike="noStrike" cap="none">
                <a:solidFill>
                  <a:srgbClr val="0000FF"/>
                </a:solidFill>
                <a:latin typeface="Courier New"/>
                <a:ea typeface="Courier New"/>
                <a:cs typeface="Courier New"/>
                <a:sym typeface="Courier New"/>
              </a:rPr>
              <a:t>import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as THREE </a:t>
            </a:r>
            <a:r>
              <a:rPr lang="en-US" sz="1100" b="1" i="0" u="none" strike="noStrike" cap="none">
                <a:solidFill>
                  <a:srgbClr val="0000FF"/>
                </a:solidFill>
                <a:latin typeface="Courier New"/>
                <a:ea typeface="Courier New"/>
                <a:cs typeface="Courier New"/>
                <a:sym typeface="Courier New"/>
              </a:rPr>
              <a:t>from</a:t>
            </a:r>
            <a:r>
              <a:rPr lang="en-US" sz="1100" b="0" i="0" u="none" strike="noStrike" cap="none">
                <a:solidFill>
                  <a:srgbClr val="000000"/>
                </a:solidFill>
                <a:latin typeface="Courier New"/>
                <a:ea typeface="Courier New"/>
                <a:cs typeface="Courier New"/>
                <a:sym typeface="Courier New"/>
              </a:rPr>
              <a:t> </a:t>
            </a:r>
            <a:r>
              <a:rPr lang="en-US" sz="1100" b="0" i="0" u="none" strike="noStrike" cap="none">
                <a:solidFill>
                  <a:srgbClr val="808080"/>
                </a:solidFill>
                <a:latin typeface="Courier New"/>
                <a:ea typeface="Courier New"/>
                <a:cs typeface="Courier New"/>
                <a:sym typeface="Courier New"/>
              </a:rPr>
              <a:t>'./ThreeJS/build/three.module.js'</a:t>
            </a:r>
            <a:r>
              <a:rPr lang="en-US" sz="1100" b="1" i="0" u="none" strike="noStrike" cap="none">
                <a:solidFill>
                  <a:srgbClr val="000080"/>
                </a:solidFill>
                <a:latin typeface="Courier New"/>
                <a:ea typeface="Courier New"/>
                <a:cs typeface="Courier New"/>
                <a:sym typeface="Courier New"/>
              </a:rPr>
              <a:t>;</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8000"/>
                </a:solidFill>
                <a:latin typeface="Courier New"/>
                <a:ea typeface="Courier New"/>
                <a:cs typeface="Courier New"/>
                <a:sym typeface="Courier New"/>
              </a:rPr>
              <a:t>//運鏡器</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i="0" u="none" strike="noStrike" cap="none">
                <a:solidFill>
                  <a:srgbClr val="0000FF"/>
                </a:solidFill>
                <a:latin typeface="Courier New"/>
                <a:ea typeface="Courier New"/>
                <a:cs typeface="Courier New"/>
                <a:sym typeface="Courier New"/>
              </a:rPr>
              <a:t>import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TrackballControls </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FF"/>
                </a:solidFill>
                <a:latin typeface="Courier New"/>
                <a:ea typeface="Courier New"/>
                <a:cs typeface="Courier New"/>
                <a:sym typeface="Courier New"/>
              </a:rPr>
              <a:t>from</a:t>
            </a:r>
            <a:r>
              <a:rPr lang="en-US" sz="1100" b="0" i="0" u="none" strike="noStrike" cap="none">
                <a:solidFill>
                  <a:srgbClr val="000000"/>
                </a:solidFill>
                <a:latin typeface="Courier New"/>
                <a:ea typeface="Courier New"/>
                <a:cs typeface="Courier New"/>
                <a:sym typeface="Courier New"/>
              </a:rPr>
              <a:t> </a:t>
            </a:r>
            <a:r>
              <a:rPr lang="en-US" sz="1100" b="0" i="0" u="none" strike="noStrike" cap="none">
                <a:solidFill>
                  <a:srgbClr val="808080"/>
                </a:solidFill>
                <a:latin typeface="Courier New"/>
                <a:ea typeface="Courier New"/>
                <a:cs typeface="Courier New"/>
                <a:sym typeface="Courier New"/>
              </a:rPr>
              <a:t>'./ThreeJS/modules/jsm/controls/TrackballControls.js'</a:t>
            </a:r>
            <a:r>
              <a:rPr lang="en-US" sz="1100" b="1" i="0" u="none" strike="noStrike" cap="none">
                <a:solidFill>
                  <a:srgbClr val="000080"/>
                </a:solidFill>
                <a:latin typeface="Courier New"/>
                <a:ea typeface="Courier New"/>
                <a:cs typeface="Courier New"/>
                <a:sym typeface="Courier New"/>
              </a:rPr>
              <a:t>;</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8000"/>
                </a:solidFill>
                <a:latin typeface="Courier New"/>
                <a:ea typeface="Courier New"/>
                <a:cs typeface="Courier New"/>
                <a:sym typeface="Courier New"/>
              </a:rPr>
              <a:t>//物件外框渲染器模組</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i="0" u="none" strike="noStrike" cap="none">
                <a:solidFill>
                  <a:srgbClr val="0000FF"/>
                </a:solidFill>
                <a:latin typeface="Courier New"/>
                <a:ea typeface="Courier New"/>
                <a:cs typeface="Courier New"/>
                <a:sym typeface="Courier New"/>
              </a:rPr>
              <a:t>import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OutlineEffect </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FF"/>
                </a:solidFill>
                <a:latin typeface="Courier New"/>
                <a:ea typeface="Courier New"/>
                <a:cs typeface="Courier New"/>
                <a:sym typeface="Courier New"/>
              </a:rPr>
              <a:t>from</a:t>
            </a:r>
            <a:r>
              <a:rPr lang="en-US" sz="1100" b="0" i="0" u="none" strike="noStrike" cap="none">
                <a:solidFill>
                  <a:srgbClr val="000000"/>
                </a:solidFill>
                <a:latin typeface="Courier New"/>
                <a:ea typeface="Courier New"/>
                <a:cs typeface="Courier New"/>
                <a:sym typeface="Courier New"/>
              </a:rPr>
              <a:t> </a:t>
            </a:r>
            <a:r>
              <a:rPr lang="en-US" sz="1100" b="0" i="0" u="none" strike="noStrike" cap="none">
                <a:solidFill>
                  <a:srgbClr val="808080"/>
                </a:solidFill>
                <a:latin typeface="Courier New"/>
                <a:ea typeface="Courier New"/>
                <a:cs typeface="Courier New"/>
                <a:sym typeface="Courier New"/>
              </a:rPr>
              <a:t>'./ThreeJS/modules/jsm/effects/OutlineEffect.js'</a:t>
            </a:r>
            <a:r>
              <a:rPr lang="en-US" sz="1100" b="1" i="0" u="none" strike="noStrike" cap="none">
                <a:solidFill>
                  <a:srgbClr val="000080"/>
                </a:solidFill>
                <a:latin typeface="Courier New"/>
                <a:ea typeface="Courier New"/>
                <a:cs typeface="Courier New"/>
                <a:sym typeface="Courier New"/>
              </a:rPr>
              <a:t>;</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8000"/>
                </a:solidFill>
                <a:latin typeface="Courier New"/>
                <a:ea typeface="Courier New"/>
                <a:cs typeface="Courier New"/>
                <a:sym typeface="Courier New"/>
              </a:rPr>
              <a:t>//外讀模型模組</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i="0" u="none" strike="noStrike" cap="none">
                <a:solidFill>
                  <a:srgbClr val="0000FF"/>
                </a:solidFill>
                <a:latin typeface="Courier New"/>
                <a:ea typeface="Courier New"/>
                <a:cs typeface="Courier New"/>
                <a:sym typeface="Courier New"/>
              </a:rPr>
              <a:t>import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MMDLoader </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FF"/>
                </a:solidFill>
                <a:latin typeface="Courier New"/>
                <a:ea typeface="Courier New"/>
                <a:cs typeface="Courier New"/>
                <a:sym typeface="Courier New"/>
              </a:rPr>
              <a:t>from</a:t>
            </a:r>
            <a:r>
              <a:rPr lang="en-US" sz="1100" b="0" i="0" u="none" strike="noStrike" cap="none">
                <a:solidFill>
                  <a:srgbClr val="000000"/>
                </a:solidFill>
                <a:latin typeface="Courier New"/>
                <a:ea typeface="Courier New"/>
                <a:cs typeface="Courier New"/>
                <a:sym typeface="Courier New"/>
              </a:rPr>
              <a:t> </a:t>
            </a:r>
            <a:r>
              <a:rPr lang="en-US" sz="1100" b="0" i="0" u="none" strike="noStrike" cap="none">
                <a:solidFill>
                  <a:srgbClr val="808080"/>
                </a:solidFill>
                <a:latin typeface="Courier New"/>
                <a:ea typeface="Courier New"/>
                <a:cs typeface="Courier New"/>
                <a:sym typeface="Courier New"/>
              </a:rPr>
              <a:t>'./ThreeJS/modules/jsm/loaders/MMDLoader.js'</a:t>
            </a:r>
            <a:r>
              <a:rPr lang="en-US" sz="1100" b="1" i="0" u="none" strike="noStrike" cap="none">
                <a:solidFill>
                  <a:srgbClr val="000080"/>
                </a:solidFill>
                <a:latin typeface="Courier New"/>
                <a:ea typeface="Courier New"/>
                <a:cs typeface="Courier New"/>
                <a:sym typeface="Courier New"/>
              </a:rPr>
              <a:t>;</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8000"/>
                </a:solidFill>
                <a:latin typeface="Courier New"/>
                <a:ea typeface="Courier New"/>
                <a:cs typeface="Courier New"/>
                <a:sym typeface="Courier New"/>
              </a:rPr>
              <a:t>//Key frame內插計算器模組</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i="0" u="none" strike="noStrike" cap="none">
                <a:solidFill>
                  <a:srgbClr val="0000FF"/>
                </a:solidFill>
                <a:latin typeface="Courier New"/>
                <a:ea typeface="Courier New"/>
                <a:cs typeface="Courier New"/>
                <a:sym typeface="Courier New"/>
              </a:rPr>
              <a:t>import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MMDAnimationHelper </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FF"/>
                </a:solidFill>
                <a:latin typeface="Courier New"/>
                <a:ea typeface="Courier New"/>
                <a:cs typeface="Courier New"/>
                <a:sym typeface="Courier New"/>
              </a:rPr>
              <a:t>from</a:t>
            </a:r>
            <a:r>
              <a:rPr lang="en-US" sz="1100" b="0" i="0" u="none" strike="noStrike" cap="none">
                <a:solidFill>
                  <a:srgbClr val="000000"/>
                </a:solidFill>
                <a:latin typeface="Courier New"/>
                <a:ea typeface="Courier New"/>
                <a:cs typeface="Courier New"/>
                <a:sym typeface="Courier New"/>
              </a:rPr>
              <a:t> </a:t>
            </a:r>
            <a:r>
              <a:rPr lang="en-US" sz="1100" b="0" i="0" u="none" strike="noStrike" cap="none">
                <a:solidFill>
                  <a:srgbClr val="808080"/>
                </a:solidFill>
                <a:latin typeface="Courier New"/>
                <a:ea typeface="Courier New"/>
                <a:cs typeface="Courier New"/>
                <a:sym typeface="Courier New"/>
              </a:rPr>
              <a:t>'./ThreeJS/modules/jsm/animation/MMDAnimationHelper.js'</a:t>
            </a:r>
            <a:r>
              <a:rPr lang="en-US" sz="1100" b="1" i="0" u="none" strike="noStrike" cap="none">
                <a:solidFill>
                  <a:srgbClr val="000080"/>
                </a:solidFill>
                <a:latin typeface="Courier New"/>
                <a:ea typeface="Courier New"/>
                <a:cs typeface="Courier New"/>
                <a:sym typeface="Courier New"/>
              </a:rPr>
              <a:t>;</a:t>
            </a:r>
            <a:endParaRPr sz="1600" b="0" i="0" u="none" strike="noStrike" cap="none">
              <a:solidFill>
                <a:schemeClr val="lt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99"/>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六、3D動畫</a:t>
            </a:r>
            <a:endParaRPr sz="4000" b="1">
              <a:solidFill>
                <a:srgbClr val="002060"/>
              </a:solidFill>
            </a:endParaRPr>
          </a:p>
        </p:txBody>
      </p:sp>
      <p:grpSp>
        <p:nvGrpSpPr>
          <p:cNvPr id="1221" name="Google Shape;1221;p99"/>
          <p:cNvGrpSpPr/>
          <p:nvPr/>
        </p:nvGrpSpPr>
        <p:grpSpPr>
          <a:xfrm>
            <a:off x="0" y="0"/>
            <a:ext cx="791072" cy="791072"/>
            <a:chOff x="0" y="0"/>
            <a:chExt cx="791072" cy="791072"/>
          </a:xfrm>
        </p:grpSpPr>
        <p:sp>
          <p:nvSpPr>
            <p:cNvPr id="1222" name="Google Shape;1222;p9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3" name="Google Shape;1223;p9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4" name="Google Shape;1224;p9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5" name="Google Shape;1225;p9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26" name="Google Shape;1226;p99"/>
          <p:cNvGrpSpPr/>
          <p:nvPr/>
        </p:nvGrpSpPr>
        <p:grpSpPr>
          <a:xfrm>
            <a:off x="8460432" y="4299942"/>
            <a:ext cx="500406" cy="640288"/>
            <a:chOff x="8460432" y="4299942"/>
            <a:chExt cx="500406" cy="640288"/>
          </a:xfrm>
        </p:grpSpPr>
        <p:sp>
          <p:nvSpPr>
            <p:cNvPr id="1227" name="Google Shape;1227;p9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28" name="Google Shape;1228;p9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29" name="Google Shape;1229;p9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30" name="Google Shape;1230;p9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
        <p:nvSpPr>
          <p:cNvPr id="1231" name="Google Shape;1231;p99"/>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（二）Key frame method</a:t>
            </a:r>
            <a:endParaRPr sz="1800" b="1" i="0" u="none" strike="noStrike" cap="none">
              <a:solidFill>
                <a:srgbClr val="0070C0"/>
              </a:solidFill>
              <a:latin typeface="Microsoft JhengHei"/>
              <a:ea typeface="Microsoft JhengHei"/>
              <a:cs typeface="Microsoft JhengHei"/>
              <a:sym typeface="Microsoft JhengHei"/>
            </a:endParaRPr>
          </a:p>
        </p:txBody>
      </p:sp>
      <p:sp>
        <p:nvSpPr>
          <p:cNvPr id="1232" name="Google Shape;1232;p99"/>
          <p:cNvSpPr txBox="1"/>
          <p:nvPr/>
        </p:nvSpPr>
        <p:spPr>
          <a:xfrm>
            <a:off x="911352" y="1398159"/>
            <a:ext cx="7318248" cy="594487"/>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部分模組需要初始化，因此WebGL Start改成初始化完後才執行核心內容。</a:t>
            </a:r>
            <a:endParaRPr sz="1400" b="0" i="0" u="none" strike="noStrike" cap="none">
              <a:solidFill>
                <a:schemeClr val="dk1"/>
              </a:solidFill>
              <a:latin typeface="Microsoft JhengHei"/>
              <a:ea typeface="Microsoft JhengHei"/>
              <a:cs typeface="Microsoft JhengHei"/>
              <a:sym typeface="Microsoft JhengHei"/>
            </a:endParaRPr>
          </a:p>
        </p:txBody>
      </p:sp>
      <p:sp>
        <p:nvSpPr>
          <p:cNvPr id="1233" name="Google Shape;1233;p99"/>
          <p:cNvSpPr/>
          <p:nvPr/>
        </p:nvSpPr>
        <p:spPr>
          <a:xfrm>
            <a:off x="1200913" y="1883664"/>
            <a:ext cx="6449567" cy="254992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200" b="1" i="0" u="none" strike="noStrike" cap="none">
                <a:solidFill>
                  <a:srgbClr val="0000FF"/>
                </a:solidFill>
                <a:latin typeface="Courier New"/>
                <a:ea typeface="Courier New"/>
                <a:cs typeface="Courier New"/>
                <a:sym typeface="Courier New"/>
              </a:rPr>
              <a:t>function</a:t>
            </a:r>
            <a:r>
              <a:rPr lang="en-US" sz="1200" b="0" i="0" u="none" strike="noStrike" cap="none">
                <a:solidFill>
                  <a:srgbClr val="000000"/>
                </a:solidFill>
                <a:latin typeface="Courier New"/>
                <a:ea typeface="Courier New"/>
                <a:cs typeface="Courier New"/>
                <a:sym typeface="Courier New"/>
              </a:rPr>
              <a:t> webGLStart</a:t>
            </a:r>
            <a:r>
              <a:rPr lang="en-US" sz="1200" b="1" i="0" u="none" strike="noStrike" cap="none">
                <a:solidFill>
                  <a:srgbClr val="000080"/>
                </a:solidFill>
                <a:latin typeface="Courier New"/>
                <a:ea typeface="Courier New"/>
                <a:cs typeface="Courier New"/>
                <a:sym typeface="Courier New"/>
              </a:rPr>
              <a:t>(){</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FF"/>
                </a:solidFill>
                <a:latin typeface="Courier New"/>
                <a:ea typeface="Courier New"/>
                <a:cs typeface="Courier New"/>
                <a:sym typeface="Courier New"/>
              </a:rPr>
              <a:t>const</a:t>
            </a:r>
            <a:r>
              <a:rPr lang="en-US" sz="1200" b="0" i="0" u="none" strike="noStrike" cap="none">
                <a:solidFill>
                  <a:srgbClr val="000000"/>
                </a:solidFill>
                <a:latin typeface="Courier New"/>
                <a:ea typeface="Courier New"/>
                <a:cs typeface="Courier New"/>
                <a:sym typeface="Courier New"/>
              </a:rPr>
              <a:t> container </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804000"/>
                </a:solidFill>
                <a:latin typeface="Courier New"/>
                <a:ea typeface="Courier New"/>
                <a:cs typeface="Courier New"/>
                <a:sym typeface="Courier New"/>
              </a:rPr>
              <a:t>document</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getElementById</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0" i="0" u="none" strike="noStrike" cap="none">
                <a:solidFill>
                  <a:srgbClr val="808080"/>
                </a:solidFill>
                <a:latin typeface="Courier New"/>
                <a:ea typeface="Courier New"/>
                <a:cs typeface="Courier New"/>
                <a:sym typeface="Courier New"/>
              </a:rPr>
              <a:t>'container'</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r>
              <a:rPr lang="en-US" sz="1200" b="0" i="0" u="none" strike="noStrike" cap="none">
                <a:solidFill>
                  <a:srgbClr val="000000"/>
                </a:solidFill>
                <a:highlight>
                  <a:srgbClr val="FFFF00"/>
                </a:highlight>
                <a:latin typeface="Courier New"/>
                <a:ea typeface="Courier New"/>
                <a:cs typeface="Courier New"/>
                <a:sym typeface="Courier New"/>
              </a:rPr>
              <a:t>Ammo</a:t>
            </a:r>
            <a:r>
              <a:rPr lang="en-US" sz="1200" b="1" i="0" u="none" strike="noStrike" cap="none">
                <a:solidFill>
                  <a:srgbClr val="000080"/>
                </a:solidFill>
                <a:highlight>
                  <a:srgbClr val="FFFF00"/>
                </a:highlight>
                <a:latin typeface="Courier New"/>
                <a:ea typeface="Courier New"/>
                <a:cs typeface="Courier New"/>
                <a:sym typeface="Courier New"/>
              </a:rPr>
              <a:t>().</a:t>
            </a:r>
            <a:r>
              <a:rPr lang="en-US" sz="1200" b="1" i="0" u="none" strike="noStrike" cap="none">
                <a:solidFill>
                  <a:srgbClr val="0000FF"/>
                </a:solidFill>
                <a:highlight>
                  <a:srgbClr val="FFFF00"/>
                </a:highlight>
                <a:latin typeface="Courier New"/>
                <a:ea typeface="Courier New"/>
                <a:cs typeface="Courier New"/>
                <a:sym typeface="Courier New"/>
              </a:rPr>
              <a:t>then</a:t>
            </a:r>
            <a:r>
              <a:rPr lang="en-US" sz="1200" b="1" i="0" u="none" strike="noStrike" cap="none">
                <a:solidFill>
                  <a:srgbClr val="000080"/>
                </a:solidFill>
                <a:highlight>
                  <a:srgbClr val="FFFF00"/>
                </a:highlight>
                <a:latin typeface="Courier New"/>
                <a:ea typeface="Courier New"/>
                <a:cs typeface="Courier New"/>
                <a:sym typeface="Courier New"/>
              </a:rPr>
              <a:t>(</a:t>
            </a:r>
            <a:r>
              <a:rPr lang="en-US" sz="1200" b="0" i="0" u="none" strike="noStrike" cap="none">
                <a:solidFill>
                  <a:srgbClr val="000000"/>
                </a:solidFill>
                <a:highlight>
                  <a:srgbClr val="FFFF00"/>
                </a:highlight>
                <a:latin typeface="Courier New"/>
                <a:ea typeface="Courier New"/>
                <a:cs typeface="Courier New"/>
                <a:sym typeface="Courier New"/>
              </a:rPr>
              <a:t> </a:t>
            </a:r>
            <a:r>
              <a:rPr lang="en-US" sz="1200" b="1" i="0" u="none" strike="noStrike" cap="none">
                <a:solidFill>
                  <a:srgbClr val="0000FF"/>
                </a:solidFill>
                <a:highlight>
                  <a:srgbClr val="FFFF00"/>
                </a:highlight>
                <a:latin typeface="Courier New"/>
                <a:ea typeface="Courier New"/>
                <a:cs typeface="Courier New"/>
                <a:sym typeface="Courier New"/>
              </a:rPr>
              <a:t>function</a:t>
            </a:r>
            <a:r>
              <a:rPr lang="en-US" sz="1200" b="0" i="0" u="none" strike="noStrike" cap="none">
                <a:solidFill>
                  <a:srgbClr val="000000"/>
                </a:solidFill>
                <a:highlight>
                  <a:srgbClr val="FFFF00"/>
                </a:highlight>
                <a:latin typeface="Courier New"/>
                <a:ea typeface="Courier New"/>
                <a:cs typeface="Courier New"/>
                <a:sym typeface="Courier New"/>
              </a:rPr>
              <a:t> </a:t>
            </a:r>
            <a:r>
              <a:rPr lang="en-US" sz="1200" b="1" i="0" u="none" strike="noStrike" cap="none">
                <a:solidFill>
                  <a:srgbClr val="000080"/>
                </a:solidFill>
                <a:highlight>
                  <a:srgbClr val="FFFF00"/>
                </a:highlight>
                <a:latin typeface="Courier New"/>
                <a:ea typeface="Courier New"/>
                <a:cs typeface="Courier New"/>
                <a:sym typeface="Courier New"/>
              </a:rPr>
              <a:t>()</a:t>
            </a:r>
            <a:r>
              <a:rPr lang="en-US" sz="1200" b="0" i="0" u="none" strike="noStrike" cap="none">
                <a:solidFill>
                  <a:srgbClr val="000000"/>
                </a:solidFill>
                <a:highlight>
                  <a:srgbClr val="FFFF00"/>
                </a:highlight>
                <a:latin typeface="Courier New"/>
                <a:ea typeface="Courier New"/>
                <a:cs typeface="Courier New"/>
                <a:sym typeface="Courier New"/>
              </a:rPr>
              <a:t> </a:t>
            </a:r>
            <a:r>
              <a:rPr lang="en-US" sz="1200" b="1" i="0" u="none" strike="noStrike" cap="none">
                <a:solidFill>
                  <a:srgbClr val="000080"/>
                </a:solidFill>
                <a:highlight>
                  <a:srgbClr val="FFFF00"/>
                </a:highlight>
                <a:latin typeface="Courier New"/>
                <a:ea typeface="Courier New"/>
                <a:cs typeface="Courier New"/>
                <a:sym typeface="Courier New"/>
              </a:rPr>
              <a:t>{</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initGL</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container</a:t>
            </a:r>
            <a:r>
              <a:rPr lang="en-US" sz="1200" b="1" i="0" u="none" strike="noStrike" cap="none">
                <a:solidFill>
                  <a:srgbClr val="000080"/>
                </a:solidFill>
                <a:latin typeface="Courier New"/>
                <a:ea typeface="Courier New"/>
                <a:cs typeface="Courier New"/>
                <a:sym typeface="Courier New"/>
              </a:rPr>
              <a:t>);</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initCamera</a:t>
            </a:r>
            <a:r>
              <a:rPr lang="en-US" sz="1200" b="1" i="0" u="none" strike="noStrike" cap="none">
                <a:solidFill>
                  <a:srgbClr val="000080"/>
                </a:solidFill>
                <a:latin typeface="Courier New"/>
                <a:ea typeface="Courier New"/>
                <a:cs typeface="Courier New"/>
                <a:sym typeface="Courier New"/>
              </a:rPr>
              <a:t>();</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initScene</a:t>
            </a:r>
            <a:r>
              <a:rPr lang="en-US" sz="1200" b="1" i="0" u="none" strike="noStrike" cap="none">
                <a:solidFill>
                  <a:srgbClr val="000080"/>
                </a:solidFill>
                <a:latin typeface="Courier New"/>
                <a:ea typeface="Courier New"/>
                <a:cs typeface="Courier New"/>
                <a:sym typeface="Courier New"/>
              </a:rPr>
              <a:t>();</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renderer</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setSize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804000"/>
                </a:solidFill>
                <a:latin typeface="Courier New"/>
                <a:ea typeface="Courier New"/>
                <a:cs typeface="Courier New"/>
                <a:sym typeface="Courier New"/>
              </a:rPr>
              <a:t>window</a:t>
            </a:r>
            <a:r>
              <a:rPr lang="en-US" sz="1200" b="1" i="0" u="none" strike="noStrike" cap="none">
                <a:solidFill>
                  <a:srgbClr val="000080"/>
                </a:solidFill>
                <a:latin typeface="Courier New"/>
                <a:ea typeface="Courier New"/>
                <a:cs typeface="Courier New"/>
                <a:sym typeface="Courier New"/>
              </a:rPr>
              <a:t>.</a:t>
            </a:r>
            <a:r>
              <a:rPr lang="en-US" sz="1200" b="1" i="0" u="none" strike="noStrike" cap="none">
                <a:solidFill>
                  <a:srgbClr val="804000"/>
                </a:solidFill>
                <a:latin typeface="Courier New"/>
                <a:ea typeface="Courier New"/>
                <a:cs typeface="Courier New"/>
                <a:sym typeface="Courier New"/>
              </a:rPr>
              <a:t>innerWidth</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804000"/>
                </a:solidFill>
                <a:latin typeface="Courier New"/>
                <a:ea typeface="Courier New"/>
                <a:cs typeface="Courier New"/>
                <a:sym typeface="Courier New"/>
              </a:rPr>
              <a:t>window</a:t>
            </a:r>
            <a:r>
              <a:rPr lang="en-US" sz="1200" b="1" i="0" u="none" strike="noStrike" cap="none">
                <a:solidFill>
                  <a:srgbClr val="000080"/>
                </a:solidFill>
                <a:latin typeface="Courier New"/>
                <a:ea typeface="Courier New"/>
                <a:cs typeface="Courier New"/>
                <a:sym typeface="Courier New"/>
              </a:rPr>
              <a:t>.</a:t>
            </a:r>
            <a:r>
              <a:rPr lang="en-US" sz="1200" b="1" i="0" u="none" strike="noStrike" cap="none">
                <a:solidFill>
                  <a:srgbClr val="804000"/>
                </a:solidFill>
                <a:latin typeface="Courier New"/>
                <a:ea typeface="Courier New"/>
                <a:cs typeface="Courier New"/>
                <a:sym typeface="Courier New"/>
              </a:rPr>
              <a:t>innerHeight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renderer</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shadowMap</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enabled </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FF"/>
                </a:solidFill>
                <a:latin typeface="Courier New"/>
                <a:ea typeface="Courier New"/>
                <a:cs typeface="Courier New"/>
                <a:sym typeface="Courier New"/>
              </a:rPr>
              <a:t>true</a:t>
            </a:r>
            <a:r>
              <a:rPr lang="en-US" sz="1200" b="1" i="0" u="none" strike="noStrike" cap="none">
                <a:solidFill>
                  <a:srgbClr val="000080"/>
                </a:solidFill>
                <a:latin typeface="Courier New"/>
                <a:ea typeface="Courier New"/>
                <a:cs typeface="Courier New"/>
                <a:sym typeface="Courier New"/>
              </a:rPr>
              <a:t>;</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effect </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FF"/>
                </a:solidFill>
                <a:latin typeface="Courier New"/>
                <a:ea typeface="Courier New"/>
                <a:cs typeface="Courier New"/>
                <a:sym typeface="Courier New"/>
              </a:rPr>
              <a:t>new</a:t>
            </a:r>
            <a:r>
              <a:rPr lang="en-US" sz="1200" b="0" i="0" u="none" strike="noStrike" cap="none">
                <a:solidFill>
                  <a:srgbClr val="000000"/>
                </a:solidFill>
                <a:latin typeface="Courier New"/>
                <a:ea typeface="Courier New"/>
                <a:cs typeface="Courier New"/>
                <a:sym typeface="Courier New"/>
              </a:rPr>
              <a:t> OutlineEffect</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renderer </a:t>
            </a:r>
            <a:r>
              <a:rPr lang="en-US" sz="1200" b="1" i="0" u="none" strike="noStrike" cap="none">
                <a:solidFill>
                  <a:srgbClr val="000080"/>
                </a:solidFill>
                <a:latin typeface="Courier New"/>
                <a:ea typeface="Courier New"/>
                <a:cs typeface="Courier New"/>
                <a:sym typeface="Courier New"/>
              </a:rPr>
              <a:t>);</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804000"/>
                </a:solidFill>
                <a:latin typeface="Courier New"/>
                <a:ea typeface="Courier New"/>
                <a:cs typeface="Courier New"/>
                <a:sym typeface="Courier New"/>
              </a:rPr>
              <a:t>window</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addEventListener</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0" i="0" u="none" strike="noStrike" cap="none">
                <a:solidFill>
                  <a:srgbClr val="808080"/>
                </a:solidFill>
                <a:latin typeface="Courier New"/>
                <a:ea typeface="Courier New"/>
                <a:cs typeface="Courier New"/>
                <a:sym typeface="Courier New"/>
              </a:rPr>
              <a:t>'resize'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reshape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FF"/>
                </a:solidFill>
                <a:latin typeface="Courier New"/>
                <a:ea typeface="Courier New"/>
                <a:cs typeface="Courier New"/>
                <a:sym typeface="Courier New"/>
              </a:rPr>
              <a:t>false</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tick</a:t>
            </a:r>
            <a:r>
              <a:rPr lang="en-US" sz="1200" b="1" i="0" u="none" strike="noStrike" cap="none">
                <a:solidFill>
                  <a:srgbClr val="000080"/>
                </a:solidFill>
                <a:latin typeface="Courier New"/>
                <a:ea typeface="Courier New"/>
                <a:cs typeface="Courier New"/>
                <a:sym typeface="Courier New"/>
              </a:rPr>
              <a:t>();</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highlight>
                  <a:srgbClr val="FFFF00"/>
                </a:highlight>
                <a:latin typeface="Courier New"/>
                <a:ea typeface="Courier New"/>
                <a:cs typeface="Courier New"/>
                <a:sym typeface="Courier New"/>
              </a:rPr>
              <a:t>}</a:t>
            </a:r>
            <a:r>
              <a:rPr lang="en-US" sz="1200" b="0" i="0" u="none" strike="noStrike" cap="none">
                <a:solidFill>
                  <a:srgbClr val="000000"/>
                </a:solidFill>
                <a:highlight>
                  <a:srgbClr val="FFFF00"/>
                </a:highlight>
                <a:latin typeface="Courier New"/>
                <a:ea typeface="Courier New"/>
                <a:cs typeface="Courier New"/>
                <a:sym typeface="Courier New"/>
              </a:rPr>
              <a:t> </a:t>
            </a:r>
            <a:r>
              <a:rPr lang="en-US" sz="1200" b="1" i="0" u="none" strike="noStrike" cap="none">
                <a:solidFill>
                  <a:srgbClr val="000080"/>
                </a:solidFill>
                <a:highlight>
                  <a:srgbClr val="FFFF00"/>
                </a:highlight>
                <a:latin typeface="Courier New"/>
                <a:ea typeface="Courier New"/>
                <a:cs typeface="Courier New"/>
                <a:sym typeface="Courier New"/>
              </a:rPr>
              <a:t>);</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1" i="0" u="none" strike="noStrike" cap="none">
                <a:solidFill>
                  <a:srgbClr val="000080"/>
                </a:solidFill>
                <a:latin typeface="Courier New"/>
                <a:ea typeface="Courier New"/>
                <a:cs typeface="Courier New"/>
                <a:sym typeface="Courier New"/>
              </a:rPr>
              <a:t>}</a:t>
            </a: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100"/>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六、3D動畫</a:t>
            </a:r>
            <a:endParaRPr sz="4000" b="1">
              <a:solidFill>
                <a:srgbClr val="002060"/>
              </a:solidFill>
            </a:endParaRPr>
          </a:p>
        </p:txBody>
      </p:sp>
      <p:grpSp>
        <p:nvGrpSpPr>
          <p:cNvPr id="1239" name="Google Shape;1239;p100"/>
          <p:cNvGrpSpPr/>
          <p:nvPr/>
        </p:nvGrpSpPr>
        <p:grpSpPr>
          <a:xfrm>
            <a:off x="0" y="0"/>
            <a:ext cx="791072" cy="791072"/>
            <a:chOff x="0" y="0"/>
            <a:chExt cx="791072" cy="791072"/>
          </a:xfrm>
        </p:grpSpPr>
        <p:sp>
          <p:nvSpPr>
            <p:cNvPr id="1240" name="Google Shape;1240;p100"/>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41" name="Google Shape;1241;p100"/>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42" name="Google Shape;1242;p100"/>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43" name="Google Shape;1243;p100"/>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44" name="Google Shape;1244;p100"/>
          <p:cNvGrpSpPr/>
          <p:nvPr/>
        </p:nvGrpSpPr>
        <p:grpSpPr>
          <a:xfrm>
            <a:off x="8460432" y="4299942"/>
            <a:ext cx="500406" cy="640288"/>
            <a:chOff x="8460432" y="4299942"/>
            <a:chExt cx="500406" cy="640288"/>
          </a:xfrm>
        </p:grpSpPr>
        <p:sp>
          <p:nvSpPr>
            <p:cNvPr id="1245" name="Google Shape;1245;p100"/>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46" name="Google Shape;1246;p100"/>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47" name="Google Shape;1247;p100"/>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48" name="Google Shape;1248;p100"/>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sp>
        <p:nvSpPr>
          <p:cNvPr id="1249" name="Google Shape;1249;p100"/>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（二）Key frame method</a:t>
            </a:r>
            <a:endParaRPr sz="1800" b="1" i="0" u="none" strike="noStrike" cap="none">
              <a:solidFill>
                <a:srgbClr val="0070C0"/>
              </a:solidFill>
              <a:latin typeface="Microsoft JhengHei"/>
              <a:ea typeface="Microsoft JhengHei"/>
              <a:cs typeface="Microsoft JhengHei"/>
              <a:sym typeface="Microsoft JhengHei"/>
            </a:endParaRPr>
          </a:p>
        </p:txBody>
      </p:sp>
      <p:sp>
        <p:nvSpPr>
          <p:cNvPr id="1250" name="Google Shape;1250;p100"/>
          <p:cNvSpPr txBox="1"/>
          <p:nvPr/>
        </p:nvSpPr>
        <p:spPr>
          <a:xfrm>
            <a:off x="67055" y="1345724"/>
            <a:ext cx="3419857" cy="252449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initScene</a:t>
            </a:r>
            <a:endParaRPr sz="1400" b="0" i="0" u="none" strike="noStrike" cap="none">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大部分的程式碼都與先前雷同，此處只列不同的部分</a:t>
            </a:r>
            <a:endParaRPr sz="1400" b="0" i="0" u="none" strike="noStrike" cap="none">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同樣使用THREE.Loader並且讀完後調整其model matrix，並將Key frame資料送到helper模組以供內插</a:t>
            </a:r>
            <a:endParaRPr sz="1400" b="0" i="0" u="none" strike="noStrike" cap="none">
              <a:solidFill>
                <a:schemeClr val="dk1"/>
              </a:solidFill>
              <a:latin typeface="Microsoft JhengHei"/>
              <a:ea typeface="Microsoft JhengHei"/>
              <a:cs typeface="Microsoft JhengHei"/>
              <a:sym typeface="Microsoft JhengHei"/>
            </a:endParaRPr>
          </a:p>
        </p:txBody>
      </p:sp>
      <p:sp>
        <p:nvSpPr>
          <p:cNvPr id="1251" name="Google Shape;1251;p100"/>
          <p:cNvSpPr/>
          <p:nvPr/>
        </p:nvSpPr>
        <p:spPr>
          <a:xfrm>
            <a:off x="4012602" y="1054546"/>
            <a:ext cx="4590021" cy="3698749"/>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050" b="1" i="0" u="none" strike="noStrike" cap="none">
                <a:solidFill>
                  <a:srgbClr val="0000FF"/>
                </a:solidFill>
                <a:latin typeface="Courier New"/>
                <a:ea typeface="Courier New"/>
                <a:cs typeface="Courier New"/>
                <a:sym typeface="Courier New"/>
              </a:rPr>
              <a:t>let</a:t>
            </a:r>
            <a:r>
              <a:rPr lang="en-US" sz="1050" b="0" i="0" u="none" strike="noStrike" cap="none">
                <a:solidFill>
                  <a:srgbClr val="000000"/>
                </a:solidFill>
                <a:latin typeface="Courier New"/>
                <a:ea typeface="Courier New"/>
                <a:cs typeface="Courier New"/>
                <a:sym typeface="Courier New"/>
              </a:rPr>
              <a:t> keyFrameCalculator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FF"/>
                </a:solidFill>
                <a:latin typeface="Courier New"/>
                <a:ea typeface="Courier New"/>
                <a:cs typeface="Courier New"/>
                <a:sym typeface="Courier New"/>
              </a:rPr>
              <a:t>new</a:t>
            </a:r>
            <a:r>
              <a:rPr lang="en-US" sz="1050" b="0" i="0" u="none" strike="noStrike" cap="none">
                <a:solidFill>
                  <a:srgbClr val="000000"/>
                </a:solidFill>
                <a:latin typeface="Courier New"/>
                <a:ea typeface="Courier New"/>
                <a:cs typeface="Courier New"/>
                <a:sym typeface="Courier New"/>
              </a:rPr>
              <a:t> MMDAnimationHelper</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rgbClr val="0000FF"/>
                </a:solidFill>
                <a:latin typeface="Courier New"/>
                <a:ea typeface="Courier New"/>
                <a:cs typeface="Courier New"/>
                <a:sym typeface="Courier New"/>
              </a:rPr>
              <a:t>const</a:t>
            </a:r>
            <a:r>
              <a:rPr lang="en-US" sz="1050" b="0" i="0" u="none" strike="noStrike" cap="none">
                <a:solidFill>
                  <a:srgbClr val="000000"/>
                </a:solidFill>
                <a:latin typeface="Courier New"/>
                <a:ea typeface="Courier New"/>
                <a:cs typeface="Courier New"/>
                <a:sym typeface="Courier New"/>
              </a:rPr>
              <a:t> loader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FF"/>
                </a:solidFill>
                <a:latin typeface="Courier New"/>
                <a:ea typeface="Courier New"/>
                <a:cs typeface="Courier New"/>
                <a:sym typeface="Courier New"/>
              </a:rPr>
              <a:t>new</a:t>
            </a:r>
            <a:r>
              <a:rPr lang="en-US" sz="1050" b="0" i="0" u="none" strike="noStrike" cap="none">
                <a:solidFill>
                  <a:srgbClr val="000000"/>
                </a:solidFill>
                <a:latin typeface="Courier New"/>
                <a:ea typeface="Courier New"/>
                <a:cs typeface="Courier New"/>
                <a:sym typeface="Courier New"/>
              </a:rPr>
              <a:t> MMDLoader</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8000"/>
                </a:solidFill>
                <a:latin typeface="Courier New"/>
                <a:ea typeface="Courier New"/>
                <a:cs typeface="Courier New"/>
                <a:sym typeface="Courier New"/>
              </a:rPr>
              <a:t>//使用THREE.Loader讀外部資源</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loader</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loadWithAnimation</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008000"/>
                </a:solidFill>
                <a:latin typeface="Courier New"/>
                <a:ea typeface="Courier New"/>
                <a:cs typeface="Courier New"/>
                <a:sym typeface="Courier New"/>
              </a:rPr>
              <a:t>//外讀模型檔</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808080"/>
                </a:solidFill>
                <a:latin typeface="Courier New"/>
                <a:ea typeface="Courier New"/>
                <a:cs typeface="Courier New"/>
                <a:sym typeface="Courier New"/>
              </a:rPr>
              <a:t>'Beatrice/Beatrice Ver. 1.00.pmx'</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008000"/>
                </a:solidFill>
                <a:latin typeface="Courier New"/>
                <a:ea typeface="Courier New"/>
                <a:cs typeface="Courier New"/>
                <a:sym typeface="Courier New"/>
              </a:rPr>
              <a:t>//外讀Key frame檔</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808080"/>
                </a:solidFill>
                <a:latin typeface="Courier New"/>
                <a:ea typeface="Courier New"/>
                <a:cs typeface="Courier New"/>
                <a:sym typeface="Courier New"/>
              </a:rPr>
              <a:t>'wavefile_v2.vmd'</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FF"/>
                </a:solidFill>
                <a:latin typeface="Courier New"/>
                <a:ea typeface="Courier New"/>
                <a:cs typeface="Courier New"/>
                <a:sym typeface="Courier New"/>
              </a:rPr>
              <a:t>function</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mmd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FF"/>
                </a:solidFill>
                <a:latin typeface="Courier New"/>
                <a:ea typeface="Courier New"/>
                <a:cs typeface="Courier New"/>
                <a:sym typeface="Courier New"/>
              </a:rPr>
              <a:t>var</a:t>
            </a:r>
            <a:r>
              <a:rPr lang="en-US" sz="1050" b="0" i="0" u="none" strike="noStrike" cap="none">
                <a:solidFill>
                  <a:srgbClr val="000000"/>
                </a:solidFill>
                <a:latin typeface="Courier New"/>
                <a:ea typeface="Courier New"/>
                <a:cs typeface="Courier New"/>
                <a:sym typeface="Courier New"/>
              </a:rPr>
              <a:t> mesh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mmd</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mesh</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008000"/>
                </a:solidFill>
                <a:latin typeface="Courier New"/>
                <a:ea typeface="Courier New"/>
                <a:cs typeface="Courier New"/>
                <a:sym typeface="Courier New"/>
              </a:rPr>
              <a:t>//物體相對於世界坐標系的位置</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mesh</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position</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set</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FF8000"/>
                </a:solidFill>
                <a:latin typeface="Courier New"/>
                <a:ea typeface="Courier New"/>
                <a:cs typeface="Courier New"/>
                <a:sym typeface="Courier New"/>
              </a:rPr>
              <a:t>0</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FF8000"/>
                </a:solidFill>
                <a:latin typeface="Courier New"/>
                <a:ea typeface="Courier New"/>
                <a:cs typeface="Courier New"/>
                <a:sym typeface="Courier New"/>
              </a:rPr>
              <a:t>5</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8000"/>
                </a:solidFill>
                <a:latin typeface="Courier New"/>
                <a:ea typeface="Courier New"/>
                <a:cs typeface="Courier New"/>
                <a:sym typeface="Courier New"/>
              </a:rPr>
              <a:t>0</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keyFrameCalculator</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add</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mesh</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008000"/>
                </a:solidFill>
                <a:latin typeface="Courier New"/>
                <a:ea typeface="Courier New"/>
                <a:cs typeface="Courier New"/>
                <a:sym typeface="Courier New"/>
              </a:rPr>
              <a:t>//將讀到的Key frame資料加入Helper中以幫入其內插</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animation</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mmd</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animation</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008000"/>
                </a:solidFill>
                <a:latin typeface="Courier New"/>
                <a:ea typeface="Courier New"/>
                <a:cs typeface="Courier New"/>
                <a:sym typeface="Courier New"/>
              </a:rPr>
              <a:t>//Three.js中，物理引擎/碰撞偵測僅需要Enable就能使用</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physics</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FF"/>
                </a:solidFill>
                <a:latin typeface="Courier New"/>
                <a:ea typeface="Courier New"/>
                <a:cs typeface="Courier New"/>
                <a:sym typeface="Courier New"/>
              </a:rPr>
              <a:t>true</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008000"/>
                </a:solidFill>
                <a:latin typeface="Courier New"/>
                <a:ea typeface="Courier New"/>
                <a:cs typeface="Courier New"/>
                <a:sym typeface="Courier New"/>
              </a:rPr>
              <a:t>//載入完畢後才加入場景</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scene</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add</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mesh </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101"/>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六、3D動畫</a:t>
            </a:r>
            <a:endParaRPr sz="4000" b="1">
              <a:solidFill>
                <a:srgbClr val="002060"/>
              </a:solidFill>
            </a:endParaRPr>
          </a:p>
        </p:txBody>
      </p:sp>
      <p:grpSp>
        <p:nvGrpSpPr>
          <p:cNvPr id="1257" name="Google Shape;1257;p101"/>
          <p:cNvGrpSpPr/>
          <p:nvPr/>
        </p:nvGrpSpPr>
        <p:grpSpPr>
          <a:xfrm>
            <a:off x="0" y="0"/>
            <a:ext cx="791072" cy="791072"/>
            <a:chOff x="0" y="0"/>
            <a:chExt cx="791072" cy="791072"/>
          </a:xfrm>
        </p:grpSpPr>
        <p:sp>
          <p:nvSpPr>
            <p:cNvPr id="1258" name="Google Shape;1258;p10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59" name="Google Shape;1259;p10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60" name="Google Shape;1260;p10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61" name="Google Shape;1261;p10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62" name="Google Shape;1262;p101"/>
          <p:cNvGrpSpPr/>
          <p:nvPr/>
        </p:nvGrpSpPr>
        <p:grpSpPr>
          <a:xfrm>
            <a:off x="8460432" y="4299942"/>
            <a:ext cx="500406" cy="640288"/>
            <a:chOff x="8460432" y="4299942"/>
            <a:chExt cx="500406" cy="640288"/>
          </a:xfrm>
        </p:grpSpPr>
        <p:sp>
          <p:nvSpPr>
            <p:cNvPr id="1263" name="Google Shape;1263;p10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64" name="Google Shape;1264;p10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65" name="Google Shape;1265;p10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66" name="Google Shape;1266;p10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
        <p:nvSpPr>
          <p:cNvPr id="1267" name="Google Shape;1267;p101"/>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（二）Key frame method</a:t>
            </a:r>
            <a:endParaRPr sz="1800" b="1" i="0" u="none" strike="noStrike" cap="none">
              <a:solidFill>
                <a:srgbClr val="0070C0"/>
              </a:solidFill>
              <a:latin typeface="Microsoft JhengHei"/>
              <a:ea typeface="Microsoft JhengHei"/>
              <a:cs typeface="Microsoft JhengHei"/>
              <a:sym typeface="Microsoft JhengHei"/>
            </a:endParaRPr>
          </a:p>
        </p:txBody>
      </p:sp>
      <p:sp>
        <p:nvSpPr>
          <p:cNvPr id="1268" name="Google Shape;1268;p101"/>
          <p:cNvSpPr txBox="1"/>
          <p:nvPr/>
        </p:nvSpPr>
        <p:spPr>
          <a:xfrm>
            <a:off x="971600" y="1367679"/>
            <a:ext cx="6904432" cy="1844167"/>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animate()與tick()</a:t>
            </a:r>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此處我們使用THREE.Clock來幫我們計算時間，而省去先前需要紀錄時間再拿現在時間來減的步驟</a:t>
            </a:r>
            <a:endParaRPr sz="1400" b="0" i="0" u="none" strike="noStrike" cap="none">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只要向THREE.Clock詢問已經經過的時間再告訴key frame計算器即可</a:t>
            </a:r>
            <a:endParaRPr sz="1400" b="0" i="0" u="none" strike="noStrike" cap="none">
              <a:solidFill>
                <a:schemeClr val="dk1"/>
              </a:solidFill>
              <a:latin typeface="Microsoft JhengHei"/>
              <a:ea typeface="Microsoft JhengHei"/>
              <a:cs typeface="Microsoft JhengHei"/>
              <a:sym typeface="Microsoft JhengHei"/>
            </a:endParaRPr>
          </a:p>
        </p:txBody>
      </p:sp>
      <p:sp>
        <p:nvSpPr>
          <p:cNvPr id="1269" name="Google Shape;1269;p101"/>
          <p:cNvSpPr/>
          <p:nvPr/>
        </p:nvSpPr>
        <p:spPr>
          <a:xfrm>
            <a:off x="1405123" y="2672675"/>
            <a:ext cx="6037385" cy="2016606"/>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100" b="1" i="0" u="none" strike="noStrike" cap="none">
                <a:solidFill>
                  <a:srgbClr val="0000FF"/>
                </a:solidFill>
                <a:latin typeface="Courier New"/>
                <a:ea typeface="Courier New"/>
                <a:cs typeface="Courier New"/>
                <a:sym typeface="Courier New"/>
              </a:rPr>
              <a:t>const</a:t>
            </a:r>
            <a:r>
              <a:rPr lang="en-US" sz="1100" b="0" i="0" u="none" strike="noStrike" cap="none">
                <a:solidFill>
                  <a:srgbClr val="000000"/>
                </a:solidFill>
                <a:latin typeface="Courier New"/>
                <a:ea typeface="Courier New"/>
                <a:cs typeface="Courier New"/>
                <a:sym typeface="Courier New"/>
              </a:rPr>
              <a:t> clock </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FF"/>
                </a:solidFill>
                <a:latin typeface="Courier New"/>
                <a:ea typeface="Courier New"/>
                <a:cs typeface="Courier New"/>
                <a:sym typeface="Courier New"/>
              </a:rPr>
              <a:t>new</a:t>
            </a:r>
            <a:r>
              <a:rPr lang="en-US" sz="1100" b="0" i="0" u="none" strike="noStrike" cap="none">
                <a:solidFill>
                  <a:srgbClr val="000000"/>
                </a:solidFill>
                <a:latin typeface="Courier New"/>
                <a:ea typeface="Courier New"/>
                <a:cs typeface="Courier New"/>
                <a:sym typeface="Courier New"/>
              </a:rPr>
              <a:t> THREE</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Clock</a:t>
            </a:r>
            <a:r>
              <a:rPr lang="en-US" sz="110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i="0" u="none" strike="noStrike" cap="none">
                <a:solidFill>
                  <a:srgbClr val="0000FF"/>
                </a:solidFill>
                <a:latin typeface="Courier New"/>
                <a:ea typeface="Courier New"/>
                <a:cs typeface="Courier New"/>
                <a:sym typeface="Courier New"/>
              </a:rPr>
              <a:t>function</a:t>
            </a:r>
            <a:r>
              <a:rPr lang="en-US" sz="1100" b="0" i="0" u="none" strike="noStrike" cap="none">
                <a:solidFill>
                  <a:srgbClr val="000000"/>
                </a:solidFill>
                <a:latin typeface="Courier New"/>
                <a:ea typeface="Courier New"/>
                <a:cs typeface="Courier New"/>
                <a:sym typeface="Courier New"/>
              </a:rPr>
              <a:t> animate</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0000"/>
                </a:solidFill>
                <a:latin typeface="Courier New"/>
                <a:ea typeface="Courier New"/>
                <a:cs typeface="Courier New"/>
                <a:sym typeface="Courier New"/>
              </a:rPr>
              <a:t>   controls</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update</a:t>
            </a:r>
            <a:r>
              <a:rPr lang="en-US" sz="110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0000"/>
                </a:solidFill>
                <a:latin typeface="Courier New"/>
                <a:ea typeface="Courier New"/>
                <a:cs typeface="Courier New"/>
                <a:sym typeface="Courier New"/>
              </a:rPr>
              <a:t>   keyFrameCalculator</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update</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clock</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getDelta</a:t>
            </a:r>
            <a:r>
              <a:rPr lang="en-US" sz="110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i="0" u="none" strike="noStrike" cap="none">
                <a:solidFill>
                  <a:srgbClr val="0000FF"/>
                </a:solidFill>
                <a:latin typeface="Courier New"/>
                <a:ea typeface="Courier New"/>
                <a:cs typeface="Courier New"/>
                <a:sym typeface="Courier New"/>
              </a:rPr>
              <a:t>function</a:t>
            </a:r>
            <a:r>
              <a:rPr lang="en-US" sz="1100" b="0" i="0" u="none" strike="noStrike" cap="none">
                <a:solidFill>
                  <a:srgbClr val="000000"/>
                </a:solidFill>
                <a:latin typeface="Courier New"/>
                <a:ea typeface="Courier New"/>
                <a:cs typeface="Courier New"/>
                <a:sym typeface="Courier New"/>
              </a:rPr>
              <a:t> tick</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0000"/>
                </a:solidFill>
                <a:latin typeface="Courier New"/>
                <a:ea typeface="Courier New"/>
                <a:cs typeface="Courier New"/>
                <a:sym typeface="Courier New"/>
              </a:rPr>
              <a:t>   requestAnimationFrame</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tick </a:t>
            </a:r>
            <a:r>
              <a:rPr lang="en-US" sz="110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0000"/>
                </a:solidFill>
                <a:latin typeface="Courier New"/>
                <a:ea typeface="Courier New"/>
                <a:cs typeface="Courier New"/>
                <a:sym typeface="Courier New"/>
              </a:rPr>
              <a:t>   drawScene</a:t>
            </a:r>
            <a:r>
              <a:rPr lang="en-US" sz="110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0000"/>
                </a:solidFill>
                <a:latin typeface="Courier New"/>
                <a:ea typeface="Courier New"/>
                <a:cs typeface="Courier New"/>
                <a:sym typeface="Courier New"/>
              </a:rPr>
              <a:t>   animate</a:t>
            </a:r>
            <a:r>
              <a:rPr lang="en-US" sz="110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1"/>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二、</a:t>
            </a:r>
            <a:r>
              <a:rPr lang="en-US" sz="4000" b="1" dirty="0" err="1" smtClean="0">
                <a:solidFill>
                  <a:srgbClr val="002060"/>
                </a:solidFill>
              </a:rPr>
              <a:t>Three.js</a:t>
            </a:r>
            <a:r>
              <a:rPr lang="en-US" sz="4000" b="1" dirty="0" err="1">
                <a:solidFill>
                  <a:srgbClr val="002060"/>
                </a:solidFill>
              </a:rPr>
              <a:t>渲染與幾何變換流程</a:t>
            </a:r>
            <a:endParaRPr sz="4000" b="1" dirty="0">
              <a:solidFill>
                <a:srgbClr val="002060"/>
              </a:solidFill>
            </a:endParaRPr>
          </a:p>
        </p:txBody>
      </p:sp>
      <p:grpSp>
        <p:nvGrpSpPr>
          <p:cNvPr id="174" name="Google Shape;174;p21"/>
          <p:cNvGrpSpPr/>
          <p:nvPr/>
        </p:nvGrpSpPr>
        <p:grpSpPr>
          <a:xfrm>
            <a:off x="0" y="0"/>
            <a:ext cx="791072" cy="791072"/>
            <a:chOff x="0" y="0"/>
            <a:chExt cx="791072" cy="791072"/>
          </a:xfrm>
        </p:grpSpPr>
        <p:sp>
          <p:nvSpPr>
            <p:cNvPr id="175" name="Google Shape;175;p2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76" name="Google Shape;176;p2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77" name="Google Shape;177;p2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78" name="Google Shape;178;p2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79" name="Google Shape;179;p21"/>
          <p:cNvGrpSpPr/>
          <p:nvPr/>
        </p:nvGrpSpPr>
        <p:grpSpPr>
          <a:xfrm>
            <a:off x="8460432" y="4299942"/>
            <a:ext cx="500406" cy="640288"/>
            <a:chOff x="8460432" y="4299942"/>
            <a:chExt cx="500406" cy="640288"/>
          </a:xfrm>
        </p:grpSpPr>
        <p:sp>
          <p:nvSpPr>
            <p:cNvPr id="180" name="Google Shape;180;p2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81" name="Google Shape;181;p2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82" name="Google Shape;182;p2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83" name="Google Shape;183;p2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184" name="Google Shape;184;p21"/>
          <p:cNvSpPr/>
          <p:nvPr/>
        </p:nvSpPr>
        <p:spPr>
          <a:xfrm>
            <a:off x="971600" y="987574"/>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（一） Three js幾何變換流程</a:t>
            </a:r>
            <a:endParaRPr sz="1800" b="1" i="0" u="none" strike="noStrike" cap="none">
              <a:solidFill>
                <a:srgbClr val="0070C0"/>
              </a:solidFill>
              <a:latin typeface="Microsoft JhengHei"/>
              <a:ea typeface="Microsoft JhengHei"/>
              <a:cs typeface="Microsoft JhengHei"/>
              <a:sym typeface="Microsoft JhengHei"/>
            </a:endParaRPr>
          </a:p>
        </p:txBody>
      </p:sp>
      <p:sp>
        <p:nvSpPr>
          <p:cNvPr id="185" name="Google Shape;185;p21"/>
          <p:cNvSpPr txBox="1"/>
          <p:nvPr/>
        </p:nvSpPr>
        <p:spPr>
          <a:xfrm>
            <a:off x="1042416" y="1536192"/>
            <a:ext cx="1713931" cy="338554"/>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70C0"/>
                </a:solidFill>
                <a:latin typeface="Microsoft JhengHei"/>
                <a:ea typeface="Microsoft JhengHei"/>
                <a:cs typeface="Microsoft JhengHei"/>
                <a:sym typeface="Microsoft JhengHei"/>
              </a:rPr>
              <a:t>與WebGL不同處</a:t>
            </a:r>
            <a:endParaRPr sz="1600" b="1" i="0" u="none" strike="noStrike" cap="none">
              <a:solidFill>
                <a:srgbClr val="0070C0"/>
              </a:solidFill>
              <a:latin typeface="Microsoft JhengHei"/>
              <a:ea typeface="Microsoft JhengHei"/>
              <a:cs typeface="Microsoft JhengHei"/>
              <a:sym typeface="Microsoft JhengHei"/>
            </a:endParaRPr>
          </a:p>
        </p:txBody>
      </p:sp>
      <p:sp>
        <p:nvSpPr>
          <p:cNvPr id="186" name="Google Shape;186;p21"/>
          <p:cNvSpPr/>
          <p:nvPr/>
        </p:nvSpPr>
        <p:spPr>
          <a:xfrm>
            <a:off x="2849450" y="1476150"/>
            <a:ext cx="6018300" cy="51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a:latin typeface="Microsoft JhengHei"/>
                <a:ea typeface="Microsoft JhengHei"/>
                <a:cs typeface="Microsoft JhengHei"/>
                <a:sym typeface="Microsoft JhengHei"/>
              </a:rPr>
              <a:t>以前課程是把攝影機座標系獨立於世界座標系之外</a:t>
            </a:r>
            <a:endParaRPr>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a:latin typeface="Microsoft JhengHei"/>
                <a:ea typeface="Microsoft JhengHei"/>
                <a:cs typeface="Microsoft JhengHei"/>
                <a:sym typeface="Microsoft JhengHei"/>
              </a:rPr>
              <a:t>現在</a:t>
            </a:r>
            <a:r>
              <a:rPr lang="en-US" sz="1400" b="0" i="0" u="none" strike="noStrike" cap="none">
                <a:solidFill>
                  <a:srgbClr val="000000"/>
                </a:solidFill>
                <a:latin typeface="Microsoft JhengHei"/>
                <a:ea typeface="Microsoft JhengHei"/>
                <a:cs typeface="Microsoft JhengHei"/>
                <a:sym typeface="Microsoft JhengHei"/>
              </a:rPr>
              <a:t>Three.js的攝影機和普通物件一樣由在地坐標系變換到世界坐標系</a:t>
            </a:r>
            <a:endParaRPr/>
          </a:p>
        </p:txBody>
      </p:sp>
      <p:sp>
        <p:nvSpPr>
          <p:cNvPr id="187" name="Google Shape;187;p21"/>
          <p:cNvSpPr/>
          <p:nvPr/>
        </p:nvSpPr>
        <p:spPr>
          <a:xfrm>
            <a:off x="1042416" y="1992904"/>
            <a:ext cx="631662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Microsoft JhengHei"/>
                <a:ea typeface="Microsoft JhengHei"/>
                <a:cs typeface="Microsoft JhengHei"/>
                <a:sym typeface="Microsoft JhengHei"/>
              </a:rPr>
              <a:t>在這個體系中camera的變換矩陣與我們先前課程的View矩陣互為反矩陣</a:t>
            </a:r>
            <a:endParaRPr/>
          </a:p>
        </p:txBody>
      </p:sp>
      <p:grpSp>
        <p:nvGrpSpPr>
          <p:cNvPr id="188" name="Google Shape;188;p21"/>
          <p:cNvGrpSpPr/>
          <p:nvPr/>
        </p:nvGrpSpPr>
        <p:grpSpPr>
          <a:xfrm>
            <a:off x="1111773" y="2683893"/>
            <a:ext cx="6560236" cy="2048097"/>
            <a:chOff x="633044" y="2386562"/>
            <a:chExt cx="8510956" cy="2657109"/>
          </a:xfrm>
        </p:grpSpPr>
        <p:sp>
          <p:nvSpPr>
            <p:cNvPr id="189" name="Google Shape;189;p21"/>
            <p:cNvSpPr/>
            <p:nvPr/>
          </p:nvSpPr>
          <p:spPr>
            <a:xfrm>
              <a:off x="2886806" y="3115225"/>
              <a:ext cx="1749670" cy="100232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World</a:t>
              </a:r>
              <a:endParaRPr sz="1400" b="0" i="0" u="none" strike="noStrike" cap="none">
                <a:solidFill>
                  <a:schemeClr val="lt1"/>
                </a:solidFill>
                <a:latin typeface="Arial"/>
                <a:ea typeface="Arial"/>
                <a:cs typeface="Arial"/>
                <a:sym typeface="Arial"/>
              </a:endParaRPr>
            </a:p>
          </p:txBody>
        </p:sp>
        <p:sp>
          <p:nvSpPr>
            <p:cNvPr id="190" name="Google Shape;190;p21"/>
            <p:cNvSpPr/>
            <p:nvPr/>
          </p:nvSpPr>
          <p:spPr>
            <a:xfrm>
              <a:off x="633044" y="4041348"/>
              <a:ext cx="1749670" cy="100232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Scene</a:t>
              </a:r>
              <a:endParaRPr sz="1400" b="0" i="0" u="none" strike="noStrike" cap="none">
                <a:solidFill>
                  <a:schemeClr val="lt1"/>
                </a:solidFill>
                <a:latin typeface="Arial"/>
                <a:ea typeface="Arial"/>
                <a:cs typeface="Arial"/>
                <a:sym typeface="Arial"/>
              </a:endParaRPr>
            </a:p>
          </p:txBody>
        </p:sp>
        <p:sp>
          <p:nvSpPr>
            <p:cNvPr id="191" name="Google Shape;191;p21"/>
            <p:cNvSpPr/>
            <p:nvPr/>
          </p:nvSpPr>
          <p:spPr>
            <a:xfrm>
              <a:off x="633044" y="2386562"/>
              <a:ext cx="1749670" cy="100232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Camera</a:t>
              </a:r>
              <a:endParaRPr sz="1400" b="0" i="0" u="none" strike="noStrike" cap="none">
                <a:solidFill>
                  <a:schemeClr val="lt1"/>
                </a:solidFill>
                <a:latin typeface="Arial"/>
                <a:ea typeface="Arial"/>
                <a:cs typeface="Arial"/>
                <a:sym typeface="Arial"/>
              </a:endParaRPr>
            </a:p>
          </p:txBody>
        </p:sp>
        <p:sp>
          <p:nvSpPr>
            <p:cNvPr id="192" name="Google Shape;192;p21"/>
            <p:cNvSpPr/>
            <p:nvPr/>
          </p:nvSpPr>
          <p:spPr>
            <a:xfrm rot="-2779302">
              <a:off x="2353407" y="4013718"/>
              <a:ext cx="562708" cy="477533"/>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3" name="Google Shape;193;p21"/>
            <p:cNvSpPr/>
            <p:nvPr/>
          </p:nvSpPr>
          <p:spPr>
            <a:xfrm rot="1691615">
              <a:off x="2353407" y="2917535"/>
              <a:ext cx="562708" cy="477533"/>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4" name="Google Shape;194;p21"/>
            <p:cNvSpPr/>
            <p:nvPr/>
          </p:nvSpPr>
          <p:spPr>
            <a:xfrm>
              <a:off x="5070376" y="2386562"/>
              <a:ext cx="1749670" cy="1002323"/>
            </a:xfrm>
            <a:prstGeom prst="rect">
              <a:avLst/>
            </a:prstGeom>
            <a:solidFill>
              <a:srgbClr val="DAE5F1"/>
            </a:solidFill>
            <a:ln w="28575" cap="flat" cmpd="sng">
              <a:solidFill>
                <a:srgbClr val="395E89"/>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Camera</a:t>
              </a:r>
              <a:r>
                <a:rPr lang="en-US" sz="1400" b="0" i="0" u="none" strike="noStrike" cap="none" baseline="30000">
                  <a:solidFill>
                    <a:schemeClr val="dk1"/>
                  </a:solidFill>
                  <a:latin typeface="Arial"/>
                  <a:ea typeface="Arial"/>
                  <a:cs typeface="Arial"/>
                  <a:sym typeface="Arial"/>
                </a:rPr>
                <a:t>-1</a:t>
              </a:r>
              <a:r>
                <a:rPr lang="en-US" sz="1400" b="0" i="0" u="none" strike="noStrike" cap="none">
                  <a:solidFill>
                    <a:schemeClr val="dk1"/>
                  </a:solidFill>
                  <a:latin typeface="Arial"/>
                  <a:ea typeface="Arial"/>
                  <a:cs typeface="Arial"/>
                  <a:sym typeface="Arial"/>
                </a:rPr>
                <a:t> </a:t>
              </a:r>
              <a:endParaRPr sz="1400" b="0" i="0" u="none" strike="noStrike" cap="none">
                <a:solidFill>
                  <a:schemeClr val="dk1"/>
                </a:solidFill>
                <a:latin typeface="Arial"/>
                <a:ea typeface="Arial"/>
                <a:cs typeface="Arial"/>
                <a:sym typeface="Arial"/>
              </a:endParaRPr>
            </a:p>
          </p:txBody>
        </p:sp>
        <p:sp>
          <p:nvSpPr>
            <p:cNvPr id="195" name="Google Shape;195;p21"/>
            <p:cNvSpPr/>
            <p:nvPr/>
          </p:nvSpPr>
          <p:spPr>
            <a:xfrm>
              <a:off x="4630614" y="3368774"/>
              <a:ext cx="2763716" cy="495222"/>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6" name="Google Shape;196;p21"/>
            <p:cNvSpPr/>
            <p:nvPr/>
          </p:nvSpPr>
          <p:spPr>
            <a:xfrm>
              <a:off x="7394330" y="3115223"/>
              <a:ext cx="1749670" cy="100232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viewport</a:t>
              </a: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102"/>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六、3D動畫</a:t>
            </a:r>
            <a:endParaRPr sz="4000" b="1">
              <a:solidFill>
                <a:srgbClr val="002060"/>
              </a:solidFill>
            </a:endParaRPr>
          </a:p>
        </p:txBody>
      </p:sp>
      <p:grpSp>
        <p:nvGrpSpPr>
          <p:cNvPr id="1275" name="Google Shape;1275;p102"/>
          <p:cNvGrpSpPr/>
          <p:nvPr/>
        </p:nvGrpSpPr>
        <p:grpSpPr>
          <a:xfrm>
            <a:off x="0" y="0"/>
            <a:ext cx="791072" cy="791072"/>
            <a:chOff x="0" y="0"/>
            <a:chExt cx="791072" cy="791072"/>
          </a:xfrm>
        </p:grpSpPr>
        <p:sp>
          <p:nvSpPr>
            <p:cNvPr id="1276" name="Google Shape;1276;p102"/>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77" name="Google Shape;1277;p102"/>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78" name="Google Shape;1278;p102"/>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79" name="Google Shape;1279;p102"/>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80" name="Google Shape;1280;p102"/>
          <p:cNvGrpSpPr/>
          <p:nvPr/>
        </p:nvGrpSpPr>
        <p:grpSpPr>
          <a:xfrm>
            <a:off x="8460432" y="4299942"/>
            <a:ext cx="500406" cy="640288"/>
            <a:chOff x="8460432" y="4299942"/>
            <a:chExt cx="500406" cy="640288"/>
          </a:xfrm>
        </p:grpSpPr>
        <p:sp>
          <p:nvSpPr>
            <p:cNvPr id="1281" name="Google Shape;1281;p102"/>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82" name="Google Shape;1282;p102"/>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83" name="Google Shape;1283;p102"/>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84" name="Google Shape;1284;p10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sp>
        <p:nvSpPr>
          <p:cNvPr id="1285" name="Google Shape;1285;p102"/>
          <p:cNvSpPr/>
          <p:nvPr/>
        </p:nvSpPr>
        <p:spPr>
          <a:xfrm>
            <a:off x="971600" y="938806"/>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（二）Key frame method</a:t>
            </a:r>
            <a:endParaRPr sz="1800" b="1" i="0" u="none" strike="noStrike" cap="none">
              <a:solidFill>
                <a:srgbClr val="0070C0"/>
              </a:solidFill>
              <a:latin typeface="Microsoft JhengHei"/>
              <a:ea typeface="Microsoft JhengHei"/>
              <a:cs typeface="Microsoft JhengHei"/>
              <a:sym typeface="Microsoft JhengHei"/>
            </a:endParaRPr>
          </a:p>
        </p:txBody>
      </p:sp>
      <p:pic>
        <p:nvPicPr>
          <p:cNvPr id="1286" name="Google Shape;1286;p102"/>
          <p:cNvPicPr preferRelativeResize="0"/>
          <p:nvPr/>
        </p:nvPicPr>
        <p:blipFill rotWithShape="1">
          <a:blip r:embed="rId3">
            <a:alphaModFix/>
          </a:blip>
          <a:srcRect/>
          <a:stretch/>
        </p:blipFill>
        <p:spPr>
          <a:xfrm>
            <a:off x="2819908" y="1619053"/>
            <a:ext cx="3361436" cy="3112736"/>
          </a:xfrm>
          <a:prstGeom prst="rect">
            <a:avLst/>
          </a:prstGeom>
          <a:noFill/>
          <a:ln>
            <a:noFill/>
          </a:ln>
        </p:spPr>
      </p:pic>
      <p:sp>
        <p:nvSpPr>
          <p:cNvPr id="1287" name="Google Shape;1287;p102"/>
          <p:cNvSpPr txBox="1"/>
          <p:nvPr/>
        </p:nvSpPr>
        <p:spPr>
          <a:xfrm>
            <a:off x="1075944" y="1448132"/>
            <a:ext cx="2414954" cy="52322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result</a:t>
            </a:r>
            <a:endParaRPr sz="1400" b="0" i="0" u="none" strike="noStrike" cap="none">
              <a:solidFill>
                <a:srgbClr val="000000"/>
              </a:solidFill>
              <a:latin typeface="Arial"/>
              <a:ea typeface="Arial"/>
              <a:cs typeface="Arial"/>
              <a:sym typeface="Arial"/>
            </a:endParaRPr>
          </a:p>
          <a:p>
            <a:pPr marL="342900" marR="0" lvl="0" indent="-2540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6"/>
                                        </p:tgtEl>
                                        <p:attrNameLst>
                                          <p:attrName>style.visibility</p:attrName>
                                        </p:attrNameLst>
                                      </p:cBhvr>
                                      <p:to>
                                        <p:strVal val="visible"/>
                                      </p:to>
                                    </p:set>
                                    <p:animEffect transition="in" filter="fade">
                                      <p:cBhvr>
                                        <p:cTn id="7" dur="5000"/>
                                        <p:tgtEl>
                                          <p:spTgt spid="1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grpSp>
        <p:nvGrpSpPr>
          <p:cNvPr id="193" name="Google Shape;193;p52"/>
          <p:cNvGrpSpPr/>
          <p:nvPr/>
        </p:nvGrpSpPr>
        <p:grpSpPr>
          <a:xfrm>
            <a:off x="0" y="0"/>
            <a:ext cx="791072" cy="791072"/>
            <a:chOff x="0" y="0"/>
            <a:chExt cx="791072" cy="791072"/>
          </a:xfrm>
        </p:grpSpPr>
        <p:sp>
          <p:nvSpPr>
            <p:cNvPr id="194" name="Google Shape;194;p52"/>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95" name="Google Shape;195;p52"/>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96" name="Google Shape;196;p52"/>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97" name="Google Shape;197;p52"/>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98" name="Google Shape;198;p52"/>
          <p:cNvGrpSpPr/>
          <p:nvPr/>
        </p:nvGrpSpPr>
        <p:grpSpPr>
          <a:xfrm>
            <a:off x="8460432" y="4299942"/>
            <a:ext cx="500406" cy="640288"/>
            <a:chOff x="8460432" y="4299942"/>
            <a:chExt cx="500406" cy="640288"/>
          </a:xfrm>
        </p:grpSpPr>
        <p:sp>
          <p:nvSpPr>
            <p:cNvPr id="199" name="Google Shape;199;p52"/>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200" name="Google Shape;200;p52"/>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201" name="Google Shape;201;p52"/>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202" name="Google Shape;202;p5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sp>
        <p:nvSpPr>
          <p:cNvPr id="203" name="Google Shape;203;p52"/>
          <p:cNvSpPr/>
          <p:nvPr/>
        </p:nvSpPr>
        <p:spPr>
          <a:xfrm>
            <a:off x="971600" y="987574"/>
            <a:ext cx="4270960"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一</a:t>
            </a:r>
            <a:r>
              <a:rPr lang="en-US" sz="1800" b="1" i="0" u="none" strike="noStrike" cap="none" dirty="0" smtClean="0">
                <a:solidFill>
                  <a:srgbClr val="0070C0"/>
                </a:solidFill>
                <a:latin typeface="Microsoft JhengHei"/>
                <a:ea typeface="Microsoft JhengHei"/>
                <a:cs typeface="Microsoft JhengHei"/>
                <a:sym typeface="Microsoft JhengHei"/>
              </a:rPr>
              <a:t>）Bump </a:t>
            </a:r>
            <a:r>
              <a:rPr lang="en-US" sz="1800" b="1" i="0" u="none" strike="noStrike" cap="none" dirty="0">
                <a:solidFill>
                  <a:srgbClr val="0070C0"/>
                </a:solidFill>
                <a:latin typeface="Microsoft JhengHei"/>
                <a:ea typeface="Microsoft JhengHei"/>
                <a:cs typeface="Microsoft JhengHei"/>
                <a:sym typeface="Microsoft JhengHei"/>
              </a:rPr>
              <a:t>Mapping (</a:t>
            </a:r>
            <a:r>
              <a:rPr lang="en-US" sz="1800" b="1" i="0" u="none" strike="noStrike" cap="none" dirty="0" err="1">
                <a:solidFill>
                  <a:srgbClr val="0070C0"/>
                </a:solidFill>
                <a:latin typeface="Microsoft JhengHei"/>
                <a:ea typeface="Microsoft JhengHei"/>
                <a:cs typeface="Microsoft JhengHei"/>
                <a:sym typeface="Microsoft JhengHei"/>
              </a:rPr>
              <a:t>凹凸面貼圖</a:t>
            </a:r>
            <a:r>
              <a:rPr lang="en-US" sz="1800" b="1" i="0" u="none" strike="noStrike" cap="none" dirty="0">
                <a:solidFill>
                  <a:srgbClr val="0070C0"/>
                </a:solidFill>
                <a:latin typeface="Microsoft JhengHei"/>
                <a:ea typeface="Microsoft JhengHei"/>
                <a:cs typeface="Microsoft JhengHei"/>
                <a:sym typeface="Microsoft JhengHei"/>
              </a:rPr>
              <a:t>)</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204" name="Google Shape;204;p52"/>
          <p:cNvSpPr/>
          <p:nvPr/>
        </p:nvSpPr>
        <p:spPr>
          <a:xfrm>
            <a:off x="971600" y="1419622"/>
            <a:ext cx="409439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7F7F7F"/>
                </a:solidFill>
                <a:latin typeface="Microsoft JhengHei"/>
                <a:ea typeface="Microsoft JhengHei"/>
                <a:cs typeface="Microsoft JhengHei"/>
                <a:sym typeface="Microsoft JhengHei"/>
              </a:rPr>
              <a:t>呈現物體表面凹凸細節的Texture Mapping</a:t>
            </a:r>
            <a:endParaRPr sz="1400" b="0" i="0" u="none" strike="noStrike" cap="none">
              <a:solidFill>
                <a:srgbClr val="000000"/>
              </a:solidFill>
              <a:latin typeface="Arial"/>
              <a:ea typeface="Arial"/>
              <a:cs typeface="Arial"/>
              <a:sym typeface="Arial"/>
            </a:endParaRPr>
          </a:p>
        </p:txBody>
      </p:sp>
      <p:grpSp>
        <p:nvGrpSpPr>
          <p:cNvPr id="205" name="Google Shape;205;p52"/>
          <p:cNvGrpSpPr/>
          <p:nvPr/>
        </p:nvGrpSpPr>
        <p:grpSpPr>
          <a:xfrm>
            <a:off x="1103382" y="848270"/>
            <a:ext cx="7323010" cy="4257796"/>
            <a:chOff x="795832" y="-192647"/>
            <a:chExt cx="11640834" cy="6768298"/>
          </a:xfrm>
        </p:grpSpPr>
        <p:pic>
          <p:nvPicPr>
            <p:cNvPr id="206" name="Google Shape;206;p52"/>
            <p:cNvPicPr preferRelativeResize="0"/>
            <p:nvPr/>
          </p:nvPicPr>
          <p:blipFill rotWithShape="1">
            <a:blip r:embed="rId3">
              <a:alphaModFix/>
            </a:blip>
            <a:srcRect/>
            <a:stretch/>
          </p:blipFill>
          <p:spPr>
            <a:xfrm>
              <a:off x="795832" y="3573212"/>
              <a:ext cx="2400902" cy="2400901"/>
            </a:xfrm>
            <a:prstGeom prst="rect">
              <a:avLst/>
            </a:prstGeom>
            <a:noFill/>
            <a:ln>
              <a:noFill/>
            </a:ln>
          </p:spPr>
        </p:pic>
        <p:pic>
          <p:nvPicPr>
            <p:cNvPr id="207" name="Google Shape;207;p52"/>
            <p:cNvPicPr preferRelativeResize="0"/>
            <p:nvPr/>
          </p:nvPicPr>
          <p:blipFill rotWithShape="1">
            <a:blip r:embed="rId4">
              <a:alphaModFix/>
            </a:blip>
            <a:srcRect/>
            <a:stretch/>
          </p:blipFill>
          <p:spPr>
            <a:xfrm>
              <a:off x="4393350" y="3573721"/>
              <a:ext cx="2399673" cy="2403532"/>
            </a:xfrm>
            <a:prstGeom prst="rect">
              <a:avLst/>
            </a:prstGeom>
            <a:noFill/>
            <a:ln>
              <a:noFill/>
            </a:ln>
          </p:spPr>
        </p:pic>
        <p:pic>
          <p:nvPicPr>
            <p:cNvPr id="208" name="Google Shape;208;p52"/>
            <p:cNvPicPr preferRelativeResize="0"/>
            <p:nvPr/>
          </p:nvPicPr>
          <p:blipFill rotWithShape="1">
            <a:blip r:embed="rId5">
              <a:alphaModFix/>
            </a:blip>
            <a:srcRect/>
            <a:stretch/>
          </p:blipFill>
          <p:spPr>
            <a:xfrm>
              <a:off x="8270027" y="3573212"/>
              <a:ext cx="2389414" cy="2400901"/>
            </a:xfrm>
            <a:prstGeom prst="rect">
              <a:avLst/>
            </a:prstGeom>
            <a:noFill/>
            <a:ln>
              <a:noFill/>
            </a:ln>
          </p:spPr>
        </p:pic>
        <p:pic>
          <p:nvPicPr>
            <p:cNvPr id="209" name="Google Shape;209;p52"/>
            <p:cNvPicPr preferRelativeResize="0"/>
            <p:nvPr/>
          </p:nvPicPr>
          <p:blipFill rotWithShape="1">
            <a:blip r:embed="rId6">
              <a:alphaModFix/>
            </a:blip>
            <a:srcRect/>
            <a:stretch/>
          </p:blipFill>
          <p:spPr>
            <a:xfrm>
              <a:off x="7775028" y="-192647"/>
              <a:ext cx="1816472" cy="1816470"/>
            </a:xfrm>
            <a:prstGeom prst="rect">
              <a:avLst/>
            </a:prstGeom>
            <a:noFill/>
            <a:ln>
              <a:noFill/>
            </a:ln>
          </p:spPr>
        </p:pic>
        <p:pic>
          <p:nvPicPr>
            <p:cNvPr id="210" name="Google Shape;210;p52"/>
            <p:cNvPicPr preferRelativeResize="0"/>
            <p:nvPr/>
          </p:nvPicPr>
          <p:blipFill rotWithShape="1">
            <a:blip r:embed="rId7">
              <a:alphaModFix/>
            </a:blip>
            <a:srcRect/>
            <a:stretch/>
          </p:blipFill>
          <p:spPr>
            <a:xfrm>
              <a:off x="10212181" y="-183855"/>
              <a:ext cx="1816472" cy="1816470"/>
            </a:xfrm>
            <a:prstGeom prst="rect">
              <a:avLst/>
            </a:prstGeom>
            <a:noFill/>
            <a:ln>
              <a:noFill/>
            </a:ln>
          </p:spPr>
        </p:pic>
        <p:sp>
          <p:nvSpPr>
            <p:cNvPr id="211" name="Google Shape;211;p52"/>
            <p:cNvSpPr txBox="1"/>
            <p:nvPr/>
          </p:nvSpPr>
          <p:spPr>
            <a:xfrm>
              <a:off x="7357733" y="1690990"/>
              <a:ext cx="2651061" cy="489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Normal Map</a:t>
              </a:r>
              <a:endParaRPr sz="1400" b="0" i="0" u="none" strike="noStrike" cap="none">
                <a:solidFill>
                  <a:srgbClr val="000000"/>
                </a:solidFill>
                <a:latin typeface="Arial"/>
                <a:ea typeface="Arial"/>
                <a:cs typeface="Arial"/>
                <a:sym typeface="Arial"/>
              </a:endParaRPr>
            </a:p>
          </p:txBody>
        </p:sp>
        <p:sp>
          <p:nvSpPr>
            <p:cNvPr id="212" name="Google Shape;212;p52"/>
            <p:cNvSpPr txBox="1"/>
            <p:nvPr/>
          </p:nvSpPr>
          <p:spPr>
            <a:xfrm>
              <a:off x="9862306" y="1690990"/>
              <a:ext cx="2574360" cy="489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Parallax Map</a:t>
              </a:r>
              <a:endParaRPr sz="1400" b="0" i="0" u="none" strike="noStrike" cap="none">
                <a:solidFill>
                  <a:srgbClr val="000000"/>
                </a:solidFill>
                <a:latin typeface="Arial"/>
                <a:ea typeface="Arial"/>
                <a:cs typeface="Arial"/>
                <a:sym typeface="Arial"/>
              </a:endParaRPr>
            </a:p>
          </p:txBody>
        </p:sp>
        <p:sp>
          <p:nvSpPr>
            <p:cNvPr id="213" name="Google Shape;213;p52"/>
            <p:cNvSpPr txBox="1"/>
            <p:nvPr/>
          </p:nvSpPr>
          <p:spPr>
            <a:xfrm>
              <a:off x="795832" y="6071420"/>
              <a:ext cx="2400902" cy="4891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無凹凸面貼圖</a:t>
              </a:r>
              <a:endParaRPr sz="1400" b="0" i="0" u="none" strike="noStrike" cap="none">
                <a:solidFill>
                  <a:srgbClr val="000000"/>
                </a:solidFill>
                <a:latin typeface="Microsoft JhengHei"/>
                <a:ea typeface="Microsoft JhengHei"/>
                <a:cs typeface="Microsoft JhengHei"/>
                <a:sym typeface="Microsoft JhengHei"/>
              </a:endParaRPr>
            </a:p>
          </p:txBody>
        </p:sp>
        <p:sp>
          <p:nvSpPr>
            <p:cNvPr id="214" name="Google Shape;214;p52"/>
            <p:cNvSpPr txBox="1"/>
            <p:nvPr/>
          </p:nvSpPr>
          <p:spPr>
            <a:xfrm>
              <a:off x="4190203" y="6086466"/>
              <a:ext cx="2805967" cy="4891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Microsoft JhengHei"/>
                  <a:ea typeface="Microsoft JhengHei"/>
                  <a:cs typeface="Microsoft JhengHei"/>
                  <a:sym typeface="Microsoft JhengHei"/>
                </a:rPr>
                <a:t>Only Normal Map</a:t>
              </a:r>
              <a:endParaRPr sz="1400" b="0" i="0" u="none" strike="noStrike" cap="none" dirty="0">
                <a:solidFill>
                  <a:srgbClr val="000000"/>
                </a:solidFill>
                <a:latin typeface="Microsoft JhengHei"/>
                <a:ea typeface="Microsoft JhengHei"/>
                <a:cs typeface="Microsoft JhengHei"/>
                <a:sym typeface="Microsoft JhengHei"/>
              </a:endParaRPr>
            </a:p>
          </p:txBody>
        </p:sp>
        <p:sp>
          <p:nvSpPr>
            <p:cNvPr id="215" name="Google Shape;215;p52"/>
            <p:cNvSpPr txBox="1"/>
            <p:nvPr/>
          </p:nvSpPr>
          <p:spPr>
            <a:xfrm>
              <a:off x="7330915" y="6053238"/>
              <a:ext cx="4621971" cy="4891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Microsoft JhengHei"/>
                  <a:ea typeface="Microsoft JhengHei"/>
                  <a:cs typeface="Microsoft JhengHei"/>
                  <a:sym typeface="Microsoft JhengHei"/>
                </a:rPr>
                <a:t>Normal Map &amp; Parallax Map </a:t>
              </a:r>
              <a:endParaRPr sz="1400" b="0" i="0" u="none" strike="noStrike" cap="none" dirty="0">
                <a:solidFill>
                  <a:srgbClr val="000000"/>
                </a:solidFill>
                <a:latin typeface="Microsoft JhengHei"/>
                <a:ea typeface="Microsoft JhengHei"/>
                <a:cs typeface="Microsoft JhengHei"/>
                <a:sym typeface="Microsoft JhengHei"/>
              </a:endParaRPr>
            </a:p>
          </p:txBody>
        </p:sp>
      </p:grpSp>
      <p:sp>
        <p:nvSpPr>
          <p:cNvPr id="216" name="Google Shape;216;p52"/>
          <p:cNvSpPr txBox="1"/>
          <p:nvPr/>
        </p:nvSpPr>
        <p:spPr>
          <a:xfrm>
            <a:off x="838200" y="1758176"/>
            <a:ext cx="7622232" cy="1100285"/>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凹凸面貼圖分為兩個部分</a:t>
            </a:r>
            <a:endParaRPr sz="1800" b="0" i="0" u="none" strike="noStrike" cap="none">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Normal Mapping : 用來儲存法向量</a:t>
            </a:r>
            <a:endParaRPr sz="1600" b="0" i="0" u="none" strike="noStrike" cap="none">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Parallax Mapping : 用來儲存表面起伏（視差）</a:t>
            </a:r>
            <a:endParaRPr sz="1600" b="0" i="0" u="none" strike="noStrike" cap="none">
              <a:solidFill>
                <a:schemeClr val="dk1"/>
              </a:solidFill>
              <a:latin typeface="Microsoft JhengHei"/>
              <a:ea typeface="Microsoft JhengHei"/>
              <a:cs typeface="Microsoft JhengHei"/>
              <a:sym typeface="Microsoft JhengHei"/>
            </a:endParaRPr>
          </a:p>
        </p:txBody>
      </p:sp>
      <p:sp>
        <p:nvSpPr>
          <p:cNvPr id="28" name="Google Shape;1292;gb4a905aa7a_0_20"/>
          <p:cNvSpPr txBox="1">
            <a:spLocks noGrp="1"/>
          </p:cNvSpPr>
          <p:nvPr>
            <p:ph type="title"/>
          </p:nvPr>
        </p:nvSpPr>
        <p:spPr>
          <a:xfrm>
            <a:off x="889248" y="195486"/>
            <a:ext cx="82548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七、凹凸面材質</a:t>
            </a:r>
            <a:endParaRPr sz="4000" b="1" dirty="0">
              <a:solidFill>
                <a:srgbClr val="002060"/>
              </a:solidFill>
            </a:endParaRPr>
          </a:p>
        </p:txBody>
      </p:sp>
      <p:sp>
        <p:nvSpPr>
          <p:cNvPr id="27" name="Google Shape;519;p63"/>
          <p:cNvSpPr/>
          <p:nvPr/>
        </p:nvSpPr>
        <p:spPr>
          <a:xfrm>
            <a:off x="1733411" y="2703919"/>
            <a:ext cx="4414905"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smtClean="0">
                <a:solidFill>
                  <a:srgbClr val="E36C09"/>
                </a:solidFill>
                <a:latin typeface="Microsoft JhengHei"/>
                <a:ea typeface="Microsoft JhengHei"/>
                <a:cs typeface="Microsoft JhengHei"/>
                <a:sym typeface="Microsoft JhengHei"/>
              </a:rPr>
              <a:t>Three.js</a:t>
            </a:r>
            <a:r>
              <a:rPr lang="zh-TW" altLang="en-US" sz="1600" b="1" i="0" u="none" strike="noStrike" cap="none" dirty="0" smtClean="0">
                <a:solidFill>
                  <a:srgbClr val="E36C09"/>
                </a:solidFill>
                <a:latin typeface="Microsoft JhengHei"/>
                <a:ea typeface="Microsoft JhengHei"/>
                <a:cs typeface="Microsoft JhengHei"/>
                <a:sym typeface="Microsoft JhengHei"/>
              </a:rPr>
              <a:t>目前只支援</a:t>
            </a:r>
            <a:r>
              <a:rPr lang="en-US" sz="1600" b="1" i="0" u="none" strike="noStrike" cap="none" dirty="0" smtClean="0">
                <a:solidFill>
                  <a:srgbClr val="E36C09"/>
                </a:solidFill>
                <a:latin typeface="Microsoft JhengHei"/>
                <a:ea typeface="Microsoft JhengHei"/>
                <a:cs typeface="Microsoft JhengHei"/>
                <a:sym typeface="Microsoft JhengHei"/>
              </a:rPr>
              <a:t>Parallax </a:t>
            </a:r>
            <a:r>
              <a:rPr lang="en-US" sz="1600" b="1" i="0" u="none" strike="noStrike" cap="none" dirty="0">
                <a:solidFill>
                  <a:srgbClr val="E36C09"/>
                </a:solidFill>
                <a:latin typeface="Microsoft JhengHei"/>
                <a:ea typeface="Microsoft JhengHei"/>
                <a:cs typeface="Microsoft JhengHei"/>
                <a:sym typeface="Microsoft JhengHei"/>
              </a:rPr>
              <a:t>Mapping</a:t>
            </a:r>
            <a:endParaRPr sz="1600" b="1" i="0" u="none" strike="noStrike" cap="none" dirty="0">
              <a:solidFill>
                <a:srgbClr val="E36C09"/>
              </a:solidFill>
              <a:latin typeface="Microsoft JhengHei"/>
              <a:ea typeface="Microsoft JhengHei"/>
              <a:cs typeface="Microsoft JhengHei"/>
              <a:sym typeface="Microsoft JhengHei"/>
            </a:endParaRPr>
          </a:p>
        </p:txBody>
      </p:sp>
    </p:spTree>
    <p:extLst>
      <p:ext uri="{BB962C8B-B14F-4D97-AF65-F5344CB8AC3E}">
        <p14:creationId xmlns:p14="http://schemas.microsoft.com/office/powerpoint/2010/main" val="38726117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grpSp>
        <p:nvGrpSpPr>
          <p:cNvPr id="576" name="Google Shape;576;p64"/>
          <p:cNvGrpSpPr/>
          <p:nvPr/>
        </p:nvGrpSpPr>
        <p:grpSpPr>
          <a:xfrm>
            <a:off x="0" y="0"/>
            <a:ext cx="791072" cy="791072"/>
            <a:chOff x="0" y="0"/>
            <a:chExt cx="791072" cy="791072"/>
          </a:xfrm>
        </p:grpSpPr>
        <p:sp>
          <p:nvSpPr>
            <p:cNvPr id="577" name="Google Shape;577;p64"/>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78" name="Google Shape;578;p64"/>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79" name="Google Shape;579;p64"/>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80" name="Google Shape;580;p64"/>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581" name="Google Shape;581;p64"/>
          <p:cNvGrpSpPr/>
          <p:nvPr/>
        </p:nvGrpSpPr>
        <p:grpSpPr>
          <a:xfrm>
            <a:off x="8460432" y="4299942"/>
            <a:ext cx="500406" cy="640288"/>
            <a:chOff x="8460432" y="4299942"/>
            <a:chExt cx="500406" cy="640288"/>
          </a:xfrm>
        </p:grpSpPr>
        <p:sp>
          <p:nvSpPr>
            <p:cNvPr id="582" name="Google Shape;582;p64"/>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83" name="Google Shape;583;p64"/>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84" name="Google Shape;584;p64"/>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585" name="Google Shape;585;p64"/>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grpSp>
        <p:nvGrpSpPr>
          <p:cNvPr id="588" name="Google Shape;588;p64"/>
          <p:cNvGrpSpPr/>
          <p:nvPr/>
        </p:nvGrpSpPr>
        <p:grpSpPr>
          <a:xfrm>
            <a:off x="4936330" y="1166648"/>
            <a:ext cx="4239349" cy="3016014"/>
            <a:chOff x="5816342" y="1640798"/>
            <a:chExt cx="6634350" cy="4719897"/>
          </a:xfrm>
        </p:grpSpPr>
        <p:cxnSp>
          <p:nvCxnSpPr>
            <p:cNvPr id="589" name="Google Shape;589;p64"/>
            <p:cNvCxnSpPr/>
            <p:nvPr/>
          </p:nvCxnSpPr>
          <p:spPr>
            <a:xfrm>
              <a:off x="6112042" y="3826042"/>
              <a:ext cx="4259179" cy="0"/>
            </a:xfrm>
            <a:prstGeom prst="straightConnector1">
              <a:avLst/>
            </a:prstGeom>
            <a:noFill/>
            <a:ln w="38100" cap="flat" cmpd="sng">
              <a:solidFill>
                <a:schemeClr val="dk1"/>
              </a:solidFill>
              <a:prstDash val="solid"/>
              <a:round/>
              <a:headEnd type="none" w="sm" len="sm"/>
              <a:tailEnd type="none" w="sm" len="sm"/>
            </a:ln>
          </p:spPr>
        </p:cxnSp>
        <p:cxnSp>
          <p:nvCxnSpPr>
            <p:cNvPr id="590" name="Google Shape;590;p64"/>
            <p:cNvCxnSpPr/>
            <p:nvPr/>
          </p:nvCxnSpPr>
          <p:spPr>
            <a:xfrm>
              <a:off x="6112042" y="4194993"/>
              <a:ext cx="4259179" cy="0"/>
            </a:xfrm>
            <a:prstGeom prst="straightConnector1">
              <a:avLst/>
            </a:prstGeom>
            <a:noFill/>
            <a:ln w="19050" cap="flat" cmpd="sng">
              <a:solidFill>
                <a:srgbClr val="A5A5A5"/>
              </a:solidFill>
              <a:prstDash val="solid"/>
              <a:round/>
              <a:headEnd type="none" w="sm" len="sm"/>
              <a:tailEnd type="none" w="sm" len="sm"/>
            </a:ln>
          </p:spPr>
        </p:cxnSp>
        <p:cxnSp>
          <p:nvCxnSpPr>
            <p:cNvPr id="591" name="Google Shape;591;p64"/>
            <p:cNvCxnSpPr/>
            <p:nvPr/>
          </p:nvCxnSpPr>
          <p:spPr>
            <a:xfrm>
              <a:off x="6112042" y="4636150"/>
              <a:ext cx="4259179" cy="0"/>
            </a:xfrm>
            <a:prstGeom prst="straightConnector1">
              <a:avLst/>
            </a:prstGeom>
            <a:noFill/>
            <a:ln w="19050" cap="flat" cmpd="sng">
              <a:solidFill>
                <a:srgbClr val="A5A5A5"/>
              </a:solidFill>
              <a:prstDash val="solid"/>
              <a:round/>
              <a:headEnd type="none" w="sm" len="sm"/>
              <a:tailEnd type="none" w="sm" len="sm"/>
            </a:ln>
          </p:spPr>
        </p:cxnSp>
        <p:cxnSp>
          <p:nvCxnSpPr>
            <p:cNvPr id="592" name="Google Shape;592;p64"/>
            <p:cNvCxnSpPr/>
            <p:nvPr/>
          </p:nvCxnSpPr>
          <p:spPr>
            <a:xfrm>
              <a:off x="6112042" y="5037203"/>
              <a:ext cx="4259179" cy="0"/>
            </a:xfrm>
            <a:prstGeom prst="straightConnector1">
              <a:avLst/>
            </a:prstGeom>
            <a:noFill/>
            <a:ln w="19050" cap="flat" cmpd="sng">
              <a:solidFill>
                <a:srgbClr val="A5A5A5"/>
              </a:solidFill>
              <a:prstDash val="solid"/>
              <a:round/>
              <a:headEnd type="none" w="sm" len="sm"/>
              <a:tailEnd type="none" w="sm" len="sm"/>
            </a:ln>
          </p:spPr>
        </p:cxnSp>
        <p:cxnSp>
          <p:nvCxnSpPr>
            <p:cNvPr id="593" name="Google Shape;593;p64"/>
            <p:cNvCxnSpPr/>
            <p:nvPr/>
          </p:nvCxnSpPr>
          <p:spPr>
            <a:xfrm>
              <a:off x="6112042" y="5470340"/>
              <a:ext cx="4259179" cy="0"/>
            </a:xfrm>
            <a:prstGeom prst="straightConnector1">
              <a:avLst/>
            </a:prstGeom>
            <a:noFill/>
            <a:ln w="19050" cap="flat" cmpd="sng">
              <a:solidFill>
                <a:srgbClr val="A5A5A5"/>
              </a:solidFill>
              <a:prstDash val="solid"/>
              <a:round/>
              <a:headEnd type="none" w="sm" len="sm"/>
              <a:tailEnd type="none" w="sm" len="sm"/>
            </a:ln>
          </p:spPr>
        </p:cxnSp>
        <p:cxnSp>
          <p:nvCxnSpPr>
            <p:cNvPr id="594" name="Google Shape;594;p64"/>
            <p:cNvCxnSpPr/>
            <p:nvPr/>
          </p:nvCxnSpPr>
          <p:spPr>
            <a:xfrm>
              <a:off x="6112042" y="5871392"/>
              <a:ext cx="4259179" cy="0"/>
            </a:xfrm>
            <a:prstGeom prst="straightConnector1">
              <a:avLst/>
            </a:prstGeom>
            <a:noFill/>
            <a:ln w="19050" cap="flat" cmpd="sng">
              <a:solidFill>
                <a:srgbClr val="A5A5A5"/>
              </a:solidFill>
              <a:prstDash val="solid"/>
              <a:round/>
              <a:headEnd type="none" w="sm" len="sm"/>
              <a:tailEnd type="none" w="sm" len="sm"/>
            </a:ln>
          </p:spPr>
        </p:cxnSp>
        <p:cxnSp>
          <p:nvCxnSpPr>
            <p:cNvPr id="595" name="Google Shape;595;p64"/>
            <p:cNvCxnSpPr/>
            <p:nvPr/>
          </p:nvCxnSpPr>
          <p:spPr>
            <a:xfrm>
              <a:off x="6112042" y="6360695"/>
              <a:ext cx="4259179" cy="0"/>
            </a:xfrm>
            <a:prstGeom prst="straightConnector1">
              <a:avLst/>
            </a:prstGeom>
            <a:noFill/>
            <a:ln w="38100" cap="flat" cmpd="sng">
              <a:solidFill>
                <a:schemeClr val="dk1"/>
              </a:solidFill>
              <a:prstDash val="solid"/>
              <a:round/>
              <a:headEnd type="none" w="sm" len="sm"/>
              <a:tailEnd type="none" w="sm" len="sm"/>
            </a:ln>
          </p:spPr>
        </p:cxnSp>
        <p:cxnSp>
          <p:nvCxnSpPr>
            <p:cNvPr id="596" name="Google Shape;596;p64"/>
            <p:cNvCxnSpPr/>
            <p:nvPr/>
          </p:nvCxnSpPr>
          <p:spPr>
            <a:xfrm flipH="1">
              <a:off x="10635916" y="4636150"/>
              <a:ext cx="8021" cy="1540813"/>
            </a:xfrm>
            <a:prstGeom prst="straightConnector1">
              <a:avLst/>
            </a:prstGeom>
            <a:noFill/>
            <a:ln w="38100" cap="flat" cmpd="sng">
              <a:solidFill>
                <a:schemeClr val="dk1"/>
              </a:solidFill>
              <a:prstDash val="solid"/>
              <a:round/>
              <a:headEnd type="none" w="sm" len="sm"/>
              <a:tailEnd type="triangle" w="med" len="med"/>
            </a:ln>
          </p:spPr>
        </p:cxnSp>
        <p:sp>
          <p:nvSpPr>
            <p:cNvPr id="597" name="Google Shape;597;p64"/>
            <p:cNvSpPr txBox="1"/>
            <p:nvPr/>
          </p:nvSpPr>
          <p:spPr>
            <a:xfrm>
              <a:off x="10583278" y="5165558"/>
              <a:ext cx="1245327" cy="3904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Microsoft JhengHei"/>
                  <a:ea typeface="Microsoft JhengHei"/>
                  <a:cs typeface="Microsoft JhengHei"/>
                  <a:sym typeface="Microsoft JhengHei"/>
                </a:rPr>
                <a:t>Depth</a:t>
              </a:r>
              <a:endParaRPr sz="1200" b="0" i="0" u="none" strike="noStrike" cap="none">
                <a:solidFill>
                  <a:srgbClr val="000000"/>
                </a:solidFill>
                <a:latin typeface="Microsoft JhengHei"/>
                <a:ea typeface="Microsoft JhengHei"/>
                <a:cs typeface="Microsoft JhengHei"/>
                <a:sym typeface="Microsoft JhengHei"/>
              </a:endParaRPr>
            </a:p>
          </p:txBody>
        </p:sp>
        <p:sp>
          <p:nvSpPr>
            <p:cNvPr id="598" name="Google Shape;598;p64"/>
            <p:cNvSpPr txBox="1"/>
            <p:nvPr/>
          </p:nvSpPr>
          <p:spPr>
            <a:xfrm>
              <a:off x="7854616" y="5955269"/>
              <a:ext cx="2865019" cy="3904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Microsoft JhengHei"/>
                  <a:ea typeface="Microsoft JhengHei"/>
                  <a:cs typeface="Microsoft JhengHei"/>
                  <a:sym typeface="Microsoft JhengHei"/>
                </a:rPr>
                <a:t>Texels of parallax Map</a:t>
              </a:r>
              <a:endParaRPr sz="1200" b="0" i="0" u="none" strike="noStrike" cap="none">
                <a:solidFill>
                  <a:srgbClr val="000000"/>
                </a:solidFill>
                <a:latin typeface="Microsoft JhengHei"/>
                <a:ea typeface="Microsoft JhengHei"/>
                <a:cs typeface="Microsoft JhengHei"/>
                <a:sym typeface="Microsoft JhengHei"/>
              </a:endParaRPr>
            </a:p>
          </p:txBody>
        </p:sp>
        <p:sp>
          <p:nvSpPr>
            <p:cNvPr id="599" name="Google Shape;599;p64"/>
            <p:cNvSpPr/>
            <p:nvPr/>
          </p:nvSpPr>
          <p:spPr>
            <a:xfrm>
              <a:off x="8337884" y="3687816"/>
              <a:ext cx="240631" cy="240632"/>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Microsoft JhengHei"/>
                <a:ea typeface="Microsoft JhengHei"/>
                <a:cs typeface="Microsoft JhengHei"/>
                <a:sym typeface="Microsoft JhengHei"/>
              </a:endParaRPr>
            </a:p>
          </p:txBody>
        </p:sp>
        <p:cxnSp>
          <p:nvCxnSpPr>
            <p:cNvPr id="600" name="Google Shape;600;p64"/>
            <p:cNvCxnSpPr/>
            <p:nvPr/>
          </p:nvCxnSpPr>
          <p:spPr>
            <a:xfrm rot="10800000" flipH="1">
              <a:off x="8626641" y="3609008"/>
              <a:ext cx="537035" cy="142659"/>
            </a:xfrm>
            <a:prstGeom prst="straightConnector1">
              <a:avLst/>
            </a:prstGeom>
            <a:noFill/>
            <a:ln w="19050" cap="flat" cmpd="sng">
              <a:solidFill>
                <a:schemeClr val="dk1"/>
              </a:solidFill>
              <a:prstDash val="solid"/>
              <a:round/>
              <a:headEnd type="none" w="sm" len="sm"/>
              <a:tailEnd type="none" w="sm" len="sm"/>
            </a:ln>
          </p:spPr>
        </p:cxnSp>
        <p:cxnSp>
          <p:nvCxnSpPr>
            <p:cNvPr id="601" name="Google Shape;601;p64"/>
            <p:cNvCxnSpPr/>
            <p:nvPr/>
          </p:nvCxnSpPr>
          <p:spPr>
            <a:xfrm rot="10800000" flipH="1">
              <a:off x="6272463" y="2526632"/>
              <a:ext cx="3320716" cy="3797968"/>
            </a:xfrm>
            <a:prstGeom prst="straightConnector1">
              <a:avLst/>
            </a:prstGeom>
            <a:noFill/>
            <a:ln w="28575" cap="flat" cmpd="sng">
              <a:solidFill>
                <a:srgbClr val="4A7DBA"/>
              </a:solidFill>
              <a:prstDash val="solid"/>
              <a:round/>
              <a:headEnd type="none" w="sm" len="sm"/>
              <a:tailEnd type="stealth" w="med" len="med"/>
            </a:ln>
          </p:spPr>
        </p:cxnSp>
        <p:sp>
          <p:nvSpPr>
            <p:cNvPr id="602" name="Google Shape;602;p64"/>
            <p:cNvSpPr/>
            <p:nvPr/>
          </p:nvSpPr>
          <p:spPr>
            <a:xfrm>
              <a:off x="7486895" y="4710224"/>
              <a:ext cx="209170" cy="189634"/>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Microsoft JhengHei"/>
                <a:ea typeface="Microsoft JhengHei"/>
                <a:cs typeface="Microsoft JhengHei"/>
                <a:sym typeface="Microsoft JhengHei"/>
              </a:endParaRPr>
            </a:p>
          </p:txBody>
        </p:sp>
        <p:sp>
          <p:nvSpPr>
            <p:cNvPr id="603" name="Google Shape;603;p64"/>
            <p:cNvSpPr txBox="1"/>
            <p:nvPr/>
          </p:nvSpPr>
          <p:spPr>
            <a:xfrm>
              <a:off x="9438523" y="2175615"/>
              <a:ext cx="1652338" cy="3904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Microsoft JhengHei"/>
                  <a:ea typeface="Microsoft JhengHei"/>
                  <a:cs typeface="Microsoft JhengHei"/>
                  <a:sym typeface="Microsoft JhengHei"/>
                </a:rPr>
                <a:t>Eye</a:t>
              </a:r>
              <a:endParaRPr sz="1200" b="0" i="0" u="none" strike="noStrike" cap="none">
                <a:solidFill>
                  <a:srgbClr val="000000"/>
                </a:solidFill>
                <a:latin typeface="Microsoft JhengHei"/>
                <a:ea typeface="Microsoft JhengHei"/>
                <a:cs typeface="Microsoft JhengHei"/>
                <a:sym typeface="Microsoft JhengHei"/>
              </a:endParaRPr>
            </a:p>
          </p:txBody>
        </p:sp>
        <p:grpSp>
          <p:nvGrpSpPr>
            <p:cNvPr id="604" name="Google Shape;604;p64"/>
            <p:cNvGrpSpPr/>
            <p:nvPr/>
          </p:nvGrpSpPr>
          <p:grpSpPr>
            <a:xfrm rot="-2676611" flipH="1">
              <a:off x="9728624" y="1752821"/>
              <a:ext cx="573838" cy="621137"/>
              <a:chOff x="1847273" y="3805382"/>
              <a:chExt cx="932873" cy="861877"/>
            </a:xfrm>
          </p:grpSpPr>
          <p:sp>
            <p:nvSpPr>
              <p:cNvPr id="605" name="Google Shape;605;p64"/>
              <p:cNvSpPr/>
              <p:nvPr/>
            </p:nvSpPr>
            <p:spPr>
              <a:xfrm>
                <a:off x="2521527" y="3879273"/>
                <a:ext cx="258618" cy="720436"/>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Microsoft JhengHei"/>
                  <a:ea typeface="Microsoft JhengHei"/>
                  <a:cs typeface="Microsoft JhengHei"/>
                  <a:sym typeface="Microsoft JhengHei"/>
                </a:endParaRPr>
              </a:p>
            </p:txBody>
          </p:sp>
          <p:cxnSp>
            <p:nvCxnSpPr>
              <p:cNvPr id="606" name="Google Shape;606;p64"/>
              <p:cNvCxnSpPr/>
              <p:nvPr/>
            </p:nvCxnSpPr>
            <p:spPr>
              <a:xfrm flipH="1">
                <a:off x="1847273" y="3805382"/>
                <a:ext cx="926115" cy="452582"/>
              </a:xfrm>
              <a:prstGeom prst="straightConnector1">
                <a:avLst/>
              </a:prstGeom>
              <a:noFill/>
              <a:ln w="9525" cap="flat" cmpd="sng">
                <a:solidFill>
                  <a:schemeClr val="dk1"/>
                </a:solidFill>
                <a:prstDash val="solid"/>
                <a:round/>
                <a:headEnd type="none" w="sm" len="sm"/>
                <a:tailEnd type="none" w="sm" len="sm"/>
              </a:ln>
            </p:spPr>
          </p:cxnSp>
          <p:cxnSp>
            <p:nvCxnSpPr>
              <p:cNvPr id="607" name="Google Shape;607;p64"/>
              <p:cNvCxnSpPr/>
              <p:nvPr/>
            </p:nvCxnSpPr>
            <p:spPr>
              <a:xfrm rot="10800000">
                <a:off x="1847273" y="4257964"/>
                <a:ext cx="932873" cy="409295"/>
              </a:xfrm>
              <a:prstGeom prst="straightConnector1">
                <a:avLst/>
              </a:prstGeom>
              <a:noFill/>
              <a:ln w="9525" cap="flat" cmpd="sng">
                <a:solidFill>
                  <a:schemeClr val="dk1"/>
                </a:solidFill>
                <a:prstDash val="solid"/>
                <a:round/>
                <a:headEnd type="none" w="sm" len="sm"/>
                <a:tailEnd type="none" w="sm" len="sm"/>
              </a:ln>
            </p:spPr>
          </p:cxnSp>
          <p:sp>
            <p:nvSpPr>
              <p:cNvPr id="608" name="Google Shape;608;p64"/>
              <p:cNvSpPr/>
              <p:nvPr/>
            </p:nvSpPr>
            <p:spPr>
              <a:xfrm>
                <a:off x="2613891" y="4045526"/>
                <a:ext cx="159497" cy="144887"/>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Microsoft JhengHei"/>
                  <a:ea typeface="Microsoft JhengHei"/>
                  <a:cs typeface="Microsoft JhengHei"/>
                  <a:sym typeface="Microsoft JhengHei"/>
                </a:endParaRPr>
              </a:p>
            </p:txBody>
          </p:sp>
        </p:grpSp>
        <p:sp>
          <p:nvSpPr>
            <p:cNvPr id="609" name="Google Shape;609;p64"/>
            <p:cNvSpPr txBox="1"/>
            <p:nvPr/>
          </p:nvSpPr>
          <p:spPr>
            <a:xfrm>
              <a:off x="9129992" y="3348626"/>
              <a:ext cx="3320700" cy="39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latin typeface="Microsoft JhengHei"/>
                  <a:ea typeface="Microsoft JhengHei"/>
                  <a:cs typeface="Microsoft JhengHei"/>
                  <a:sym typeface="Microsoft JhengHei"/>
                </a:rPr>
                <a:t>平面Texture看到的Texel</a:t>
              </a:r>
              <a:endParaRPr sz="1200" b="0" i="0" u="none" strike="noStrike" cap="none">
                <a:solidFill>
                  <a:srgbClr val="000000"/>
                </a:solidFill>
                <a:latin typeface="Microsoft JhengHei"/>
                <a:ea typeface="Microsoft JhengHei"/>
                <a:cs typeface="Microsoft JhengHei"/>
                <a:sym typeface="Microsoft JhengHei"/>
              </a:endParaRPr>
            </a:p>
          </p:txBody>
        </p:sp>
        <p:cxnSp>
          <p:nvCxnSpPr>
            <p:cNvPr id="610" name="Google Shape;610;p64"/>
            <p:cNvCxnSpPr/>
            <p:nvPr/>
          </p:nvCxnSpPr>
          <p:spPr>
            <a:xfrm rot="10800000">
              <a:off x="6840203" y="3424990"/>
              <a:ext cx="729954" cy="303887"/>
            </a:xfrm>
            <a:prstGeom prst="straightConnector1">
              <a:avLst/>
            </a:prstGeom>
            <a:noFill/>
            <a:ln w="19050" cap="flat" cmpd="sng">
              <a:solidFill>
                <a:schemeClr val="dk1"/>
              </a:solidFill>
              <a:prstDash val="solid"/>
              <a:round/>
              <a:headEnd type="none" w="sm" len="sm"/>
              <a:tailEnd type="none" w="sm" len="sm"/>
            </a:ln>
          </p:spPr>
        </p:cxnSp>
        <p:sp>
          <p:nvSpPr>
            <p:cNvPr id="611" name="Google Shape;611;p64"/>
            <p:cNvSpPr txBox="1"/>
            <p:nvPr/>
          </p:nvSpPr>
          <p:spPr>
            <a:xfrm>
              <a:off x="5816342" y="3091443"/>
              <a:ext cx="2810299" cy="3904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Microsoft JhengHei"/>
                  <a:ea typeface="Microsoft JhengHei"/>
                  <a:cs typeface="Microsoft JhengHei"/>
                  <a:sym typeface="Microsoft JhengHei"/>
                </a:rPr>
                <a:t>實際上要用的是這個Texel</a:t>
              </a:r>
              <a:endParaRPr sz="1200" b="0" i="0" u="none" strike="noStrike" cap="none">
                <a:solidFill>
                  <a:srgbClr val="000000"/>
                </a:solidFill>
                <a:latin typeface="Microsoft JhengHei"/>
                <a:ea typeface="Microsoft JhengHei"/>
                <a:cs typeface="Microsoft JhengHei"/>
                <a:sym typeface="Microsoft JhengHei"/>
              </a:endParaRPr>
            </a:p>
          </p:txBody>
        </p:sp>
        <p:sp>
          <p:nvSpPr>
            <p:cNvPr id="612" name="Google Shape;612;p64"/>
            <p:cNvSpPr/>
            <p:nvPr/>
          </p:nvSpPr>
          <p:spPr>
            <a:xfrm>
              <a:off x="6106396" y="4161026"/>
              <a:ext cx="4259179" cy="2125596"/>
            </a:xfrm>
            <a:custGeom>
              <a:avLst/>
              <a:gdLst/>
              <a:ahLst/>
              <a:cxnLst/>
              <a:rect l="l" t="t" r="r" b="b"/>
              <a:pathLst>
                <a:path w="4259179" h="2125596" extrusionOk="0">
                  <a:moveTo>
                    <a:pt x="0" y="24080"/>
                  </a:moveTo>
                  <a:lnTo>
                    <a:pt x="48126" y="16059"/>
                  </a:lnTo>
                  <a:cubicBezTo>
                    <a:pt x="61540" y="13620"/>
                    <a:pt x="74736" y="9966"/>
                    <a:pt x="88232" y="8038"/>
                  </a:cubicBezTo>
                  <a:cubicBezTo>
                    <a:pt x="112200" y="4614"/>
                    <a:pt x="136358" y="2691"/>
                    <a:pt x="160421" y="17"/>
                  </a:cubicBezTo>
                  <a:cubicBezTo>
                    <a:pt x="361227" y="4200"/>
                    <a:pt x="448271" y="-9492"/>
                    <a:pt x="601579" y="16059"/>
                  </a:cubicBezTo>
                  <a:cubicBezTo>
                    <a:pt x="627034" y="20302"/>
                    <a:pt x="687115" y="33877"/>
                    <a:pt x="705853" y="40123"/>
                  </a:cubicBezTo>
                  <a:cubicBezTo>
                    <a:pt x="713874" y="42797"/>
                    <a:pt x="722354" y="44363"/>
                    <a:pt x="729916" y="48144"/>
                  </a:cubicBezTo>
                  <a:cubicBezTo>
                    <a:pt x="738538" y="52455"/>
                    <a:pt x="745609" y="59403"/>
                    <a:pt x="753979" y="64186"/>
                  </a:cubicBezTo>
                  <a:cubicBezTo>
                    <a:pt x="764361" y="70118"/>
                    <a:pt x="774961" y="75787"/>
                    <a:pt x="786063" y="80228"/>
                  </a:cubicBezTo>
                  <a:cubicBezTo>
                    <a:pt x="801764" y="86508"/>
                    <a:pt x="834190" y="96270"/>
                    <a:pt x="834190" y="96270"/>
                  </a:cubicBezTo>
                  <a:cubicBezTo>
                    <a:pt x="842211" y="101617"/>
                    <a:pt x="849631" y="108001"/>
                    <a:pt x="858253" y="112312"/>
                  </a:cubicBezTo>
                  <a:cubicBezTo>
                    <a:pt x="871131" y="118751"/>
                    <a:pt x="886148" y="120723"/>
                    <a:pt x="898358" y="128354"/>
                  </a:cubicBezTo>
                  <a:cubicBezTo>
                    <a:pt x="967024" y="171270"/>
                    <a:pt x="882870" y="139233"/>
                    <a:pt x="946484" y="160438"/>
                  </a:cubicBezTo>
                  <a:cubicBezTo>
                    <a:pt x="1001428" y="215382"/>
                    <a:pt x="975734" y="195980"/>
                    <a:pt x="1018674" y="224607"/>
                  </a:cubicBezTo>
                  <a:lnTo>
                    <a:pt x="1050758" y="272733"/>
                  </a:lnTo>
                  <a:cubicBezTo>
                    <a:pt x="1056105" y="280754"/>
                    <a:pt x="1058779" y="291449"/>
                    <a:pt x="1066800" y="296796"/>
                  </a:cubicBezTo>
                  <a:lnTo>
                    <a:pt x="1090863" y="312838"/>
                  </a:lnTo>
                  <a:cubicBezTo>
                    <a:pt x="1127690" y="368080"/>
                    <a:pt x="1080641" y="300914"/>
                    <a:pt x="1138990" y="368986"/>
                  </a:cubicBezTo>
                  <a:cubicBezTo>
                    <a:pt x="1155740" y="388527"/>
                    <a:pt x="1158070" y="402376"/>
                    <a:pt x="1171074" y="425133"/>
                  </a:cubicBezTo>
                  <a:cubicBezTo>
                    <a:pt x="1175857" y="433503"/>
                    <a:pt x="1180299" y="442379"/>
                    <a:pt x="1187116" y="449196"/>
                  </a:cubicBezTo>
                  <a:cubicBezTo>
                    <a:pt x="1196569" y="458649"/>
                    <a:pt x="1208505" y="465238"/>
                    <a:pt x="1219200" y="473259"/>
                  </a:cubicBezTo>
                  <a:cubicBezTo>
                    <a:pt x="1229895" y="489301"/>
                    <a:pt x="1237651" y="507753"/>
                    <a:pt x="1251284" y="521386"/>
                  </a:cubicBezTo>
                  <a:lnTo>
                    <a:pt x="1291390" y="561491"/>
                  </a:lnTo>
                  <a:cubicBezTo>
                    <a:pt x="1302085" y="572186"/>
                    <a:pt x="1314762" y="572163"/>
                    <a:pt x="1328554" y="575795"/>
                  </a:cubicBezTo>
                  <a:cubicBezTo>
                    <a:pt x="1342346" y="579427"/>
                    <a:pt x="1338954" y="559823"/>
                    <a:pt x="1374140" y="583282"/>
                  </a:cubicBezTo>
                  <a:cubicBezTo>
                    <a:pt x="1407195" y="632865"/>
                    <a:pt x="1408853" y="601062"/>
                    <a:pt x="1437105" y="618307"/>
                  </a:cubicBezTo>
                  <a:cubicBezTo>
                    <a:pt x="1465357" y="635552"/>
                    <a:pt x="1527610" y="670711"/>
                    <a:pt x="1543652" y="686753"/>
                  </a:cubicBezTo>
                  <a:lnTo>
                    <a:pt x="1552475" y="733676"/>
                  </a:lnTo>
                  <a:lnTo>
                    <a:pt x="1573998" y="783139"/>
                  </a:lnTo>
                  <a:cubicBezTo>
                    <a:pt x="1599123" y="833390"/>
                    <a:pt x="1580615" y="824136"/>
                    <a:pt x="1586163" y="839688"/>
                  </a:cubicBezTo>
                  <a:cubicBezTo>
                    <a:pt x="1591711" y="855240"/>
                    <a:pt x="1602717" y="865043"/>
                    <a:pt x="1607285" y="876451"/>
                  </a:cubicBezTo>
                  <a:cubicBezTo>
                    <a:pt x="1611853" y="887859"/>
                    <a:pt x="1605548" y="900113"/>
                    <a:pt x="1613569" y="908134"/>
                  </a:cubicBezTo>
                  <a:cubicBezTo>
                    <a:pt x="1666120" y="1013236"/>
                    <a:pt x="1628497" y="941444"/>
                    <a:pt x="1636295" y="954523"/>
                  </a:cubicBezTo>
                  <a:cubicBezTo>
                    <a:pt x="1644093" y="967602"/>
                    <a:pt x="1651555" y="976546"/>
                    <a:pt x="1660358" y="986607"/>
                  </a:cubicBezTo>
                  <a:cubicBezTo>
                    <a:pt x="1682851" y="1012314"/>
                    <a:pt x="1697175" y="1023608"/>
                    <a:pt x="1724526" y="1042754"/>
                  </a:cubicBezTo>
                  <a:cubicBezTo>
                    <a:pt x="1740321" y="1053810"/>
                    <a:pt x="1755408" y="1066216"/>
                    <a:pt x="1772653" y="1074838"/>
                  </a:cubicBezTo>
                  <a:cubicBezTo>
                    <a:pt x="1782513" y="1079768"/>
                    <a:pt x="1794042" y="1080185"/>
                    <a:pt x="1804737" y="1082859"/>
                  </a:cubicBezTo>
                  <a:cubicBezTo>
                    <a:pt x="1850450" y="1128574"/>
                    <a:pt x="1804331" y="1090707"/>
                    <a:pt x="1860884" y="1114944"/>
                  </a:cubicBezTo>
                  <a:cubicBezTo>
                    <a:pt x="1922497" y="1141350"/>
                    <a:pt x="1842089" y="1122047"/>
                    <a:pt x="1917032" y="1147028"/>
                  </a:cubicBezTo>
                  <a:cubicBezTo>
                    <a:pt x="1937948" y="1154000"/>
                    <a:pt x="1981200" y="1163070"/>
                    <a:pt x="1981200" y="1163070"/>
                  </a:cubicBezTo>
                  <a:cubicBezTo>
                    <a:pt x="1991895" y="1171091"/>
                    <a:pt x="2001327" y="1181155"/>
                    <a:pt x="2013284" y="1187133"/>
                  </a:cubicBezTo>
                  <a:cubicBezTo>
                    <a:pt x="2038698" y="1199840"/>
                    <a:pt x="2066630" y="1203520"/>
                    <a:pt x="2093495" y="1211196"/>
                  </a:cubicBezTo>
                  <a:cubicBezTo>
                    <a:pt x="2174044" y="1234210"/>
                    <a:pt x="2049342" y="1202163"/>
                    <a:pt x="2149642" y="1227238"/>
                  </a:cubicBezTo>
                  <a:cubicBezTo>
                    <a:pt x="2157663" y="1232585"/>
                    <a:pt x="2165083" y="1238969"/>
                    <a:pt x="2173705" y="1243280"/>
                  </a:cubicBezTo>
                  <a:cubicBezTo>
                    <a:pt x="2228283" y="1270570"/>
                    <a:pt x="2163096" y="1225621"/>
                    <a:pt x="2229853" y="1267344"/>
                  </a:cubicBezTo>
                  <a:cubicBezTo>
                    <a:pt x="2241189" y="1274429"/>
                    <a:pt x="2251787" y="1282707"/>
                    <a:pt x="2261937" y="1291407"/>
                  </a:cubicBezTo>
                  <a:cubicBezTo>
                    <a:pt x="2278225" y="1305368"/>
                    <a:pt x="2299497" y="1329440"/>
                    <a:pt x="2310063" y="1347554"/>
                  </a:cubicBezTo>
                  <a:cubicBezTo>
                    <a:pt x="2322113" y="1368211"/>
                    <a:pt x="2331452" y="1390333"/>
                    <a:pt x="2342147" y="1411723"/>
                  </a:cubicBezTo>
                  <a:cubicBezTo>
                    <a:pt x="2365155" y="1457739"/>
                    <a:pt x="2352047" y="1433569"/>
                    <a:pt x="2382253" y="1483912"/>
                  </a:cubicBezTo>
                  <a:cubicBezTo>
                    <a:pt x="2400674" y="1557598"/>
                    <a:pt x="2374051" y="1481680"/>
                    <a:pt x="2414337" y="1532038"/>
                  </a:cubicBezTo>
                  <a:cubicBezTo>
                    <a:pt x="2419619" y="1538640"/>
                    <a:pt x="2418252" y="1548711"/>
                    <a:pt x="2422358" y="1556102"/>
                  </a:cubicBezTo>
                  <a:cubicBezTo>
                    <a:pt x="2431721" y="1572956"/>
                    <a:pt x="2443747" y="1588186"/>
                    <a:pt x="2454442" y="1604228"/>
                  </a:cubicBezTo>
                  <a:cubicBezTo>
                    <a:pt x="2459789" y="1612249"/>
                    <a:pt x="2462772" y="1622507"/>
                    <a:pt x="2470484" y="1628291"/>
                  </a:cubicBezTo>
                  <a:lnTo>
                    <a:pt x="2502569" y="1652354"/>
                  </a:lnTo>
                  <a:cubicBezTo>
                    <a:pt x="2505243" y="1660375"/>
                    <a:pt x="2504611" y="1670438"/>
                    <a:pt x="2510590" y="1676417"/>
                  </a:cubicBezTo>
                  <a:cubicBezTo>
                    <a:pt x="2516569" y="1682396"/>
                    <a:pt x="2526882" y="1681107"/>
                    <a:pt x="2534653" y="1684438"/>
                  </a:cubicBezTo>
                  <a:cubicBezTo>
                    <a:pt x="2545643" y="1689148"/>
                    <a:pt x="2556042" y="1695133"/>
                    <a:pt x="2566737" y="1700480"/>
                  </a:cubicBezTo>
                  <a:cubicBezTo>
                    <a:pt x="2595309" y="1729054"/>
                    <a:pt x="2573189" y="1709526"/>
                    <a:pt x="2622884" y="1740586"/>
                  </a:cubicBezTo>
                  <a:cubicBezTo>
                    <a:pt x="2660104" y="1763849"/>
                    <a:pt x="2636238" y="1754192"/>
                    <a:pt x="2687053" y="1772670"/>
                  </a:cubicBezTo>
                  <a:cubicBezTo>
                    <a:pt x="2702945" y="1778449"/>
                    <a:pt x="2720054" y="1781150"/>
                    <a:pt x="2735179" y="1788712"/>
                  </a:cubicBezTo>
                  <a:cubicBezTo>
                    <a:pt x="2785019" y="1813632"/>
                    <a:pt x="2748384" y="1798214"/>
                    <a:pt x="2799347" y="1812775"/>
                  </a:cubicBezTo>
                  <a:cubicBezTo>
                    <a:pt x="2807477" y="1815098"/>
                    <a:pt x="2815054" y="1819510"/>
                    <a:pt x="2823411" y="1820796"/>
                  </a:cubicBezTo>
                  <a:cubicBezTo>
                    <a:pt x="2849969" y="1824882"/>
                    <a:pt x="2876884" y="1826143"/>
                    <a:pt x="2903621" y="1828817"/>
                  </a:cubicBezTo>
                  <a:cubicBezTo>
                    <a:pt x="2978484" y="1823470"/>
                    <a:pt x="3053671" y="1821544"/>
                    <a:pt x="3128211" y="1812775"/>
                  </a:cubicBezTo>
                  <a:cubicBezTo>
                    <a:pt x="3145005" y="1810799"/>
                    <a:pt x="3159998" y="1801090"/>
                    <a:pt x="3176337" y="1796733"/>
                  </a:cubicBezTo>
                  <a:cubicBezTo>
                    <a:pt x="3182044" y="1795211"/>
                    <a:pt x="3259158" y="1779106"/>
                    <a:pt x="3280611" y="1772670"/>
                  </a:cubicBezTo>
                  <a:cubicBezTo>
                    <a:pt x="3296808" y="1767811"/>
                    <a:pt x="3312332" y="1760729"/>
                    <a:pt x="3328737" y="1756628"/>
                  </a:cubicBezTo>
                  <a:cubicBezTo>
                    <a:pt x="3363067" y="1748045"/>
                    <a:pt x="3363590" y="1747374"/>
                    <a:pt x="3400926" y="1740586"/>
                  </a:cubicBezTo>
                  <a:cubicBezTo>
                    <a:pt x="3416927" y="1737677"/>
                    <a:pt x="3432901" y="1734465"/>
                    <a:pt x="3449053" y="1732565"/>
                  </a:cubicBezTo>
                  <a:cubicBezTo>
                    <a:pt x="3478382" y="1729115"/>
                    <a:pt x="3507874" y="1727218"/>
                    <a:pt x="3537284" y="1724544"/>
                  </a:cubicBezTo>
                  <a:cubicBezTo>
                    <a:pt x="3609474" y="1727218"/>
                    <a:pt x="3681950" y="1725607"/>
                    <a:pt x="3753853" y="1732565"/>
                  </a:cubicBezTo>
                  <a:cubicBezTo>
                    <a:pt x="3765754" y="1733717"/>
                    <a:pt x="3775609" y="1742582"/>
                    <a:pt x="3785937" y="1748607"/>
                  </a:cubicBezTo>
                  <a:cubicBezTo>
                    <a:pt x="3807724" y="1761316"/>
                    <a:pt x="3828623" y="1775493"/>
                    <a:pt x="3850105" y="1788712"/>
                  </a:cubicBezTo>
                  <a:cubicBezTo>
                    <a:pt x="3866192" y="1798612"/>
                    <a:pt x="3927388" y="1833909"/>
                    <a:pt x="3938337" y="1844859"/>
                  </a:cubicBezTo>
                  <a:cubicBezTo>
                    <a:pt x="3946358" y="1852880"/>
                    <a:pt x="3953446" y="1861959"/>
                    <a:pt x="3962400" y="1868923"/>
                  </a:cubicBezTo>
                  <a:cubicBezTo>
                    <a:pt x="3977619" y="1880760"/>
                    <a:pt x="3996893" y="1887374"/>
                    <a:pt x="4010526" y="1901007"/>
                  </a:cubicBezTo>
                  <a:cubicBezTo>
                    <a:pt x="4018547" y="1909028"/>
                    <a:pt x="4027328" y="1916356"/>
                    <a:pt x="4034590" y="1925070"/>
                  </a:cubicBezTo>
                  <a:cubicBezTo>
                    <a:pt x="4040761" y="1932476"/>
                    <a:pt x="4043815" y="1942316"/>
                    <a:pt x="4050632" y="1949133"/>
                  </a:cubicBezTo>
                  <a:cubicBezTo>
                    <a:pt x="4057449" y="1955950"/>
                    <a:pt x="4066674" y="1959828"/>
                    <a:pt x="4074695" y="1965175"/>
                  </a:cubicBezTo>
                  <a:cubicBezTo>
                    <a:pt x="4117476" y="2029347"/>
                    <a:pt x="4061324" y="1951803"/>
                    <a:pt x="4114800" y="2005280"/>
                  </a:cubicBezTo>
                  <a:cubicBezTo>
                    <a:pt x="4177885" y="2068366"/>
                    <a:pt x="4076076" y="1987717"/>
                    <a:pt x="4154905" y="2053407"/>
                  </a:cubicBezTo>
                  <a:cubicBezTo>
                    <a:pt x="4189386" y="2082141"/>
                    <a:pt x="4166857" y="2059383"/>
                    <a:pt x="4203032" y="2077470"/>
                  </a:cubicBezTo>
                  <a:cubicBezTo>
                    <a:pt x="4211654" y="2081781"/>
                    <a:pt x="4219689" y="2087341"/>
                    <a:pt x="4227095" y="2093512"/>
                  </a:cubicBezTo>
                  <a:lnTo>
                    <a:pt x="4259179" y="2125596"/>
                  </a:lnTo>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Microsoft JhengHei"/>
                <a:ea typeface="Microsoft JhengHei"/>
                <a:cs typeface="Microsoft JhengHei"/>
                <a:sym typeface="Microsoft JhengHei"/>
              </a:endParaRPr>
            </a:p>
          </p:txBody>
        </p:sp>
        <p:cxnSp>
          <p:nvCxnSpPr>
            <p:cNvPr id="613" name="Google Shape;613;p64"/>
            <p:cNvCxnSpPr/>
            <p:nvPr/>
          </p:nvCxnSpPr>
          <p:spPr>
            <a:xfrm rot="10800000">
              <a:off x="7591480" y="3808132"/>
              <a:ext cx="0" cy="1008461"/>
            </a:xfrm>
            <a:prstGeom prst="straightConnector1">
              <a:avLst/>
            </a:prstGeom>
            <a:noFill/>
            <a:ln w="19050" cap="flat" cmpd="sng">
              <a:solidFill>
                <a:srgbClr val="4A7DBA"/>
              </a:solidFill>
              <a:prstDash val="dash"/>
              <a:round/>
              <a:headEnd type="none" w="sm" len="sm"/>
              <a:tailEnd type="none" w="sm" len="sm"/>
            </a:ln>
          </p:spPr>
        </p:cxnSp>
      </p:grpSp>
      <p:sp>
        <p:nvSpPr>
          <p:cNvPr id="614" name="Google Shape;614;p64"/>
          <p:cNvSpPr txBox="1"/>
          <p:nvPr/>
        </p:nvSpPr>
        <p:spPr>
          <a:xfrm>
            <a:off x="410450" y="1950725"/>
            <a:ext cx="4509000" cy="217560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parallax Map中的Texel作用是讓其Texture Coordinate根據深度(比物體原平面還凹下去的程度) 產生視差，產生新的Texture Coordinate 進而造成物體看起來具有凹凸面的效果</a:t>
            </a:r>
            <a:endParaRPr sz="1400" b="0" i="0" u="none" strike="noStrike" cap="none">
              <a:solidFill>
                <a:srgbClr val="000000"/>
              </a:solidFill>
              <a:latin typeface="Arial"/>
              <a:ea typeface="Arial"/>
              <a:cs typeface="Arial"/>
              <a:sym typeface="Arial"/>
            </a:endParaRPr>
          </a:p>
          <a:p>
            <a:pPr marL="457200" marR="0" lvl="0" indent="-228600" algn="l" rtl="0">
              <a:lnSpc>
                <a:spcPct val="100000"/>
              </a:lnSpc>
              <a:spcBef>
                <a:spcPts val="360"/>
              </a:spcBef>
              <a:spcAft>
                <a:spcPts val="0"/>
              </a:spcAft>
              <a:buClr>
                <a:schemeClr val="dk1"/>
              </a:buClr>
              <a:buSzPts val="1800"/>
              <a:buFont typeface="Arial"/>
              <a:buNone/>
            </a:pPr>
            <a:endParaRPr sz="1800" b="0" i="0" u="none" strike="noStrike" cap="none">
              <a:solidFill>
                <a:schemeClr val="dk1"/>
              </a:solidFill>
              <a:latin typeface="Microsoft JhengHei"/>
              <a:ea typeface="Microsoft JhengHei"/>
              <a:cs typeface="Microsoft JhengHei"/>
              <a:sym typeface="Microsoft JhengHei"/>
            </a:endParaRPr>
          </a:p>
        </p:txBody>
      </p:sp>
      <p:sp>
        <p:nvSpPr>
          <p:cNvPr id="615" name="Google Shape;615;p64"/>
          <p:cNvSpPr txBox="1"/>
          <p:nvPr/>
        </p:nvSpPr>
        <p:spPr>
          <a:xfrm>
            <a:off x="6178826" y="3081557"/>
            <a:ext cx="1795800" cy="24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Microsoft JhengHei"/>
                <a:ea typeface="Microsoft JhengHei"/>
                <a:cs typeface="Microsoft JhengHei"/>
                <a:sym typeface="Microsoft JhengHei"/>
              </a:rPr>
              <a:t>實際上</a:t>
            </a:r>
            <a:r>
              <a:rPr lang="en-US" sz="1200">
                <a:latin typeface="Microsoft JhengHei"/>
                <a:ea typeface="Microsoft JhengHei"/>
                <a:cs typeface="Microsoft JhengHei"/>
                <a:sym typeface="Microsoft JhengHei"/>
              </a:rPr>
              <a:t>希望</a:t>
            </a:r>
            <a:r>
              <a:rPr lang="en-US" sz="1200" b="0" i="0" u="none" strike="noStrike" cap="none">
                <a:solidFill>
                  <a:srgbClr val="000000"/>
                </a:solidFill>
                <a:latin typeface="Microsoft JhengHei"/>
                <a:ea typeface="Microsoft JhengHei"/>
                <a:cs typeface="Microsoft JhengHei"/>
                <a:sym typeface="Microsoft JhengHei"/>
              </a:rPr>
              <a:t>看到的點</a:t>
            </a:r>
            <a:endParaRPr sz="1200" b="0" i="0" u="none" strike="noStrike" cap="none">
              <a:solidFill>
                <a:srgbClr val="000000"/>
              </a:solidFill>
              <a:latin typeface="Microsoft JhengHei"/>
              <a:ea typeface="Microsoft JhengHei"/>
              <a:cs typeface="Microsoft JhengHei"/>
              <a:sym typeface="Microsoft JhengHei"/>
            </a:endParaRPr>
          </a:p>
        </p:txBody>
      </p:sp>
      <p:sp>
        <p:nvSpPr>
          <p:cNvPr id="44" name="Google Shape;1292;gb4a905aa7a_0_20"/>
          <p:cNvSpPr txBox="1">
            <a:spLocks noGrp="1"/>
          </p:cNvSpPr>
          <p:nvPr>
            <p:ph type="title"/>
          </p:nvPr>
        </p:nvSpPr>
        <p:spPr>
          <a:xfrm>
            <a:off x="889248" y="195486"/>
            <a:ext cx="82548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七、凹凸面材質</a:t>
            </a:r>
            <a:endParaRPr sz="4000" b="1" dirty="0">
              <a:solidFill>
                <a:srgbClr val="002060"/>
              </a:solidFill>
            </a:endParaRPr>
          </a:p>
        </p:txBody>
      </p:sp>
      <p:sp>
        <p:nvSpPr>
          <p:cNvPr id="45" name="Google Shape;203;p52"/>
          <p:cNvSpPr/>
          <p:nvPr/>
        </p:nvSpPr>
        <p:spPr>
          <a:xfrm>
            <a:off x="971600" y="987574"/>
            <a:ext cx="4270960"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一</a:t>
            </a:r>
            <a:r>
              <a:rPr lang="en-US" sz="1800" b="1" i="0" u="none" strike="noStrike" cap="none" dirty="0" smtClean="0">
                <a:solidFill>
                  <a:srgbClr val="0070C0"/>
                </a:solidFill>
                <a:latin typeface="Microsoft JhengHei"/>
                <a:ea typeface="Microsoft JhengHei"/>
                <a:cs typeface="Microsoft JhengHei"/>
                <a:sym typeface="Microsoft JhengHei"/>
              </a:rPr>
              <a:t>）Bump </a:t>
            </a:r>
            <a:r>
              <a:rPr lang="en-US" sz="1800" b="1" i="0" u="none" strike="noStrike" cap="none" dirty="0">
                <a:solidFill>
                  <a:srgbClr val="0070C0"/>
                </a:solidFill>
                <a:latin typeface="Microsoft JhengHei"/>
                <a:ea typeface="Microsoft JhengHei"/>
                <a:cs typeface="Microsoft JhengHei"/>
                <a:sym typeface="Microsoft JhengHei"/>
              </a:rPr>
              <a:t>Mapping (</a:t>
            </a:r>
            <a:r>
              <a:rPr lang="en-US" sz="1800" b="1" i="0" u="none" strike="noStrike" cap="none" dirty="0" err="1">
                <a:solidFill>
                  <a:srgbClr val="0070C0"/>
                </a:solidFill>
                <a:latin typeface="Microsoft JhengHei"/>
                <a:ea typeface="Microsoft JhengHei"/>
                <a:cs typeface="Microsoft JhengHei"/>
                <a:sym typeface="Microsoft JhengHei"/>
              </a:rPr>
              <a:t>凹凸面貼圖</a:t>
            </a:r>
            <a:r>
              <a:rPr lang="en-US" sz="1800" b="1" i="0" u="none" strike="noStrike" cap="none" dirty="0">
                <a:solidFill>
                  <a:srgbClr val="0070C0"/>
                </a:solidFill>
                <a:latin typeface="Microsoft JhengHei"/>
                <a:ea typeface="Microsoft JhengHei"/>
                <a:cs typeface="Microsoft JhengHei"/>
                <a:sym typeface="Microsoft JhengHei"/>
              </a:rPr>
              <a:t>)</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43" name="Google Shape;519;p63"/>
          <p:cNvSpPr/>
          <p:nvPr/>
        </p:nvSpPr>
        <p:spPr>
          <a:xfrm>
            <a:off x="971599" y="1469158"/>
            <a:ext cx="5831809"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smtClean="0">
                <a:solidFill>
                  <a:srgbClr val="E36C09"/>
                </a:solidFill>
                <a:latin typeface="Microsoft JhengHei"/>
                <a:ea typeface="Microsoft JhengHei"/>
                <a:cs typeface="Microsoft JhengHei"/>
                <a:sym typeface="Microsoft JhengHei"/>
              </a:rPr>
              <a:t>Parallax </a:t>
            </a:r>
            <a:r>
              <a:rPr lang="en-US" sz="1800" b="1" i="0" u="none" strike="noStrike" cap="none" dirty="0">
                <a:solidFill>
                  <a:srgbClr val="E36C09"/>
                </a:solidFill>
                <a:latin typeface="Microsoft JhengHei"/>
                <a:ea typeface="Microsoft JhengHei"/>
                <a:cs typeface="Microsoft JhengHei"/>
                <a:sym typeface="Microsoft JhengHei"/>
              </a:rPr>
              <a:t>Mapping</a:t>
            </a:r>
            <a:endParaRPr sz="1800" b="1" i="0" u="none" strike="noStrike" cap="none" dirty="0">
              <a:solidFill>
                <a:srgbClr val="E36C09"/>
              </a:solidFill>
              <a:latin typeface="Microsoft JhengHei"/>
              <a:ea typeface="Microsoft JhengHei"/>
              <a:cs typeface="Microsoft JhengHei"/>
              <a:sym typeface="Microsoft JhengHei"/>
            </a:endParaRPr>
          </a:p>
        </p:txBody>
      </p:sp>
    </p:spTree>
    <p:extLst>
      <p:ext uri="{BB962C8B-B14F-4D97-AF65-F5344CB8AC3E}">
        <p14:creationId xmlns:p14="http://schemas.microsoft.com/office/powerpoint/2010/main" val="20055182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grpSp>
        <p:nvGrpSpPr>
          <p:cNvPr id="620" name="Google Shape;620;p65"/>
          <p:cNvGrpSpPr/>
          <p:nvPr/>
        </p:nvGrpSpPr>
        <p:grpSpPr>
          <a:xfrm>
            <a:off x="3821438" y="1695348"/>
            <a:ext cx="5119304" cy="3004039"/>
            <a:chOff x="4366846" y="1825625"/>
            <a:chExt cx="7734300" cy="4538534"/>
          </a:xfrm>
        </p:grpSpPr>
        <p:pic>
          <p:nvPicPr>
            <p:cNvPr id="621" name="Google Shape;621;p65"/>
            <p:cNvPicPr preferRelativeResize="0"/>
            <p:nvPr/>
          </p:nvPicPr>
          <p:blipFill rotWithShape="1">
            <a:blip r:embed="rId3">
              <a:alphaModFix/>
            </a:blip>
            <a:srcRect/>
            <a:stretch/>
          </p:blipFill>
          <p:spPr>
            <a:xfrm>
              <a:off x="4366846" y="1825625"/>
              <a:ext cx="6986954" cy="4538534"/>
            </a:xfrm>
            <a:prstGeom prst="rect">
              <a:avLst/>
            </a:prstGeom>
            <a:noFill/>
            <a:ln>
              <a:noFill/>
            </a:ln>
          </p:spPr>
        </p:pic>
        <p:sp>
          <p:nvSpPr>
            <p:cNvPr id="622" name="Google Shape;622;p65"/>
            <p:cNvSpPr/>
            <p:nvPr/>
          </p:nvSpPr>
          <p:spPr>
            <a:xfrm>
              <a:off x="6858000" y="2611314"/>
              <a:ext cx="2839915" cy="30693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Parallax Texture的取樣函數</a:t>
              </a:r>
              <a:endParaRPr sz="1400" b="0" i="0" u="none" strike="noStrike" cap="none">
                <a:solidFill>
                  <a:schemeClr val="dk1"/>
                </a:solidFill>
                <a:latin typeface="Arial"/>
                <a:ea typeface="Arial"/>
                <a:cs typeface="Arial"/>
                <a:sym typeface="Arial"/>
              </a:endParaRPr>
            </a:p>
          </p:txBody>
        </p:sp>
        <p:sp>
          <p:nvSpPr>
            <p:cNvPr id="623" name="Google Shape;623;p65"/>
            <p:cNvSpPr/>
            <p:nvPr/>
          </p:nvSpPr>
          <p:spPr>
            <a:xfrm>
              <a:off x="6655776" y="2001775"/>
              <a:ext cx="650631" cy="29271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4" name="Google Shape;624;p65"/>
            <p:cNvSpPr txBox="1"/>
            <p:nvPr/>
          </p:nvSpPr>
          <p:spPr>
            <a:xfrm>
              <a:off x="5380892" y="4362941"/>
              <a:ext cx="54600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根據Surface之Texture Coordinate查得的Parallax Texel</a:t>
              </a:r>
              <a:endParaRPr sz="1400" b="0" i="0" u="none" strike="noStrike" cap="none">
                <a:solidFill>
                  <a:srgbClr val="000000"/>
                </a:solidFill>
                <a:latin typeface="Arial"/>
                <a:ea typeface="Arial"/>
                <a:cs typeface="Arial"/>
                <a:sym typeface="Arial"/>
              </a:endParaRPr>
            </a:p>
          </p:txBody>
        </p:sp>
        <p:sp>
          <p:nvSpPr>
            <p:cNvPr id="625" name="Google Shape;625;p65"/>
            <p:cNvSpPr/>
            <p:nvPr/>
          </p:nvSpPr>
          <p:spPr>
            <a:xfrm>
              <a:off x="7288823" y="3697594"/>
              <a:ext cx="140678" cy="16223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6" name="Google Shape;626;p65"/>
            <p:cNvSpPr/>
            <p:nvPr/>
          </p:nvSpPr>
          <p:spPr>
            <a:xfrm>
              <a:off x="6131168" y="5538118"/>
              <a:ext cx="140678" cy="16223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627" name="Google Shape;627;p65"/>
            <p:cNvCxnSpPr/>
            <p:nvPr/>
          </p:nvCxnSpPr>
          <p:spPr>
            <a:xfrm rot="10800000" flipH="1">
              <a:off x="6268915" y="3921369"/>
              <a:ext cx="1002323" cy="1529862"/>
            </a:xfrm>
            <a:prstGeom prst="straightConnector1">
              <a:avLst/>
            </a:prstGeom>
            <a:noFill/>
            <a:ln w="38100" cap="flat" cmpd="sng">
              <a:solidFill>
                <a:srgbClr val="4A7DBA"/>
              </a:solidFill>
              <a:prstDash val="solid"/>
              <a:round/>
              <a:headEnd type="stealth" w="med" len="med"/>
              <a:tailEnd type="stealth" w="med" len="med"/>
            </a:ln>
          </p:spPr>
        </p:cxnSp>
        <p:sp>
          <p:nvSpPr>
            <p:cNvPr id="628" name="Google Shape;628;p65"/>
            <p:cNvSpPr txBox="1"/>
            <p:nvPr/>
          </p:nvSpPr>
          <p:spPr>
            <a:xfrm>
              <a:off x="6400799" y="3235079"/>
              <a:ext cx="73855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e(x)</a:t>
              </a:r>
              <a:endParaRPr sz="1400" b="0" i="0" u="none" strike="noStrike" cap="none">
                <a:solidFill>
                  <a:srgbClr val="000000"/>
                </a:solidFill>
                <a:latin typeface="Arial"/>
                <a:ea typeface="Arial"/>
                <a:cs typeface="Arial"/>
                <a:sym typeface="Arial"/>
              </a:endParaRPr>
            </a:p>
          </p:txBody>
        </p:sp>
        <p:sp>
          <p:nvSpPr>
            <p:cNvPr id="629" name="Google Shape;629;p65"/>
            <p:cNvSpPr txBox="1"/>
            <p:nvPr/>
          </p:nvSpPr>
          <p:spPr>
            <a:xfrm>
              <a:off x="11353800" y="3370241"/>
              <a:ext cx="7473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x</a:t>
              </a:r>
              <a:endParaRPr sz="1400" b="0" i="0" u="none" strike="noStrike" cap="none">
                <a:solidFill>
                  <a:srgbClr val="000000"/>
                </a:solidFill>
                <a:latin typeface="Arial"/>
                <a:ea typeface="Arial"/>
                <a:cs typeface="Arial"/>
                <a:sym typeface="Arial"/>
              </a:endParaRPr>
            </a:p>
          </p:txBody>
        </p:sp>
        <p:sp>
          <p:nvSpPr>
            <p:cNvPr id="630" name="Google Shape;630;p65"/>
            <p:cNvSpPr txBox="1"/>
            <p:nvPr/>
          </p:nvSpPr>
          <p:spPr>
            <a:xfrm>
              <a:off x="11353800" y="2748775"/>
              <a:ext cx="7473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a:t>
              </a:r>
              <a:endParaRPr sz="1400" b="0" i="0" u="none" strike="noStrike" cap="none">
                <a:solidFill>
                  <a:srgbClr val="000000"/>
                </a:solidFill>
                <a:latin typeface="Arial"/>
                <a:ea typeface="Arial"/>
                <a:cs typeface="Arial"/>
                <a:sym typeface="Arial"/>
              </a:endParaRPr>
            </a:p>
          </p:txBody>
        </p:sp>
        <p:sp>
          <p:nvSpPr>
            <p:cNvPr id="631" name="Google Shape;631;p65"/>
            <p:cNvSpPr txBox="1"/>
            <p:nvPr/>
          </p:nvSpPr>
          <p:spPr>
            <a:xfrm>
              <a:off x="6655782" y="5152291"/>
              <a:ext cx="3351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求 e(x) – p(x) 的根</a:t>
              </a:r>
              <a:endParaRPr sz="1400" b="0" i="0" u="none" strike="noStrike" cap="none">
                <a:solidFill>
                  <a:srgbClr val="000000"/>
                </a:solidFill>
                <a:latin typeface="Arial"/>
                <a:ea typeface="Arial"/>
                <a:cs typeface="Arial"/>
                <a:sym typeface="Arial"/>
              </a:endParaRPr>
            </a:p>
          </p:txBody>
        </p:sp>
        <p:cxnSp>
          <p:nvCxnSpPr>
            <p:cNvPr id="632" name="Google Shape;632;p65"/>
            <p:cNvCxnSpPr/>
            <p:nvPr/>
          </p:nvCxnSpPr>
          <p:spPr>
            <a:xfrm rot="10800000" flipH="1">
              <a:off x="4662854" y="3604411"/>
              <a:ext cx="1896208" cy="1917213"/>
            </a:xfrm>
            <a:prstGeom prst="straightConnector1">
              <a:avLst/>
            </a:prstGeom>
            <a:noFill/>
            <a:ln w="38100" cap="flat" cmpd="sng">
              <a:solidFill>
                <a:srgbClr val="FF0000"/>
              </a:solidFill>
              <a:prstDash val="solid"/>
              <a:round/>
              <a:headEnd type="stealth" w="med" len="med"/>
              <a:tailEnd type="stealth" w="med" len="med"/>
            </a:ln>
          </p:spPr>
        </p:cxnSp>
        <p:sp>
          <p:nvSpPr>
            <p:cNvPr id="633" name="Google Shape;633;p65"/>
            <p:cNvSpPr txBox="1"/>
            <p:nvPr/>
          </p:nvSpPr>
          <p:spPr>
            <a:xfrm>
              <a:off x="5086350" y="3628190"/>
              <a:ext cx="73855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p(x)</a:t>
              </a:r>
              <a:endParaRPr sz="1400" b="0" i="0" u="none" strike="noStrike" cap="none">
                <a:solidFill>
                  <a:srgbClr val="000000"/>
                </a:solidFill>
                <a:latin typeface="Arial"/>
                <a:ea typeface="Arial"/>
                <a:cs typeface="Arial"/>
                <a:sym typeface="Arial"/>
              </a:endParaRPr>
            </a:p>
          </p:txBody>
        </p:sp>
        <p:cxnSp>
          <p:nvCxnSpPr>
            <p:cNvPr id="634" name="Google Shape;634;p65"/>
            <p:cNvCxnSpPr/>
            <p:nvPr/>
          </p:nvCxnSpPr>
          <p:spPr>
            <a:xfrm flipH="1">
              <a:off x="7429501" y="2294486"/>
              <a:ext cx="1011114" cy="1403108"/>
            </a:xfrm>
            <a:prstGeom prst="straightConnector1">
              <a:avLst/>
            </a:prstGeom>
            <a:noFill/>
            <a:ln w="9525" cap="flat" cmpd="sng">
              <a:solidFill>
                <a:srgbClr val="FF0000"/>
              </a:solidFill>
              <a:prstDash val="solid"/>
              <a:round/>
              <a:headEnd type="none" w="sm" len="sm"/>
              <a:tailEnd type="triangle" w="med" len="med"/>
            </a:ln>
          </p:spPr>
        </p:cxnSp>
      </p:grpSp>
      <p:grpSp>
        <p:nvGrpSpPr>
          <p:cNvPr id="636" name="Google Shape;636;p65"/>
          <p:cNvGrpSpPr/>
          <p:nvPr/>
        </p:nvGrpSpPr>
        <p:grpSpPr>
          <a:xfrm>
            <a:off x="0" y="0"/>
            <a:ext cx="791072" cy="791072"/>
            <a:chOff x="0" y="0"/>
            <a:chExt cx="791072" cy="791072"/>
          </a:xfrm>
        </p:grpSpPr>
        <p:sp>
          <p:nvSpPr>
            <p:cNvPr id="637" name="Google Shape;637;p65"/>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38" name="Google Shape;638;p65"/>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39" name="Google Shape;639;p65"/>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40" name="Google Shape;640;p65"/>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641" name="Google Shape;641;p65"/>
          <p:cNvGrpSpPr/>
          <p:nvPr/>
        </p:nvGrpSpPr>
        <p:grpSpPr>
          <a:xfrm>
            <a:off x="8460432" y="4299942"/>
            <a:ext cx="500406" cy="640288"/>
            <a:chOff x="8460432" y="4299942"/>
            <a:chExt cx="500406" cy="640288"/>
          </a:xfrm>
        </p:grpSpPr>
        <p:sp>
          <p:nvSpPr>
            <p:cNvPr id="642" name="Google Shape;642;p65"/>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43" name="Google Shape;643;p65"/>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44" name="Google Shape;644;p65"/>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645" name="Google Shape;645;p6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sp>
        <p:nvSpPr>
          <p:cNvPr id="647" name="Google Shape;647;p65"/>
          <p:cNvSpPr/>
          <p:nvPr/>
        </p:nvSpPr>
        <p:spPr>
          <a:xfrm>
            <a:off x="971600" y="1469158"/>
            <a:ext cx="2899360"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smtClean="0">
                <a:solidFill>
                  <a:srgbClr val="E36C09"/>
                </a:solidFill>
                <a:latin typeface="Microsoft JhengHei"/>
                <a:ea typeface="Microsoft JhengHei"/>
                <a:cs typeface="Microsoft JhengHei"/>
                <a:sym typeface="Microsoft JhengHei"/>
              </a:rPr>
              <a:t>Parallax </a:t>
            </a:r>
            <a:r>
              <a:rPr lang="en-US" sz="1800" b="1" i="0" u="none" strike="noStrike" cap="none" dirty="0">
                <a:solidFill>
                  <a:srgbClr val="E36C09"/>
                </a:solidFill>
                <a:latin typeface="Microsoft JhengHei"/>
                <a:ea typeface="Microsoft JhengHei"/>
                <a:cs typeface="Microsoft JhengHei"/>
                <a:sym typeface="Microsoft JhengHei"/>
              </a:rPr>
              <a:t>Mapping</a:t>
            </a:r>
            <a:endParaRPr sz="1800" b="1" i="0" u="none" strike="noStrike" cap="none" dirty="0">
              <a:solidFill>
                <a:srgbClr val="E36C09"/>
              </a:solidFill>
              <a:latin typeface="Microsoft JhengHei"/>
              <a:ea typeface="Microsoft JhengHei"/>
              <a:cs typeface="Microsoft JhengHei"/>
              <a:sym typeface="Microsoft JhengHei"/>
            </a:endParaRPr>
          </a:p>
        </p:txBody>
      </p:sp>
      <p:sp>
        <p:nvSpPr>
          <p:cNvPr id="648" name="Google Shape;648;p65"/>
          <p:cNvSpPr txBox="1"/>
          <p:nvPr/>
        </p:nvSpPr>
        <p:spPr>
          <a:xfrm>
            <a:off x="91440" y="1891934"/>
            <a:ext cx="3513992" cy="3209671"/>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先令e為該點距離眼睛看出去方向之軸的距離之函數，p為parallax Texture根據該點的Texture Coordinate查到的Texel值</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現在要解我們需要的像素值的視差量</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因此要解的為e和p的交點</a:t>
            </a:r>
            <a:endParaRPr sz="1800" b="0" i="0" u="none" strike="noStrike" cap="none">
              <a:solidFill>
                <a:schemeClr val="dk1"/>
              </a:solidFill>
              <a:latin typeface="Microsoft JhengHei"/>
              <a:ea typeface="Microsoft JhengHei"/>
              <a:cs typeface="Microsoft JhengHei"/>
              <a:sym typeface="Microsoft JhengHei"/>
            </a:endParaRPr>
          </a:p>
        </p:txBody>
      </p:sp>
      <p:sp>
        <p:nvSpPr>
          <p:cNvPr id="35" name="Google Shape;1292;gb4a905aa7a_0_20"/>
          <p:cNvSpPr txBox="1">
            <a:spLocks noGrp="1"/>
          </p:cNvSpPr>
          <p:nvPr>
            <p:ph type="title"/>
          </p:nvPr>
        </p:nvSpPr>
        <p:spPr>
          <a:xfrm>
            <a:off x="889248" y="195486"/>
            <a:ext cx="82548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七、凹凸面材質</a:t>
            </a:r>
            <a:endParaRPr sz="4000" b="1" dirty="0">
              <a:solidFill>
                <a:srgbClr val="002060"/>
              </a:solidFill>
            </a:endParaRPr>
          </a:p>
        </p:txBody>
      </p:sp>
      <p:sp>
        <p:nvSpPr>
          <p:cNvPr id="36" name="Google Shape;203;p52"/>
          <p:cNvSpPr/>
          <p:nvPr/>
        </p:nvSpPr>
        <p:spPr>
          <a:xfrm>
            <a:off x="971600" y="987574"/>
            <a:ext cx="4270960"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一</a:t>
            </a:r>
            <a:r>
              <a:rPr lang="en-US" sz="1800" b="1" i="0" u="none" strike="noStrike" cap="none" dirty="0" smtClean="0">
                <a:solidFill>
                  <a:srgbClr val="0070C0"/>
                </a:solidFill>
                <a:latin typeface="Microsoft JhengHei"/>
                <a:ea typeface="Microsoft JhengHei"/>
                <a:cs typeface="Microsoft JhengHei"/>
                <a:sym typeface="Microsoft JhengHei"/>
              </a:rPr>
              <a:t>）Bump </a:t>
            </a:r>
            <a:r>
              <a:rPr lang="en-US" sz="1800" b="1" i="0" u="none" strike="noStrike" cap="none" dirty="0">
                <a:solidFill>
                  <a:srgbClr val="0070C0"/>
                </a:solidFill>
                <a:latin typeface="Microsoft JhengHei"/>
                <a:ea typeface="Microsoft JhengHei"/>
                <a:cs typeface="Microsoft JhengHei"/>
                <a:sym typeface="Microsoft JhengHei"/>
              </a:rPr>
              <a:t>Mapping (</a:t>
            </a:r>
            <a:r>
              <a:rPr lang="en-US" sz="1800" b="1" i="0" u="none" strike="noStrike" cap="none" dirty="0" err="1">
                <a:solidFill>
                  <a:srgbClr val="0070C0"/>
                </a:solidFill>
                <a:latin typeface="Microsoft JhengHei"/>
                <a:ea typeface="Microsoft JhengHei"/>
                <a:cs typeface="Microsoft JhengHei"/>
                <a:sym typeface="Microsoft JhengHei"/>
              </a:rPr>
              <a:t>凹凸面貼圖</a:t>
            </a:r>
            <a:r>
              <a:rPr lang="en-US" sz="1800" b="1" i="0" u="none" strike="noStrike" cap="none" dirty="0">
                <a:solidFill>
                  <a:srgbClr val="0070C0"/>
                </a:solidFill>
                <a:latin typeface="Microsoft JhengHei"/>
                <a:ea typeface="Microsoft JhengHei"/>
                <a:cs typeface="Microsoft JhengHei"/>
                <a:sym typeface="Microsoft JhengHei"/>
              </a:rPr>
              <a:t>)</a:t>
            </a:r>
            <a:endParaRPr sz="1800" b="1" i="0" u="none" strike="noStrike" cap="none" dirty="0">
              <a:solidFill>
                <a:srgbClr val="0070C0"/>
              </a:solidFill>
              <a:latin typeface="Microsoft JhengHei"/>
              <a:ea typeface="Microsoft JhengHei"/>
              <a:cs typeface="Microsoft JhengHei"/>
              <a:sym typeface="Microsoft JhengHei"/>
            </a:endParaRPr>
          </a:p>
        </p:txBody>
      </p:sp>
    </p:spTree>
    <p:extLst>
      <p:ext uri="{BB962C8B-B14F-4D97-AF65-F5344CB8AC3E}">
        <p14:creationId xmlns:p14="http://schemas.microsoft.com/office/powerpoint/2010/main" val="1320885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grpSp>
        <p:nvGrpSpPr>
          <p:cNvPr id="654" name="Google Shape;654;p66"/>
          <p:cNvGrpSpPr/>
          <p:nvPr/>
        </p:nvGrpSpPr>
        <p:grpSpPr>
          <a:xfrm>
            <a:off x="0" y="0"/>
            <a:ext cx="791072" cy="791072"/>
            <a:chOff x="0" y="0"/>
            <a:chExt cx="791072" cy="791072"/>
          </a:xfrm>
        </p:grpSpPr>
        <p:sp>
          <p:nvSpPr>
            <p:cNvPr id="655" name="Google Shape;655;p66"/>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56" name="Google Shape;656;p66"/>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57" name="Google Shape;657;p66"/>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58" name="Google Shape;658;p66"/>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659" name="Google Shape;659;p66"/>
          <p:cNvGrpSpPr/>
          <p:nvPr/>
        </p:nvGrpSpPr>
        <p:grpSpPr>
          <a:xfrm>
            <a:off x="8460432" y="4299942"/>
            <a:ext cx="500406" cy="640288"/>
            <a:chOff x="8460432" y="4299942"/>
            <a:chExt cx="500406" cy="640288"/>
          </a:xfrm>
        </p:grpSpPr>
        <p:sp>
          <p:nvSpPr>
            <p:cNvPr id="660" name="Google Shape;660;p66"/>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61" name="Google Shape;661;p66"/>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62" name="Google Shape;662;p66"/>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663" name="Google Shape;663;p66"/>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sp>
        <p:nvSpPr>
          <p:cNvPr id="665" name="Google Shape;665;p66"/>
          <p:cNvSpPr/>
          <p:nvPr/>
        </p:nvSpPr>
        <p:spPr>
          <a:xfrm>
            <a:off x="971600" y="1469158"/>
            <a:ext cx="2899360"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smtClean="0">
                <a:solidFill>
                  <a:srgbClr val="E36C09"/>
                </a:solidFill>
                <a:latin typeface="Microsoft JhengHei"/>
                <a:ea typeface="Microsoft JhengHei"/>
                <a:cs typeface="Microsoft JhengHei"/>
                <a:sym typeface="Microsoft JhengHei"/>
              </a:rPr>
              <a:t>Parallax </a:t>
            </a:r>
            <a:r>
              <a:rPr lang="en-US" sz="1800" b="1" i="0" u="none" strike="noStrike" cap="none" dirty="0">
                <a:solidFill>
                  <a:srgbClr val="E36C09"/>
                </a:solidFill>
                <a:latin typeface="Microsoft JhengHei"/>
                <a:ea typeface="Microsoft JhengHei"/>
                <a:cs typeface="Microsoft JhengHei"/>
                <a:sym typeface="Microsoft JhengHei"/>
              </a:rPr>
              <a:t>Mapping</a:t>
            </a:r>
            <a:endParaRPr sz="1800" b="1" i="0" u="none" strike="noStrike" cap="none" dirty="0">
              <a:solidFill>
                <a:srgbClr val="E36C09"/>
              </a:solidFill>
              <a:latin typeface="Microsoft JhengHei"/>
              <a:ea typeface="Microsoft JhengHei"/>
              <a:cs typeface="Microsoft JhengHei"/>
              <a:sym typeface="Microsoft JhengHei"/>
            </a:endParaRPr>
          </a:p>
        </p:txBody>
      </p:sp>
      <p:grpSp>
        <p:nvGrpSpPr>
          <p:cNvPr id="666" name="Google Shape;666;p66"/>
          <p:cNvGrpSpPr/>
          <p:nvPr/>
        </p:nvGrpSpPr>
        <p:grpSpPr>
          <a:xfrm>
            <a:off x="5605802" y="979903"/>
            <a:ext cx="3514300" cy="3092328"/>
            <a:chOff x="6112042" y="1640798"/>
            <a:chExt cx="5385636" cy="4738969"/>
          </a:xfrm>
        </p:grpSpPr>
        <p:sp>
          <p:nvSpPr>
            <p:cNvPr id="667" name="Google Shape;667;p66"/>
            <p:cNvSpPr/>
            <p:nvPr/>
          </p:nvSpPr>
          <p:spPr>
            <a:xfrm>
              <a:off x="6112042" y="4162909"/>
              <a:ext cx="4259179" cy="2125596"/>
            </a:xfrm>
            <a:custGeom>
              <a:avLst/>
              <a:gdLst/>
              <a:ahLst/>
              <a:cxnLst/>
              <a:rect l="l" t="t" r="r" b="b"/>
              <a:pathLst>
                <a:path w="4259179" h="2125596" extrusionOk="0">
                  <a:moveTo>
                    <a:pt x="0" y="24080"/>
                  </a:moveTo>
                  <a:lnTo>
                    <a:pt x="48126" y="16059"/>
                  </a:lnTo>
                  <a:cubicBezTo>
                    <a:pt x="61540" y="13620"/>
                    <a:pt x="74736" y="9966"/>
                    <a:pt x="88232" y="8038"/>
                  </a:cubicBezTo>
                  <a:cubicBezTo>
                    <a:pt x="112200" y="4614"/>
                    <a:pt x="136358" y="2691"/>
                    <a:pt x="160421" y="17"/>
                  </a:cubicBezTo>
                  <a:cubicBezTo>
                    <a:pt x="361227" y="4200"/>
                    <a:pt x="448271" y="-9492"/>
                    <a:pt x="601579" y="16059"/>
                  </a:cubicBezTo>
                  <a:cubicBezTo>
                    <a:pt x="627034" y="20302"/>
                    <a:pt x="687115" y="33877"/>
                    <a:pt x="705853" y="40123"/>
                  </a:cubicBezTo>
                  <a:cubicBezTo>
                    <a:pt x="713874" y="42797"/>
                    <a:pt x="722354" y="44363"/>
                    <a:pt x="729916" y="48144"/>
                  </a:cubicBezTo>
                  <a:cubicBezTo>
                    <a:pt x="738538" y="52455"/>
                    <a:pt x="745609" y="59403"/>
                    <a:pt x="753979" y="64186"/>
                  </a:cubicBezTo>
                  <a:cubicBezTo>
                    <a:pt x="764361" y="70118"/>
                    <a:pt x="774961" y="75787"/>
                    <a:pt x="786063" y="80228"/>
                  </a:cubicBezTo>
                  <a:cubicBezTo>
                    <a:pt x="801764" y="86508"/>
                    <a:pt x="834190" y="96270"/>
                    <a:pt x="834190" y="96270"/>
                  </a:cubicBezTo>
                  <a:cubicBezTo>
                    <a:pt x="842211" y="101617"/>
                    <a:pt x="849631" y="108001"/>
                    <a:pt x="858253" y="112312"/>
                  </a:cubicBezTo>
                  <a:cubicBezTo>
                    <a:pt x="871131" y="118751"/>
                    <a:pt x="886148" y="120723"/>
                    <a:pt x="898358" y="128354"/>
                  </a:cubicBezTo>
                  <a:cubicBezTo>
                    <a:pt x="967024" y="171270"/>
                    <a:pt x="882870" y="139233"/>
                    <a:pt x="946484" y="160438"/>
                  </a:cubicBezTo>
                  <a:cubicBezTo>
                    <a:pt x="1001428" y="215382"/>
                    <a:pt x="975734" y="195980"/>
                    <a:pt x="1018674" y="224607"/>
                  </a:cubicBezTo>
                  <a:lnTo>
                    <a:pt x="1050758" y="272733"/>
                  </a:lnTo>
                  <a:cubicBezTo>
                    <a:pt x="1056105" y="280754"/>
                    <a:pt x="1058779" y="291449"/>
                    <a:pt x="1066800" y="296796"/>
                  </a:cubicBezTo>
                  <a:lnTo>
                    <a:pt x="1090863" y="312838"/>
                  </a:lnTo>
                  <a:cubicBezTo>
                    <a:pt x="1127690" y="368080"/>
                    <a:pt x="1080641" y="300914"/>
                    <a:pt x="1138990" y="368986"/>
                  </a:cubicBezTo>
                  <a:cubicBezTo>
                    <a:pt x="1155740" y="388527"/>
                    <a:pt x="1158070" y="402376"/>
                    <a:pt x="1171074" y="425133"/>
                  </a:cubicBezTo>
                  <a:cubicBezTo>
                    <a:pt x="1175857" y="433503"/>
                    <a:pt x="1180299" y="442379"/>
                    <a:pt x="1187116" y="449196"/>
                  </a:cubicBezTo>
                  <a:cubicBezTo>
                    <a:pt x="1196569" y="458649"/>
                    <a:pt x="1208505" y="465238"/>
                    <a:pt x="1219200" y="473259"/>
                  </a:cubicBezTo>
                  <a:cubicBezTo>
                    <a:pt x="1229895" y="489301"/>
                    <a:pt x="1237651" y="507753"/>
                    <a:pt x="1251284" y="521386"/>
                  </a:cubicBezTo>
                  <a:lnTo>
                    <a:pt x="1291390" y="561491"/>
                  </a:lnTo>
                  <a:cubicBezTo>
                    <a:pt x="1302085" y="572186"/>
                    <a:pt x="1314762" y="572163"/>
                    <a:pt x="1328554" y="575795"/>
                  </a:cubicBezTo>
                  <a:cubicBezTo>
                    <a:pt x="1342346" y="579427"/>
                    <a:pt x="1338954" y="559823"/>
                    <a:pt x="1374140" y="583282"/>
                  </a:cubicBezTo>
                  <a:cubicBezTo>
                    <a:pt x="1407195" y="632865"/>
                    <a:pt x="1408853" y="601062"/>
                    <a:pt x="1437105" y="618307"/>
                  </a:cubicBezTo>
                  <a:cubicBezTo>
                    <a:pt x="1465357" y="635552"/>
                    <a:pt x="1527610" y="670711"/>
                    <a:pt x="1543652" y="686753"/>
                  </a:cubicBezTo>
                  <a:lnTo>
                    <a:pt x="1552475" y="733676"/>
                  </a:lnTo>
                  <a:lnTo>
                    <a:pt x="1573998" y="783139"/>
                  </a:lnTo>
                  <a:cubicBezTo>
                    <a:pt x="1599123" y="833390"/>
                    <a:pt x="1580615" y="824136"/>
                    <a:pt x="1586163" y="839688"/>
                  </a:cubicBezTo>
                  <a:cubicBezTo>
                    <a:pt x="1591711" y="855240"/>
                    <a:pt x="1602717" y="865043"/>
                    <a:pt x="1607285" y="876451"/>
                  </a:cubicBezTo>
                  <a:cubicBezTo>
                    <a:pt x="1611853" y="887859"/>
                    <a:pt x="1605548" y="900113"/>
                    <a:pt x="1613569" y="908134"/>
                  </a:cubicBezTo>
                  <a:cubicBezTo>
                    <a:pt x="1666120" y="1013236"/>
                    <a:pt x="1628497" y="941444"/>
                    <a:pt x="1636295" y="954523"/>
                  </a:cubicBezTo>
                  <a:cubicBezTo>
                    <a:pt x="1644093" y="967602"/>
                    <a:pt x="1651555" y="976546"/>
                    <a:pt x="1660358" y="986607"/>
                  </a:cubicBezTo>
                  <a:cubicBezTo>
                    <a:pt x="1682851" y="1012314"/>
                    <a:pt x="1697175" y="1023608"/>
                    <a:pt x="1724526" y="1042754"/>
                  </a:cubicBezTo>
                  <a:cubicBezTo>
                    <a:pt x="1740321" y="1053810"/>
                    <a:pt x="1755408" y="1066216"/>
                    <a:pt x="1772653" y="1074838"/>
                  </a:cubicBezTo>
                  <a:cubicBezTo>
                    <a:pt x="1782513" y="1079768"/>
                    <a:pt x="1794042" y="1080185"/>
                    <a:pt x="1804737" y="1082859"/>
                  </a:cubicBezTo>
                  <a:cubicBezTo>
                    <a:pt x="1850450" y="1128574"/>
                    <a:pt x="1804331" y="1090707"/>
                    <a:pt x="1860884" y="1114944"/>
                  </a:cubicBezTo>
                  <a:cubicBezTo>
                    <a:pt x="1922497" y="1141350"/>
                    <a:pt x="1842089" y="1122047"/>
                    <a:pt x="1917032" y="1147028"/>
                  </a:cubicBezTo>
                  <a:cubicBezTo>
                    <a:pt x="1937948" y="1154000"/>
                    <a:pt x="1981200" y="1163070"/>
                    <a:pt x="1981200" y="1163070"/>
                  </a:cubicBezTo>
                  <a:cubicBezTo>
                    <a:pt x="1991895" y="1171091"/>
                    <a:pt x="2001327" y="1181155"/>
                    <a:pt x="2013284" y="1187133"/>
                  </a:cubicBezTo>
                  <a:cubicBezTo>
                    <a:pt x="2038698" y="1199840"/>
                    <a:pt x="2066630" y="1203520"/>
                    <a:pt x="2093495" y="1211196"/>
                  </a:cubicBezTo>
                  <a:cubicBezTo>
                    <a:pt x="2174044" y="1234210"/>
                    <a:pt x="2049342" y="1202163"/>
                    <a:pt x="2149642" y="1227238"/>
                  </a:cubicBezTo>
                  <a:cubicBezTo>
                    <a:pt x="2157663" y="1232585"/>
                    <a:pt x="2165083" y="1238969"/>
                    <a:pt x="2173705" y="1243280"/>
                  </a:cubicBezTo>
                  <a:cubicBezTo>
                    <a:pt x="2228283" y="1270570"/>
                    <a:pt x="2163096" y="1225621"/>
                    <a:pt x="2229853" y="1267344"/>
                  </a:cubicBezTo>
                  <a:cubicBezTo>
                    <a:pt x="2241189" y="1274429"/>
                    <a:pt x="2251787" y="1282707"/>
                    <a:pt x="2261937" y="1291407"/>
                  </a:cubicBezTo>
                  <a:cubicBezTo>
                    <a:pt x="2278225" y="1305368"/>
                    <a:pt x="2299497" y="1329440"/>
                    <a:pt x="2310063" y="1347554"/>
                  </a:cubicBezTo>
                  <a:cubicBezTo>
                    <a:pt x="2322113" y="1368211"/>
                    <a:pt x="2331452" y="1390333"/>
                    <a:pt x="2342147" y="1411723"/>
                  </a:cubicBezTo>
                  <a:cubicBezTo>
                    <a:pt x="2365155" y="1457739"/>
                    <a:pt x="2352047" y="1433569"/>
                    <a:pt x="2382253" y="1483912"/>
                  </a:cubicBezTo>
                  <a:cubicBezTo>
                    <a:pt x="2400674" y="1557598"/>
                    <a:pt x="2374051" y="1481680"/>
                    <a:pt x="2414337" y="1532038"/>
                  </a:cubicBezTo>
                  <a:cubicBezTo>
                    <a:pt x="2419619" y="1538640"/>
                    <a:pt x="2418252" y="1548711"/>
                    <a:pt x="2422358" y="1556102"/>
                  </a:cubicBezTo>
                  <a:cubicBezTo>
                    <a:pt x="2431721" y="1572956"/>
                    <a:pt x="2443747" y="1588186"/>
                    <a:pt x="2454442" y="1604228"/>
                  </a:cubicBezTo>
                  <a:cubicBezTo>
                    <a:pt x="2459789" y="1612249"/>
                    <a:pt x="2462772" y="1622507"/>
                    <a:pt x="2470484" y="1628291"/>
                  </a:cubicBezTo>
                  <a:lnTo>
                    <a:pt x="2502569" y="1652354"/>
                  </a:lnTo>
                  <a:cubicBezTo>
                    <a:pt x="2505243" y="1660375"/>
                    <a:pt x="2504611" y="1670438"/>
                    <a:pt x="2510590" y="1676417"/>
                  </a:cubicBezTo>
                  <a:cubicBezTo>
                    <a:pt x="2516569" y="1682396"/>
                    <a:pt x="2526882" y="1681107"/>
                    <a:pt x="2534653" y="1684438"/>
                  </a:cubicBezTo>
                  <a:cubicBezTo>
                    <a:pt x="2545643" y="1689148"/>
                    <a:pt x="2556042" y="1695133"/>
                    <a:pt x="2566737" y="1700480"/>
                  </a:cubicBezTo>
                  <a:cubicBezTo>
                    <a:pt x="2595309" y="1729054"/>
                    <a:pt x="2573189" y="1709526"/>
                    <a:pt x="2622884" y="1740586"/>
                  </a:cubicBezTo>
                  <a:cubicBezTo>
                    <a:pt x="2660104" y="1763849"/>
                    <a:pt x="2636238" y="1754192"/>
                    <a:pt x="2687053" y="1772670"/>
                  </a:cubicBezTo>
                  <a:cubicBezTo>
                    <a:pt x="2702945" y="1778449"/>
                    <a:pt x="2720054" y="1781150"/>
                    <a:pt x="2735179" y="1788712"/>
                  </a:cubicBezTo>
                  <a:cubicBezTo>
                    <a:pt x="2785019" y="1813632"/>
                    <a:pt x="2748384" y="1798214"/>
                    <a:pt x="2799347" y="1812775"/>
                  </a:cubicBezTo>
                  <a:cubicBezTo>
                    <a:pt x="2807477" y="1815098"/>
                    <a:pt x="2815054" y="1819510"/>
                    <a:pt x="2823411" y="1820796"/>
                  </a:cubicBezTo>
                  <a:cubicBezTo>
                    <a:pt x="2849969" y="1824882"/>
                    <a:pt x="2876884" y="1826143"/>
                    <a:pt x="2903621" y="1828817"/>
                  </a:cubicBezTo>
                  <a:cubicBezTo>
                    <a:pt x="2978484" y="1823470"/>
                    <a:pt x="3053671" y="1821544"/>
                    <a:pt x="3128211" y="1812775"/>
                  </a:cubicBezTo>
                  <a:cubicBezTo>
                    <a:pt x="3145005" y="1810799"/>
                    <a:pt x="3159998" y="1801090"/>
                    <a:pt x="3176337" y="1796733"/>
                  </a:cubicBezTo>
                  <a:cubicBezTo>
                    <a:pt x="3182044" y="1795211"/>
                    <a:pt x="3259158" y="1779106"/>
                    <a:pt x="3280611" y="1772670"/>
                  </a:cubicBezTo>
                  <a:cubicBezTo>
                    <a:pt x="3296808" y="1767811"/>
                    <a:pt x="3312332" y="1760729"/>
                    <a:pt x="3328737" y="1756628"/>
                  </a:cubicBezTo>
                  <a:cubicBezTo>
                    <a:pt x="3363067" y="1748045"/>
                    <a:pt x="3363590" y="1747374"/>
                    <a:pt x="3400926" y="1740586"/>
                  </a:cubicBezTo>
                  <a:cubicBezTo>
                    <a:pt x="3416927" y="1737677"/>
                    <a:pt x="3432901" y="1734465"/>
                    <a:pt x="3449053" y="1732565"/>
                  </a:cubicBezTo>
                  <a:cubicBezTo>
                    <a:pt x="3478382" y="1729115"/>
                    <a:pt x="3507874" y="1727218"/>
                    <a:pt x="3537284" y="1724544"/>
                  </a:cubicBezTo>
                  <a:cubicBezTo>
                    <a:pt x="3609474" y="1727218"/>
                    <a:pt x="3681950" y="1725607"/>
                    <a:pt x="3753853" y="1732565"/>
                  </a:cubicBezTo>
                  <a:cubicBezTo>
                    <a:pt x="3765754" y="1733717"/>
                    <a:pt x="3775609" y="1742582"/>
                    <a:pt x="3785937" y="1748607"/>
                  </a:cubicBezTo>
                  <a:cubicBezTo>
                    <a:pt x="3807724" y="1761316"/>
                    <a:pt x="3828623" y="1775493"/>
                    <a:pt x="3850105" y="1788712"/>
                  </a:cubicBezTo>
                  <a:cubicBezTo>
                    <a:pt x="3866192" y="1798612"/>
                    <a:pt x="3927388" y="1833909"/>
                    <a:pt x="3938337" y="1844859"/>
                  </a:cubicBezTo>
                  <a:cubicBezTo>
                    <a:pt x="3946358" y="1852880"/>
                    <a:pt x="3953446" y="1861959"/>
                    <a:pt x="3962400" y="1868923"/>
                  </a:cubicBezTo>
                  <a:cubicBezTo>
                    <a:pt x="3977619" y="1880760"/>
                    <a:pt x="3996893" y="1887374"/>
                    <a:pt x="4010526" y="1901007"/>
                  </a:cubicBezTo>
                  <a:cubicBezTo>
                    <a:pt x="4018547" y="1909028"/>
                    <a:pt x="4027328" y="1916356"/>
                    <a:pt x="4034590" y="1925070"/>
                  </a:cubicBezTo>
                  <a:cubicBezTo>
                    <a:pt x="4040761" y="1932476"/>
                    <a:pt x="4043815" y="1942316"/>
                    <a:pt x="4050632" y="1949133"/>
                  </a:cubicBezTo>
                  <a:cubicBezTo>
                    <a:pt x="4057449" y="1955950"/>
                    <a:pt x="4066674" y="1959828"/>
                    <a:pt x="4074695" y="1965175"/>
                  </a:cubicBezTo>
                  <a:cubicBezTo>
                    <a:pt x="4117476" y="2029347"/>
                    <a:pt x="4061324" y="1951803"/>
                    <a:pt x="4114800" y="2005280"/>
                  </a:cubicBezTo>
                  <a:cubicBezTo>
                    <a:pt x="4177885" y="2068366"/>
                    <a:pt x="4076076" y="1987717"/>
                    <a:pt x="4154905" y="2053407"/>
                  </a:cubicBezTo>
                  <a:cubicBezTo>
                    <a:pt x="4189386" y="2082141"/>
                    <a:pt x="4166857" y="2059383"/>
                    <a:pt x="4203032" y="2077470"/>
                  </a:cubicBezTo>
                  <a:cubicBezTo>
                    <a:pt x="4211654" y="2081781"/>
                    <a:pt x="4219689" y="2087341"/>
                    <a:pt x="4227095" y="2093512"/>
                  </a:cubicBezTo>
                  <a:lnTo>
                    <a:pt x="4259179" y="2125596"/>
                  </a:lnTo>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cxnSp>
          <p:nvCxnSpPr>
            <p:cNvPr id="668" name="Google Shape;668;p66"/>
            <p:cNvCxnSpPr/>
            <p:nvPr/>
          </p:nvCxnSpPr>
          <p:spPr>
            <a:xfrm>
              <a:off x="6112042" y="3826042"/>
              <a:ext cx="4259179" cy="0"/>
            </a:xfrm>
            <a:prstGeom prst="straightConnector1">
              <a:avLst/>
            </a:prstGeom>
            <a:noFill/>
            <a:ln w="38100" cap="flat" cmpd="sng">
              <a:solidFill>
                <a:schemeClr val="dk1"/>
              </a:solidFill>
              <a:prstDash val="solid"/>
              <a:round/>
              <a:headEnd type="none" w="sm" len="sm"/>
              <a:tailEnd type="none" w="sm" len="sm"/>
            </a:ln>
          </p:spPr>
        </p:cxnSp>
        <p:cxnSp>
          <p:nvCxnSpPr>
            <p:cNvPr id="669" name="Google Shape;669;p66"/>
            <p:cNvCxnSpPr/>
            <p:nvPr/>
          </p:nvCxnSpPr>
          <p:spPr>
            <a:xfrm>
              <a:off x="6112042" y="4194993"/>
              <a:ext cx="4259179" cy="0"/>
            </a:xfrm>
            <a:prstGeom prst="straightConnector1">
              <a:avLst/>
            </a:prstGeom>
            <a:noFill/>
            <a:ln w="19050" cap="flat" cmpd="sng">
              <a:solidFill>
                <a:srgbClr val="A5A5A5"/>
              </a:solidFill>
              <a:prstDash val="solid"/>
              <a:round/>
              <a:headEnd type="none" w="sm" len="sm"/>
              <a:tailEnd type="none" w="sm" len="sm"/>
            </a:ln>
          </p:spPr>
        </p:cxnSp>
        <p:cxnSp>
          <p:nvCxnSpPr>
            <p:cNvPr id="670" name="Google Shape;670;p66"/>
            <p:cNvCxnSpPr/>
            <p:nvPr/>
          </p:nvCxnSpPr>
          <p:spPr>
            <a:xfrm>
              <a:off x="6112042" y="4636150"/>
              <a:ext cx="4259179" cy="0"/>
            </a:xfrm>
            <a:prstGeom prst="straightConnector1">
              <a:avLst/>
            </a:prstGeom>
            <a:noFill/>
            <a:ln w="19050" cap="flat" cmpd="sng">
              <a:solidFill>
                <a:srgbClr val="A5A5A5"/>
              </a:solidFill>
              <a:prstDash val="solid"/>
              <a:round/>
              <a:headEnd type="none" w="sm" len="sm"/>
              <a:tailEnd type="none" w="sm" len="sm"/>
            </a:ln>
          </p:spPr>
        </p:cxnSp>
        <p:cxnSp>
          <p:nvCxnSpPr>
            <p:cNvPr id="671" name="Google Shape;671;p66"/>
            <p:cNvCxnSpPr/>
            <p:nvPr/>
          </p:nvCxnSpPr>
          <p:spPr>
            <a:xfrm>
              <a:off x="6112042" y="5037203"/>
              <a:ext cx="4259179" cy="0"/>
            </a:xfrm>
            <a:prstGeom prst="straightConnector1">
              <a:avLst/>
            </a:prstGeom>
            <a:noFill/>
            <a:ln w="19050" cap="flat" cmpd="sng">
              <a:solidFill>
                <a:srgbClr val="A5A5A5"/>
              </a:solidFill>
              <a:prstDash val="solid"/>
              <a:round/>
              <a:headEnd type="none" w="sm" len="sm"/>
              <a:tailEnd type="none" w="sm" len="sm"/>
            </a:ln>
          </p:spPr>
        </p:cxnSp>
        <p:cxnSp>
          <p:nvCxnSpPr>
            <p:cNvPr id="672" name="Google Shape;672;p66"/>
            <p:cNvCxnSpPr/>
            <p:nvPr/>
          </p:nvCxnSpPr>
          <p:spPr>
            <a:xfrm>
              <a:off x="6112042" y="5470340"/>
              <a:ext cx="4259179" cy="0"/>
            </a:xfrm>
            <a:prstGeom prst="straightConnector1">
              <a:avLst/>
            </a:prstGeom>
            <a:noFill/>
            <a:ln w="19050" cap="flat" cmpd="sng">
              <a:solidFill>
                <a:srgbClr val="A5A5A5"/>
              </a:solidFill>
              <a:prstDash val="solid"/>
              <a:round/>
              <a:headEnd type="none" w="sm" len="sm"/>
              <a:tailEnd type="none" w="sm" len="sm"/>
            </a:ln>
          </p:spPr>
        </p:cxnSp>
        <p:cxnSp>
          <p:nvCxnSpPr>
            <p:cNvPr id="673" name="Google Shape;673;p66"/>
            <p:cNvCxnSpPr/>
            <p:nvPr/>
          </p:nvCxnSpPr>
          <p:spPr>
            <a:xfrm>
              <a:off x="6112042" y="5871392"/>
              <a:ext cx="4259179" cy="0"/>
            </a:xfrm>
            <a:prstGeom prst="straightConnector1">
              <a:avLst/>
            </a:prstGeom>
            <a:noFill/>
            <a:ln w="19050" cap="flat" cmpd="sng">
              <a:solidFill>
                <a:srgbClr val="A5A5A5"/>
              </a:solidFill>
              <a:prstDash val="solid"/>
              <a:round/>
              <a:headEnd type="none" w="sm" len="sm"/>
              <a:tailEnd type="none" w="sm" len="sm"/>
            </a:ln>
          </p:spPr>
        </p:cxnSp>
        <p:cxnSp>
          <p:nvCxnSpPr>
            <p:cNvPr id="674" name="Google Shape;674;p66"/>
            <p:cNvCxnSpPr/>
            <p:nvPr/>
          </p:nvCxnSpPr>
          <p:spPr>
            <a:xfrm>
              <a:off x="6112042" y="6360695"/>
              <a:ext cx="4259179" cy="0"/>
            </a:xfrm>
            <a:prstGeom prst="straightConnector1">
              <a:avLst/>
            </a:prstGeom>
            <a:noFill/>
            <a:ln w="38100" cap="flat" cmpd="sng">
              <a:solidFill>
                <a:schemeClr val="dk1"/>
              </a:solidFill>
              <a:prstDash val="solid"/>
              <a:round/>
              <a:headEnd type="none" w="sm" len="sm"/>
              <a:tailEnd type="none" w="sm" len="sm"/>
            </a:ln>
          </p:spPr>
        </p:cxnSp>
        <p:cxnSp>
          <p:nvCxnSpPr>
            <p:cNvPr id="675" name="Google Shape;675;p66"/>
            <p:cNvCxnSpPr/>
            <p:nvPr/>
          </p:nvCxnSpPr>
          <p:spPr>
            <a:xfrm flipH="1">
              <a:off x="10635916" y="4636150"/>
              <a:ext cx="8021" cy="1540813"/>
            </a:xfrm>
            <a:prstGeom prst="straightConnector1">
              <a:avLst/>
            </a:prstGeom>
            <a:noFill/>
            <a:ln w="38100" cap="flat" cmpd="sng">
              <a:solidFill>
                <a:schemeClr val="dk1"/>
              </a:solidFill>
              <a:prstDash val="solid"/>
              <a:round/>
              <a:headEnd type="none" w="sm" len="sm"/>
              <a:tailEnd type="triangle" w="med" len="med"/>
            </a:ln>
          </p:spPr>
        </p:cxnSp>
        <p:sp>
          <p:nvSpPr>
            <p:cNvPr id="676" name="Google Shape;676;p66"/>
            <p:cNvSpPr txBox="1"/>
            <p:nvPr/>
          </p:nvSpPr>
          <p:spPr>
            <a:xfrm>
              <a:off x="10583278" y="5165558"/>
              <a:ext cx="914400" cy="4244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Depth</a:t>
              </a:r>
              <a:endParaRPr sz="1200" b="0" i="0" u="none" strike="noStrike" cap="none">
                <a:solidFill>
                  <a:srgbClr val="000000"/>
                </a:solidFill>
                <a:latin typeface="Arial"/>
                <a:ea typeface="Arial"/>
                <a:cs typeface="Arial"/>
                <a:sym typeface="Arial"/>
              </a:endParaRPr>
            </a:p>
          </p:txBody>
        </p:sp>
        <p:sp>
          <p:nvSpPr>
            <p:cNvPr id="677" name="Google Shape;677;p66"/>
            <p:cNvSpPr txBox="1"/>
            <p:nvPr/>
          </p:nvSpPr>
          <p:spPr>
            <a:xfrm>
              <a:off x="7854615" y="5955268"/>
              <a:ext cx="2865020" cy="4244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Texels of parallax Map</a:t>
              </a:r>
              <a:endParaRPr sz="1200" b="0" i="0" u="none" strike="noStrike" cap="none">
                <a:solidFill>
                  <a:srgbClr val="000000"/>
                </a:solidFill>
                <a:latin typeface="Arial"/>
                <a:ea typeface="Arial"/>
                <a:cs typeface="Arial"/>
                <a:sym typeface="Arial"/>
              </a:endParaRPr>
            </a:p>
          </p:txBody>
        </p:sp>
        <p:sp>
          <p:nvSpPr>
            <p:cNvPr id="678" name="Google Shape;678;p66"/>
            <p:cNvSpPr/>
            <p:nvPr/>
          </p:nvSpPr>
          <p:spPr>
            <a:xfrm>
              <a:off x="8337884" y="3687816"/>
              <a:ext cx="240631" cy="240632"/>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cxnSp>
          <p:nvCxnSpPr>
            <p:cNvPr id="679" name="Google Shape;679;p66"/>
            <p:cNvCxnSpPr/>
            <p:nvPr/>
          </p:nvCxnSpPr>
          <p:spPr>
            <a:xfrm rot="10800000" flipH="1">
              <a:off x="8626641" y="3609008"/>
              <a:ext cx="537035" cy="142659"/>
            </a:xfrm>
            <a:prstGeom prst="straightConnector1">
              <a:avLst/>
            </a:prstGeom>
            <a:noFill/>
            <a:ln w="19050" cap="flat" cmpd="sng">
              <a:solidFill>
                <a:schemeClr val="dk1"/>
              </a:solidFill>
              <a:prstDash val="solid"/>
              <a:round/>
              <a:headEnd type="none" w="sm" len="sm"/>
              <a:tailEnd type="none" w="sm" len="sm"/>
            </a:ln>
          </p:spPr>
        </p:cxnSp>
        <p:sp>
          <p:nvSpPr>
            <p:cNvPr id="680" name="Google Shape;680;p66"/>
            <p:cNvSpPr txBox="1"/>
            <p:nvPr/>
          </p:nvSpPr>
          <p:spPr>
            <a:xfrm>
              <a:off x="9071307" y="3328463"/>
              <a:ext cx="1652337" cy="707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Fragment point</a:t>
              </a:r>
              <a:endParaRPr sz="1200" b="0" i="0" u="none" strike="noStrike" cap="none">
                <a:solidFill>
                  <a:srgbClr val="000000"/>
                </a:solidFill>
                <a:latin typeface="Arial"/>
                <a:ea typeface="Arial"/>
                <a:cs typeface="Arial"/>
                <a:sym typeface="Arial"/>
              </a:endParaRPr>
            </a:p>
          </p:txBody>
        </p:sp>
        <p:cxnSp>
          <p:nvCxnSpPr>
            <p:cNvPr id="681" name="Google Shape;681;p66"/>
            <p:cNvCxnSpPr/>
            <p:nvPr/>
          </p:nvCxnSpPr>
          <p:spPr>
            <a:xfrm rot="10800000" flipH="1">
              <a:off x="6272463" y="2526632"/>
              <a:ext cx="3320716" cy="3797968"/>
            </a:xfrm>
            <a:prstGeom prst="straightConnector1">
              <a:avLst/>
            </a:prstGeom>
            <a:noFill/>
            <a:ln w="28575" cap="flat" cmpd="sng">
              <a:solidFill>
                <a:srgbClr val="4A7DBA"/>
              </a:solidFill>
              <a:prstDash val="solid"/>
              <a:round/>
              <a:headEnd type="none" w="sm" len="sm"/>
              <a:tailEnd type="stealth" w="med" len="med"/>
            </a:ln>
          </p:spPr>
        </p:cxnSp>
        <p:cxnSp>
          <p:nvCxnSpPr>
            <p:cNvPr id="682" name="Google Shape;682;p66"/>
            <p:cNvCxnSpPr/>
            <p:nvPr/>
          </p:nvCxnSpPr>
          <p:spPr>
            <a:xfrm rot="10800000" flipH="1">
              <a:off x="7594964" y="2801490"/>
              <a:ext cx="8021" cy="2013284"/>
            </a:xfrm>
            <a:prstGeom prst="straightConnector1">
              <a:avLst/>
            </a:prstGeom>
            <a:noFill/>
            <a:ln w="19050" cap="flat" cmpd="sng">
              <a:solidFill>
                <a:srgbClr val="4A7DBA"/>
              </a:solidFill>
              <a:prstDash val="dash"/>
              <a:round/>
              <a:headEnd type="none" w="sm" len="sm"/>
              <a:tailEnd type="none" w="sm" len="sm"/>
            </a:ln>
          </p:spPr>
        </p:cxnSp>
        <p:cxnSp>
          <p:nvCxnSpPr>
            <p:cNvPr id="683" name="Google Shape;683;p66"/>
            <p:cNvCxnSpPr/>
            <p:nvPr/>
          </p:nvCxnSpPr>
          <p:spPr>
            <a:xfrm rot="10800000">
              <a:off x="8458200" y="2845692"/>
              <a:ext cx="0" cy="1016436"/>
            </a:xfrm>
            <a:prstGeom prst="straightConnector1">
              <a:avLst/>
            </a:prstGeom>
            <a:noFill/>
            <a:ln w="19050" cap="flat" cmpd="sng">
              <a:solidFill>
                <a:srgbClr val="4A7DBA"/>
              </a:solidFill>
              <a:prstDash val="dash"/>
              <a:round/>
              <a:headEnd type="none" w="sm" len="sm"/>
              <a:tailEnd type="none" w="sm" len="sm"/>
            </a:ln>
          </p:spPr>
        </p:cxnSp>
        <p:cxnSp>
          <p:nvCxnSpPr>
            <p:cNvPr id="684" name="Google Shape;684;p66"/>
            <p:cNvCxnSpPr/>
            <p:nvPr/>
          </p:nvCxnSpPr>
          <p:spPr>
            <a:xfrm>
              <a:off x="7602985" y="3064042"/>
              <a:ext cx="855215" cy="0"/>
            </a:xfrm>
            <a:prstGeom prst="straightConnector1">
              <a:avLst/>
            </a:prstGeom>
            <a:noFill/>
            <a:ln w="19050" cap="flat" cmpd="sng">
              <a:solidFill>
                <a:schemeClr val="dk1"/>
              </a:solidFill>
              <a:prstDash val="solid"/>
              <a:round/>
              <a:headEnd type="stealth" w="med" len="med"/>
              <a:tailEnd type="stealth" w="med" len="med"/>
            </a:ln>
          </p:spPr>
        </p:cxnSp>
        <p:sp>
          <p:nvSpPr>
            <p:cNvPr id="685" name="Google Shape;685;p66"/>
            <p:cNvSpPr txBox="1"/>
            <p:nvPr/>
          </p:nvSpPr>
          <p:spPr>
            <a:xfrm>
              <a:off x="6946983" y="2702641"/>
              <a:ext cx="2718135" cy="4244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Δtexture Coordinate</a:t>
              </a:r>
              <a:endParaRPr sz="1200" b="0" i="0" u="none" strike="noStrike" cap="none">
                <a:solidFill>
                  <a:srgbClr val="000000"/>
                </a:solidFill>
                <a:latin typeface="Arial"/>
                <a:ea typeface="Arial"/>
                <a:cs typeface="Arial"/>
                <a:sym typeface="Arial"/>
              </a:endParaRPr>
            </a:p>
          </p:txBody>
        </p:sp>
        <p:cxnSp>
          <p:nvCxnSpPr>
            <p:cNvPr id="686" name="Google Shape;686;p66"/>
            <p:cNvCxnSpPr/>
            <p:nvPr/>
          </p:nvCxnSpPr>
          <p:spPr>
            <a:xfrm>
              <a:off x="7768891" y="4636150"/>
              <a:ext cx="1" cy="460393"/>
            </a:xfrm>
            <a:prstGeom prst="straightConnector1">
              <a:avLst/>
            </a:prstGeom>
            <a:noFill/>
            <a:ln w="12700" cap="flat" cmpd="sng">
              <a:solidFill>
                <a:schemeClr val="dk1"/>
              </a:solidFill>
              <a:prstDash val="dash"/>
              <a:round/>
              <a:headEnd type="none" w="sm" len="sm"/>
              <a:tailEnd type="none" w="sm" len="sm"/>
            </a:ln>
          </p:spPr>
        </p:cxnSp>
        <p:cxnSp>
          <p:nvCxnSpPr>
            <p:cNvPr id="687" name="Google Shape;687;p66"/>
            <p:cNvCxnSpPr/>
            <p:nvPr/>
          </p:nvCxnSpPr>
          <p:spPr>
            <a:xfrm>
              <a:off x="7399921" y="4722966"/>
              <a:ext cx="0" cy="314236"/>
            </a:xfrm>
            <a:prstGeom prst="straightConnector1">
              <a:avLst/>
            </a:prstGeom>
            <a:noFill/>
            <a:ln w="12700" cap="flat" cmpd="sng">
              <a:solidFill>
                <a:schemeClr val="dk1"/>
              </a:solidFill>
              <a:prstDash val="dash"/>
              <a:round/>
              <a:headEnd type="none" w="sm" len="sm"/>
              <a:tailEnd type="none" w="sm" len="sm"/>
            </a:ln>
          </p:spPr>
        </p:cxnSp>
        <p:sp>
          <p:nvSpPr>
            <p:cNvPr id="688" name="Google Shape;688;p66"/>
            <p:cNvSpPr txBox="1"/>
            <p:nvPr/>
          </p:nvSpPr>
          <p:spPr>
            <a:xfrm>
              <a:off x="7727534" y="4660000"/>
              <a:ext cx="914400" cy="4244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prev</a:t>
              </a:r>
              <a:endParaRPr sz="1200" b="0" i="0" u="none" strike="noStrike" cap="none">
                <a:solidFill>
                  <a:srgbClr val="000000"/>
                </a:solidFill>
                <a:latin typeface="Arial"/>
                <a:ea typeface="Arial"/>
                <a:cs typeface="Arial"/>
                <a:sym typeface="Arial"/>
              </a:endParaRPr>
            </a:p>
          </p:txBody>
        </p:sp>
        <p:sp>
          <p:nvSpPr>
            <p:cNvPr id="689" name="Google Shape;689;p66"/>
            <p:cNvSpPr txBox="1"/>
            <p:nvPr/>
          </p:nvSpPr>
          <p:spPr>
            <a:xfrm>
              <a:off x="6804361" y="4699774"/>
              <a:ext cx="914400" cy="4244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next</a:t>
              </a:r>
              <a:endParaRPr sz="1200" b="0" i="0" u="none" strike="noStrike" cap="none">
                <a:solidFill>
                  <a:srgbClr val="000000"/>
                </a:solidFill>
                <a:latin typeface="Arial"/>
                <a:ea typeface="Arial"/>
                <a:cs typeface="Arial"/>
                <a:sym typeface="Arial"/>
              </a:endParaRPr>
            </a:p>
          </p:txBody>
        </p:sp>
        <p:sp>
          <p:nvSpPr>
            <p:cNvPr id="690" name="Google Shape;690;p66"/>
            <p:cNvSpPr txBox="1"/>
            <p:nvPr/>
          </p:nvSpPr>
          <p:spPr>
            <a:xfrm>
              <a:off x="9438522" y="2175616"/>
              <a:ext cx="1652337" cy="4244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Eye</a:t>
              </a:r>
              <a:endParaRPr sz="1200" b="0" i="0" u="none" strike="noStrike" cap="none">
                <a:solidFill>
                  <a:srgbClr val="000000"/>
                </a:solidFill>
                <a:latin typeface="Arial"/>
                <a:ea typeface="Arial"/>
                <a:cs typeface="Arial"/>
                <a:sym typeface="Arial"/>
              </a:endParaRPr>
            </a:p>
          </p:txBody>
        </p:sp>
        <p:cxnSp>
          <p:nvCxnSpPr>
            <p:cNvPr id="691" name="Google Shape;691;p66"/>
            <p:cNvCxnSpPr>
              <a:endCxn id="692" idx="5"/>
            </p:cNvCxnSpPr>
            <p:nvPr/>
          </p:nvCxnSpPr>
          <p:spPr>
            <a:xfrm>
              <a:off x="7444886" y="4762985"/>
              <a:ext cx="377400" cy="443100"/>
            </a:xfrm>
            <a:prstGeom prst="straightConnector1">
              <a:avLst/>
            </a:prstGeom>
            <a:noFill/>
            <a:ln w="28575" cap="flat" cmpd="sng">
              <a:solidFill>
                <a:srgbClr val="4A7DBA"/>
              </a:solidFill>
              <a:prstDash val="solid"/>
              <a:round/>
              <a:headEnd type="none" w="sm" len="sm"/>
              <a:tailEnd type="none" w="sm" len="sm"/>
            </a:ln>
          </p:spPr>
        </p:cxnSp>
        <p:sp>
          <p:nvSpPr>
            <p:cNvPr id="692" name="Google Shape;692;p66"/>
            <p:cNvSpPr/>
            <p:nvPr/>
          </p:nvSpPr>
          <p:spPr>
            <a:xfrm>
              <a:off x="7712744" y="5096543"/>
              <a:ext cx="128337" cy="128337"/>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693" name="Google Shape;693;p66"/>
            <p:cNvSpPr/>
            <p:nvPr/>
          </p:nvSpPr>
          <p:spPr>
            <a:xfrm>
              <a:off x="7335753" y="4653971"/>
              <a:ext cx="128337" cy="128337"/>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nvGrpSpPr>
            <p:cNvPr id="694" name="Google Shape;694;p66"/>
            <p:cNvGrpSpPr/>
            <p:nvPr/>
          </p:nvGrpSpPr>
          <p:grpSpPr>
            <a:xfrm rot="-2676611" flipH="1">
              <a:off x="9728624" y="1752821"/>
              <a:ext cx="573838" cy="621137"/>
              <a:chOff x="1847273" y="3805382"/>
              <a:chExt cx="932873" cy="861877"/>
            </a:xfrm>
          </p:grpSpPr>
          <p:sp>
            <p:nvSpPr>
              <p:cNvPr id="695" name="Google Shape;695;p66"/>
              <p:cNvSpPr/>
              <p:nvPr/>
            </p:nvSpPr>
            <p:spPr>
              <a:xfrm>
                <a:off x="2521527" y="3879273"/>
                <a:ext cx="258618" cy="720436"/>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cxnSp>
            <p:nvCxnSpPr>
              <p:cNvPr id="696" name="Google Shape;696;p66"/>
              <p:cNvCxnSpPr/>
              <p:nvPr/>
            </p:nvCxnSpPr>
            <p:spPr>
              <a:xfrm flipH="1">
                <a:off x="1847273" y="3805382"/>
                <a:ext cx="926115" cy="452582"/>
              </a:xfrm>
              <a:prstGeom prst="straightConnector1">
                <a:avLst/>
              </a:prstGeom>
              <a:noFill/>
              <a:ln w="9525" cap="flat" cmpd="sng">
                <a:solidFill>
                  <a:schemeClr val="dk1"/>
                </a:solidFill>
                <a:prstDash val="solid"/>
                <a:round/>
                <a:headEnd type="none" w="sm" len="sm"/>
                <a:tailEnd type="none" w="sm" len="sm"/>
              </a:ln>
            </p:spPr>
          </p:cxnSp>
          <p:cxnSp>
            <p:nvCxnSpPr>
              <p:cNvPr id="697" name="Google Shape;697;p66"/>
              <p:cNvCxnSpPr/>
              <p:nvPr/>
            </p:nvCxnSpPr>
            <p:spPr>
              <a:xfrm rot="10800000">
                <a:off x="1847273" y="4257964"/>
                <a:ext cx="932873" cy="409295"/>
              </a:xfrm>
              <a:prstGeom prst="straightConnector1">
                <a:avLst/>
              </a:prstGeom>
              <a:noFill/>
              <a:ln w="9525" cap="flat" cmpd="sng">
                <a:solidFill>
                  <a:schemeClr val="dk1"/>
                </a:solidFill>
                <a:prstDash val="solid"/>
                <a:round/>
                <a:headEnd type="none" w="sm" len="sm"/>
                <a:tailEnd type="none" w="sm" len="sm"/>
              </a:ln>
            </p:spPr>
          </p:cxnSp>
          <p:sp>
            <p:nvSpPr>
              <p:cNvPr id="698" name="Google Shape;698;p66"/>
              <p:cNvSpPr/>
              <p:nvPr/>
            </p:nvSpPr>
            <p:spPr>
              <a:xfrm>
                <a:off x="2613891" y="4045526"/>
                <a:ext cx="159497" cy="144887"/>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grpSp>
      <p:sp>
        <p:nvSpPr>
          <p:cNvPr id="699" name="Google Shape;699;p66"/>
          <p:cNvSpPr txBox="1"/>
          <p:nvPr/>
        </p:nvSpPr>
        <p:spPr>
          <a:xfrm>
            <a:off x="526248" y="1825625"/>
            <a:ext cx="4844339" cy="3317875"/>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這邊我們的做法是將凹凸面從表面到最深處分成n層，用Greedy Algorithm從第一層由外向內搜</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搜索方式是比較本層和下一層(prev, next)的大小，當出現一大一小的時候，引用介值定理（intermediate value theorem），這區間內必然會至少有一個交點</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這時，我們就可以拿這區間中的一點作為視差Texture Coordinate的近似值</a:t>
            </a:r>
            <a:endParaRPr sz="1800" b="0" i="0" u="none" strike="noStrike" cap="none">
              <a:solidFill>
                <a:schemeClr val="dk1"/>
              </a:solidFill>
              <a:latin typeface="Microsoft JhengHei"/>
              <a:ea typeface="Microsoft JhengHei"/>
              <a:cs typeface="Microsoft JhengHei"/>
              <a:sym typeface="Microsoft JhengHei"/>
            </a:endParaRPr>
          </a:p>
        </p:txBody>
      </p:sp>
      <p:sp>
        <p:nvSpPr>
          <p:cNvPr id="50" name="Google Shape;1292;gb4a905aa7a_0_20"/>
          <p:cNvSpPr txBox="1">
            <a:spLocks noGrp="1"/>
          </p:cNvSpPr>
          <p:nvPr>
            <p:ph type="title"/>
          </p:nvPr>
        </p:nvSpPr>
        <p:spPr>
          <a:xfrm>
            <a:off x="889248" y="195486"/>
            <a:ext cx="82548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七、凹凸面材質</a:t>
            </a:r>
            <a:endParaRPr sz="4000" b="1" dirty="0">
              <a:solidFill>
                <a:srgbClr val="002060"/>
              </a:solidFill>
            </a:endParaRPr>
          </a:p>
        </p:txBody>
      </p:sp>
      <p:sp>
        <p:nvSpPr>
          <p:cNvPr id="51" name="Google Shape;203;p52"/>
          <p:cNvSpPr/>
          <p:nvPr/>
        </p:nvSpPr>
        <p:spPr>
          <a:xfrm>
            <a:off x="971600" y="987574"/>
            <a:ext cx="4270960"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一</a:t>
            </a:r>
            <a:r>
              <a:rPr lang="en-US" sz="1800" b="1" i="0" u="none" strike="noStrike" cap="none" dirty="0" smtClean="0">
                <a:solidFill>
                  <a:srgbClr val="0070C0"/>
                </a:solidFill>
                <a:latin typeface="Microsoft JhengHei"/>
                <a:ea typeface="Microsoft JhengHei"/>
                <a:cs typeface="Microsoft JhengHei"/>
                <a:sym typeface="Microsoft JhengHei"/>
              </a:rPr>
              <a:t>）Bump </a:t>
            </a:r>
            <a:r>
              <a:rPr lang="en-US" sz="1800" b="1" i="0" u="none" strike="noStrike" cap="none" dirty="0">
                <a:solidFill>
                  <a:srgbClr val="0070C0"/>
                </a:solidFill>
                <a:latin typeface="Microsoft JhengHei"/>
                <a:ea typeface="Microsoft JhengHei"/>
                <a:cs typeface="Microsoft JhengHei"/>
                <a:sym typeface="Microsoft JhengHei"/>
              </a:rPr>
              <a:t>Mapping (</a:t>
            </a:r>
            <a:r>
              <a:rPr lang="en-US" sz="1800" b="1" i="0" u="none" strike="noStrike" cap="none" dirty="0" err="1">
                <a:solidFill>
                  <a:srgbClr val="0070C0"/>
                </a:solidFill>
                <a:latin typeface="Microsoft JhengHei"/>
                <a:ea typeface="Microsoft JhengHei"/>
                <a:cs typeface="Microsoft JhengHei"/>
                <a:sym typeface="Microsoft JhengHei"/>
              </a:rPr>
              <a:t>凹凸面貼圖</a:t>
            </a:r>
            <a:r>
              <a:rPr lang="en-US" sz="1800" b="1" i="0" u="none" strike="noStrike" cap="none" dirty="0">
                <a:solidFill>
                  <a:srgbClr val="0070C0"/>
                </a:solidFill>
                <a:latin typeface="Microsoft JhengHei"/>
                <a:ea typeface="Microsoft JhengHei"/>
                <a:cs typeface="Microsoft JhengHei"/>
                <a:sym typeface="Microsoft JhengHei"/>
              </a:rPr>
              <a:t>)</a:t>
            </a:r>
            <a:endParaRPr sz="1800" b="1" i="0" u="none" strike="noStrike" cap="none" dirty="0">
              <a:solidFill>
                <a:srgbClr val="0070C0"/>
              </a:solidFill>
              <a:latin typeface="Microsoft JhengHei"/>
              <a:ea typeface="Microsoft JhengHei"/>
              <a:cs typeface="Microsoft JhengHei"/>
              <a:sym typeface="Microsoft JhengHei"/>
            </a:endParaRPr>
          </a:p>
        </p:txBody>
      </p:sp>
    </p:spTree>
    <p:extLst>
      <p:ext uri="{BB962C8B-B14F-4D97-AF65-F5344CB8AC3E}">
        <p14:creationId xmlns:p14="http://schemas.microsoft.com/office/powerpoint/2010/main" val="678899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103"/>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七、凹凸面材質</a:t>
            </a:r>
            <a:endParaRPr sz="4000" b="1">
              <a:solidFill>
                <a:srgbClr val="002060"/>
              </a:solidFill>
            </a:endParaRPr>
          </a:p>
        </p:txBody>
      </p:sp>
      <p:grpSp>
        <p:nvGrpSpPr>
          <p:cNvPr id="1309" name="Google Shape;1309;p103"/>
          <p:cNvGrpSpPr/>
          <p:nvPr/>
        </p:nvGrpSpPr>
        <p:grpSpPr>
          <a:xfrm>
            <a:off x="0" y="0"/>
            <a:ext cx="791072" cy="791072"/>
            <a:chOff x="0" y="0"/>
            <a:chExt cx="791072" cy="791072"/>
          </a:xfrm>
        </p:grpSpPr>
        <p:sp>
          <p:nvSpPr>
            <p:cNvPr id="1310" name="Google Shape;1310;p103"/>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11" name="Google Shape;1311;p103"/>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12" name="Google Shape;1312;p103"/>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13" name="Google Shape;1313;p103"/>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314" name="Google Shape;1314;p103"/>
          <p:cNvGrpSpPr/>
          <p:nvPr/>
        </p:nvGrpSpPr>
        <p:grpSpPr>
          <a:xfrm>
            <a:off x="8460432" y="4299942"/>
            <a:ext cx="500406" cy="640288"/>
            <a:chOff x="8460432" y="4299942"/>
            <a:chExt cx="500406" cy="640288"/>
          </a:xfrm>
        </p:grpSpPr>
        <p:sp>
          <p:nvSpPr>
            <p:cNvPr id="1315" name="Google Shape;1315;p103"/>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16" name="Google Shape;1316;p103"/>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17" name="Google Shape;1317;p103"/>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318" name="Google Shape;1318;p103"/>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sp>
        <p:nvSpPr>
          <p:cNvPr id="1319" name="Google Shape;1319;p103"/>
          <p:cNvSpPr txBox="1"/>
          <p:nvPr/>
        </p:nvSpPr>
        <p:spPr>
          <a:xfrm>
            <a:off x="70808" y="1430079"/>
            <a:ext cx="2855272" cy="2175669"/>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dirty="0" err="1">
                <a:solidFill>
                  <a:schemeClr val="dk1"/>
                </a:solidFill>
                <a:latin typeface="Microsoft JhengHei"/>
                <a:ea typeface="Microsoft JhengHei"/>
                <a:cs typeface="Microsoft JhengHei"/>
                <a:sym typeface="Microsoft JhengHei"/>
              </a:rPr>
              <a:t>initScene</a:t>
            </a:r>
            <a:endParaRPr sz="1400" b="0" i="0" u="none" strike="noStrike" cap="none" dirty="0">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dirty="0" err="1">
                <a:solidFill>
                  <a:schemeClr val="dk1"/>
                </a:solidFill>
                <a:latin typeface="Microsoft JhengHei"/>
                <a:ea typeface="Microsoft JhengHei"/>
                <a:cs typeface="Microsoft JhengHei"/>
                <a:sym typeface="Microsoft JhengHei"/>
              </a:rPr>
              <a:t>大部分的程式碼都與先前雷同，此處只列不同的部分</a:t>
            </a:r>
            <a:endParaRPr sz="1400" b="0" i="0" u="none" strike="noStrike" cap="none" dirty="0">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dirty="0" err="1">
                <a:solidFill>
                  <a:schemeClr val="dk1"/>
                </a:solidFill>
                <a:latin typeface="Microsoft JhengHei"/>
                <a:ea typeface="Microsoft JhengHei"/>
                <a:cs typeface="Microsoft JhengHei"/>
                <a:sym typeface="Microsoft JhengHei"/>
              </a:rPr>
              <a:t>主要僅需要將凹凸面材質讀入後設定參數即可</a:t>
            </a:r>
            <a:r>
              <a:rPr lang="en-US" sz="1400" b="0" i="0" u="none" strike="noStrike" cap="none" dirty="0">
                <a:solidFill>
                  <a:schemeClr val="dk1"/>
                </a:solidFill>
                <a:latin typeface="Microsoft JhengHei"/>
                <a:ea typeface="Microsoft JhengHei"/>
                <a:cs typeface="Microsoft JhengHei"/>
                <a:sym typeface="Microsoft JhengHei"/>
              </a:rPr>
              <a:t>。</a:t>
            </a:r>
            <a:endParaRPr sz="1400" b="0" i="0" u="none" strike="noStrike" cap="none" dirty="0">
              <a:solidFill>
                <a:schemeClr val="dk1"/>
              </a:solidFill>
              <a:latin typeface="Microsoft JhengHei"/>
              <a:ea typeface="Microsoft JhengHei"/>
              <a:cs typeface="Microsoft JhengHei"/>
              <a:sym typeface="Microsoft JhengHei"/>
            </a:endParaRPr>
          </a:p>
          <a:p>
            <a:pPr marL="914400" marR="0" lvl="1" indent="-317500" algn="l" rtl="0">
              <a:lnSpc>
                <a:spcPct val="100000"/>
              </a:lnSpc>
              <a:spcBef>
                <a:spcPts val="360"/>
              </a:spcBef>
              <a:spcAft>
                <a:spcPts val="0"/>
              </a:spcAft>
              <a:buClr>
                <a:schemeClr val="dk1"/>
              </a:buClr>
              <a:buSzPts val="1400"/>
              <a:buFont typeface="Microsoft JhengHei"/>
              <a:buChar char="–"/>
            </a:pPr>
            <a:r>
              <a:rPr lang="en-US" dirty="0" err="1">
                <a:solidFill>
                  <a:schemeClr val="dk1"/>
                </a:solidFill>
                <a:latin typeface="Microsoft JhengHei"/>
                <a:ea typeface="Microsoft JhengHei"/>
                <a:cs typeface="Microsoft JhengHei"/>
                <a:sym typeface="Microsoft JhengHei"/>
              </a:rPr>
              <a:t>載入深度圖即可</a:t>
            </a:r>
            <a:endParaRPr dirty="0">
              <a:solidFill>
                <a:schemeClr val="dk1"/>
              </a:solidFill>
              <a:latin typeface="Microsoft JhengHei"/>
              <a:ea typeface="Microsoft JhengHei"/>
              <a:cs typeface="Microsoft JhengHei"/>
              <a:sym typeface="Microsoft JhengHei"/>
            </a:endParaRPr>
          </a:p>
        </p:txBody>
      </p:sp>
      <p:sp>
        <p:nvSpPr>
          <p:cNvPr id="1320" name="Google Shape;1320;p103"/>
          <p:cNvSpPr/>
          <p:nvPr/>
        </p:nvSpPr>
        <p:spPr>
          <a:xfrm>
            <a:off x="3029712" y="1064671"/>
            <a:ext cx="5344098" cy="3875559"/>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900" b="0" i="0" u="none" strike="noStrike" cap="none">
                <a:solidFill>
                  <a:srgbClr val="008000"/>
                </a:solidFill>
                <a:latin typeface="Courier New"/>
                <a:ea typeface="Courier New"/>
                <a:cs typeface="Courier New"/>
                <a:sym typeface="Courier New"/>
              </a:rPr>
              <a:t>//載入Three.js內建的凹凸面Shader</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1" i="0" u="none" strike="noStrike" cap="none">
                <a:solidFill>
                  <a:srgbClr val="0000FF"/>
                </a:solidFill>
                <a:latin typeface="Courier New"/>
                <a:ea typeface="Courier New"/>
                <a:cs typeface="Courier New"/>
                <a:sym typeface="Courier New"/>
              </a:rPr>
              <a:t>const</a:t>
            </a:r>
            <a:r>
              <a:rPr lang="en-US" sz="900" b="0" i="0" u="none" strike="noStrike" cap="none">
                <a:solidFill>
                  <a:srgbClr val="000000"/>
                </a:solidFill>
                <a:latin typeface="Courier New"/>
                <a:ea typeface="Courier New"/>
                <a:cs typeface="Courier New"/>
                <a:sym typeface="Courier New"/>
              </a:rPr>
              <a:t> shader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ParallaxShader</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1" i="0" u="none" strike="noStrike" cap="none">
                <a:solidFill>
                  <a:srgbClr val="0000FF"/>
                </a:solidFill>
                <a:latin typeface="Courier New"/>
                <a:ea typeface="Courier New"/>
                <a:cs typeface="Courier New"/>
                <a:sym typeface="Courier New"/>
              </a:rPr>
              <a:t>const</a:t>
            </a:r>
            <a:r>
              <a:rPr lang="en-US" sz="900" b="0" i="0" u="none" strike="noStrike" cap="none">
                <a:solidFill>
                  <a:srgbClr val="000000"/>
                </a:solidFill>
                <a:latin typeface="Courier New"/>
                <a:ea typeface="Courier New"/>
                <a:cs typeface="Courier New"/>
                <a:sym typeface="Courier New"/>
              </a:rPr>
              <a:t> uniforms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THREE</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UniformsUtils</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clone</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shader</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uniforms </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1" i="0" u="none" strike="noStrike" cap="none">
                <a:solidFill>
                  <a:srgbClr val="0000FF"/>
                </a:solidFill>
                <a:latin typeface="Courier New"/>
                <a:ea typeface="Courier New"/>
                <a:cs typeface="Courier New"/>
                <a:sym typeface="Courier New"/>
              </a:rPr>
              <a:t>const</a:t>
            </a:r>
            <a:r>
              <a:rPr lang="en-US" sz="900" b="0" i="0" u="none" strike="noStrike" cap="none">
                <a:solidFill>
                  <a:srgbClr val="000000"/>
                </a:solidFill>
                <a:latin typeface="Courier New"/>
                <a:ea typeface="Courier New"/>
                <a:cs typeface="Courier New"/>
                <a:sym typeface="Courier New"/>
              </a:rPr>
              <a:t> textureLoader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FF"/>
                </a:solidFill>
                <a:latin typeface="Courier New"/>
                <a:ea typeface="Courier New"/>
                <a:cs typeface="Courier New"/>
                <a:sym typeface="Courier New"/>
              </a:rPr>
              <a:t>new</a:t>
            </a:r>
            <a:r>
              <a:rPr lang="en-US" sz="900" b="0" i="0" u="none" strike="noStrike" cap="none">
                <a:solidFill>
                  <a:srgbClr val="000000"/>
                </a:solidFill>
                <a:latin typeface="Courier New"/>
                <a:ea typeface="Courier New"/>
                <a:cs typeface="Courier New"/>
                <a:sym typeface="Courier New"/>
              </a:rPr>
              <a:t> THREE</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TextureLoader</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8000"/>
                </a:solidFill>
                <a:latin typeface="Courier New"/>
                <a:ea typeface="Courier New"/>
                <a:cs typeface="Courier New"/>
                <a:sym typeface="Courier New"/>
              </a:rPr>
              <a:t>//建立使用凹凸面Shader的Three.js材質物件</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1" i="0" u="none" strike="noStrike" cap="none">
                <a:solidFill>
                  <a:srgbClr val="0000FF"/>
                </a:solidFill>
                <a:latin typeface="Courier New"/>
                <a:ea typeface="Courier New"/>
                <a:cs typeface="Courier New"/>
                <a:sym typeface="Courier New"/>
              </a:rPr>
              <a:t>var</a:t>
            </a:r>
            <a:r>
              <a:rPr lang="en-US" sz="900" b="0" i="0" u="none" strike="noStrike" cap="none">
                <a:solidFill>
                  <a:srgbClr val="000000"/>
                </a:solidFill>
                <a:latin typeface="Courier New"/>
                <a:ea typeface="Courier New"/>
                <a:cs typeface="Courier New"/>
                <a:sym typeface="Courier New"/>
              </a:rPr>
              <a:t> material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FF"/>
                </a:solidFill>
                <a:latin typeface="Courier New"/>
                <a:ea typeface="Courier New"/>
                <a:cs typeface="Courier New"/>
                <a:sym typeface="Courier New"/>
              </a:rPr>
              <a:t>new</a:t>
            </a:r>
            <a:r>
              <a:rPr lang="en-US" sz="900" b="0" i="0" u="none" strike="noStrike" cap="none">
                <a:solidFill>
                  <a:srgbClr val="000000"/>
                </a:solidFill>
                <a:latin typeface="Courier New"/>
                <a:ea typeface="Courier New"/>
                <a:cs typeface="Courier New"/>
                <a:sym typeface="Courier New"/>
              </a:rPr>
              <a:t> THREE</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ShaderMaterial</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fragmentShader</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shader</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fragmentShader</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vertexShader</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shader</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vertexShader</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uniforms</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uniforms</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material</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map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textureLoader</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load</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808080"/>
                </a:solidFill>
                <a:latin typeface="Courier New"/>
                <a:ea typeface="Courier New"/>
                <a:cs typeface="Courier New"/>
                <a:sym typeface="Courier New"/>
              </a:rPr>
              <a:t>'crate.gif'</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material</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bumpMap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textureLoader</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load</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808080"/>
                </a:solidFill>
                <a:latin typeface="Courier New"/>
                <a:ea typeface="Courier New"/>
                <a:cs typeface="Courier New"/>
                <a:sym typeface="Courier New"/>
              </a:rPr>
              <a:t>'crate_depth.png'</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material</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map</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anisotropy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FF8000"/>
                </a:solidFill>
                <a:latin typeface="Courier New"/>
                <a:ea typeface="Courier New"/>
                <a:cs typeface="Courier New"/>
                <a:sym typeface="Courier New"/>
              </a:rPr>
              <a:t>4</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material</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bumpMap</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anisotropy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FF8000"/>
                </a:solidFill>
                <a:latin typeface="Courier New"/>
                <a:ea typeface="Courier New"/>
                <a:cs typeface="Courier New"/>
                <a:sym typeface="Courier New"/>
              </a:rPr>
              <a:t>4</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material</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defines</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ParallaxShader</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modes</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relief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808080"/>
                </a:solidFill>
                <a:latin typeface="Courier New"/>
                <a:ea typeface="Courier New"/>
                <a:cs typeface="Courier New"/>
                <a:sym typeface="Courier New"/>
              </a:rPr>
              <a:t>''</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uniforms</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map</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value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material</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map</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uniforms</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bumpMap</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value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material</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bumpMap</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uniforms</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parallaxScale</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value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FF8000"/>
                </a:solidFill>
                <a:latin typeface="Courier New"/>
                <a:ea typeface="Courier New"/>
                <a:cs typeface="Courier New"/>
                <a:sym typeface="Courier New"/>
              </a:rPr>
              <a:t>0.1</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uniforms</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parallaxMinLayers</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value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FF8000"/>
                </a:solidFill>
                <a:latin typeface="Courier New"/>
                <a:ea typeface="Courier New"/>
                <a:cs typeface="Courier New"/>
                <a:sym typeface="Courier New"/>
              </a:rPr>
              <a:t>16</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uniforms</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parallaxMaxLayers</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value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FF8000"/>
                </a:solidFill>
                <a:latin typeface="Courier New"/>
                <a:ea typeface="Courier New"/>
                <a:cs typeface="Courier New"/>
                <a:sym typeface="Courier New"/>
              </a:rPr>
              <a:t>32</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1" i="0" u="none" strike="noStrike" cap="none">
                <a:solidFill>
                  <a:srgbClr val="0000FF"/>
                </a:solidFill>
                <a:latin typeface="Courier New"/>
                <a:ea typeface="Courier New"/>
                <a:cs typeface="Courier New"/>
                <a:sym typeface="Courier New"/>
              </a:rPr>
              <a:t>var</a:t>
            </a:r>
            <a:r>
              <a:rPr lang="en-US" sz="900" b="0" i="0" u="none" strike="noStrike" cap="none">
                <a:solidFill>
                  <a:srgbClr val="000000"/>
                </a:solidFill>
                <a:latin typeface="Courier New"/>
                <a:ea typeface="Courier New"/>
                <a:cs typeface="Courier New"/>
                <a:sym typeface="Courier New"/>
              </a:rPr>
              <a:t> geometry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FF"/>
                </a:solidFill>
                <a:latin typeface="Courier New"/>
                <a:ea typeface="Courier New"/>
                <a:cs typeface="Courier New"/>
                <a:sym typeface="Courier New"/>
              </a:rPr>
              <a:t>new</a:t>
            </a:r>
            <a:r>
              <a:rPr lang="en-US" sz="900" b="0" i="0" u="none" strike="noStrike" cap="none">
                <a:solidFill>
                  <a:srgbClr val="000000"/>
                </a:solidFill>
                <a:latin typeface="Courier New"/>
                <a:ea typeface="Courier New"/>
                <a:cs typeface="Courier New"/>
                <a:sym typeface="Courier New"/>
              </a:rPr>
              <a:t> THREE</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BoxBufferGeometry</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FF8000"/>
                </a:solidFill>
                <a:latin typeface="Courier New"/>
                <a:ea typeface="Courier New"/>
                <a:cs typeface="Courier New"/>
                <a:sym typeface="Courier New"/>
              </a:rPr>
              <a:t>1.0</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FF8000"/>
                </a:solidFill>
                <a:latin typeface="Courier New"/>
                <a:ea typeface="Courier New"/>
                <a:cs typeface="Courier New"/>
                <a:sym typeface="Courier New"/>
              </a:rPr>
              <a:t>1.0</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FF8000"/>
                </a:solidFill>
                <a:latin typeface="Courier New"/>
                <a:ea typeface="Courier New"/>
                <a:cs typeface="Courier New"/>
                <a:sym typeface="Courier New"/>
              </a:rPr>
              <a:t>1.0</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1" i="0" u="none" strike="noStrike" cap="none">
                <a:solidFill>
                  <a:srgbClr val="0000FF"/>
                </a:solidFill>
                <a:latin typeface="Courier New"/>
                <a:ea typeface="Courier New"/>
                <a:cs typeface="Courier New"/>
                <a:sym typeface="Courier New"/>
              </a:rPr>
              <a:t>var</a:t>
            </a:r>
            <a:r>
              <a:rPr lang="en-US" sz="900" b="0" i="0" u="none" strike="noStrike" cap="none">
                <a:solidFill>
                  <a:srgbClr val="000000"/>
                </a:solidFill>
                <a:latin typeface="Courier New"/>
                <a:ea typeface="Courier New"/>
                <a:cs typeface="Courier New"/>
                <a:sym typeface="Courier New"/>
              </a:rPr>
              <a:t> mesh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FF"/>
                </a:solidFill>
                <a:latin typeface="Courier New"/>
                <a:ea typeface="Courier New"/>
                <a:cs typeface="Courier New"/>
                <a:sym typeface="Courier New"/>
              </a:rPr>
              <a:t>new</a:t>
            </a:r>
            <a:r>
              <a:rPr lang="en-US" sz="900" b="0" i="0" u="none" strike="noStrike" cap="none">
                <a:solidFill>
                  <a:srgbClr val="000000"/>
                </a:solidFill>
                <a:latin typeface="Courier New"/>
                <a:ea typeface="Courier New"/>
                <a:cs typeface="Courier New"/>
                <a:sym typeface="Courier New"/>
              </a:rPr>
              <a:t> THREE</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Mesh</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geometry</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material </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8000"/>
                </a:solidFill>
                <a:latin typeface="Courier New"/>
                <a:ea typeface="Courier New"/>
                <a:cs typeface="Courier New"/>
                <a:sym typeface="Courier New"/>
              </a:rPr>
              <a:t>//物件加入場景</a:t>
            </a:r>
            <a:endParaRPr sz="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scene</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add</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mesh </a:t>
            </a:r>
            <a:r>
              <a:rPr lang="en-US" sz="900" b="1" i="0" u="none" strike="noStrike" cap="none">
                <a:solidFill>
                  <a:srgbClr val="000080"/>
                </a:solidFill>
                <a:latin typeface="Courier New"/>
                <a:ea typeface="Courier New"/>
                <a:cs typeface="Courier New"/>
                <a:sym typeface="Courier New"/>
              </a:rPr>
              <a:t>);</a:t>
            </a:r>
            <a:endParaRPr sz="900" b="0" i="0" u="none" strike="noStrike" cap="none">
              <a:solidFill>
                <a:schemeClr val="lt1"/>
              </a:solidFill>
              <a:latin typeface="Calibri"/>
              <a:ea typeface="Calibri"/>
              <a:cs typeface="Calibri"/>
              <a:sym typeface="Calibri"/>
            </a:endParaRPr>
          </a:p>
        </p:txBody>
      </p:sp>
      <p:sp>
        <p:nvSpPr>
          <p:cNvPr id="1321" name="Google Shape;1321;p103"/>
          <p:cNvSpPr txBox="1"/>
          <p:nvPr/>
        </p:nvSpPr>
        <p:spPr>
          <a:xfrm>
            <a:off x="4909156" y="369022"/>
            <a:ext cx="2743200" cy="52322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Microsoft JhengHei"/>
                <a:ea typeface="Microsoft JhengHei"/>
                <a:cs typeface="Microsoft JhengHei"/>
                <a:sym typeface="Microsoft JhengHei"/>
              </a:rPr>
              <a:t>r123版本的Three.js尚不支援含光照的凹凸面貼圖</a:t>
            </a:r>
            <a:endParaRPr sz="1400" b="0" i="0" u="none" strike="noStrike" cap="none">
              <a:solidFill>
                <a:srgbClr val="000000"/>
              </a:solidFill>
              <a:latin typeface="Microsoft JhengHei"/>
              <a:ea typeface="Microsoft JhengHei"/>
              <a:cs typeface="Microsoft JhengHei"/>
              <a:sym typeface="Microsoft JhengHei"/>
            </a:endParaRPr>
          </a:p>
        </p:txBody>
      </p:sp>
      <p:pic>
        <p:nvPicPr>
          <p:cNvPr id="1322" name="Google Shape;1322;p103"/>
          <p:cNvPicPr preferRelativeResize="0"/>
          <p:nvPr/>
        </p:nvPicPr>
        <p:blipFill rotWithShape="1">
          <a:blip r:embed="rId3">
            <a:alphaModFix/>
          </a:blip>
          <a:srcRect/>
          <a:stretch/>
        </p:blipFill>
        <p:spPr>
          <a:xfrm>
            <a:off x="557827" y="3542000"/>
            <a:ext cx="1434475" cy="1499099"/>
          </a:xfrm>
          <a:prstGeom prst="rect">
            <a:avLst/>
          </a:prstGeom>
          <a:noFill/>
          <a:ln>
            <a:noFill/>
          </a:ln>
        </p:spPr>
      </p:pic>
      <p:sp>
        <p:nvSpPr>
          <p:cNvPr id="17" name="Google Shape;203;p52"/>
          <p:cNvSpPr/>
          <p:nvPr/>
        </p:nvSpPr>
        <p:spPr>
          <a:xfrm>
            <a:off x="971600" y="987574"/>
            <a:ext cx="1539588"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二</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範例</a:t>
            </a:r>
            <a:endParaRPr sz="1800" b="1" i="0" u="none" strike="noStrike" cap="none" dirty="0">
              <a:solidFill>
                <a:srgbClr val="0070C0"/>
              </a:solidFill>
              <a:latin typeface="Microsoft JhengHei"/>
              <a:ea typeface="Microsoft JhengHei"/>
              <a:cs typeface="Microsoft JhengHei"/>
              <a:sym typeface="Microsoft JhengHe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grpSp>
        <p:nvGrpSpPr>
          <p:cNvPr id="353" name="Google Shape;353;p49"/>
          <p:cNvGrpSpPr/>
          <p:nvPr/>
        </p:nvGrpSpPr>
        <p:grpSpPr>
          <a:xfrm>
            <a:off x="0" y="0"/>
            <a:ext cx="791072" cy="791072"/>
            <a:chOff x="0" y="0"/>
            <a:chExt cx="791072" cy="791072"/>
          </a:xfrm>
        </p:grpSpPr>
        <p:sp>
          <p:nvSpPr>
            <p:cNvPr id="354" name="Google Shape;354;p4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55" name="Google Shape;355;p4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56" name="Google Shape;356;p4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57" name="Google Shape;357;p4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358" name="Google Shape;358;p49"/>
          <p:cNvGrpSpPr/>
          <p:nvPr/>
        </p:nvGrpSpPr>
        <p:grpSpPr>
          <a:xfrm>
            <a:off x="8460432" y="4299942"/>
            <a:ext cx="500406" cy="640288"/>
            <a:chOff x="8460432" y="4299942"/>
            <a:chExt cx="500406" cy="640288"/>
          </a:xfrm>
        </p:grpSpPr>
        <p:sp>
          <p:nvSpPr>
            <p:cNvPr id="359" name="Google Shape;359;p4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60" name="Google Shape;360;p4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61" name="Google Shape;361;p4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362" name="Google Shape;362;p4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56</a:t>
            </a:fld>
            <a:endParaRPr/>
          </a:p>
        </p:txBody>
      </p:sp>
      <p:grpSp>
        <p:nvGrpSpPr>
          <p:cNvPr id="363" name="Google Shape;363;p49"/>
          <p:cNvGrpSpPr/>
          <p:nvPr/>
        </p:nvGrpSpPr>
        <p:grpSpPr>
          <a:xfrm>
            <a:off x="183212" y="544763"/>
            <a:ext cx="8654964" cy="4377529"/>
            <a:chOff x="-2009146" y="-1138202"/>
            <a:chExt cx="12196202" cy="6168624"/>
          </a:xfrm>
        </p:grpSpPr>
        <p:cxnSp>
          <p:nvCxnSpPr>
            <p:cNvPr id="364" name="Google Shape;364;p49"/>
            <p:cNvCxnSpPr/>
            <p:nvPr/>
          </p:nvCxnSpPr>
          <p:spPr>
            <a:xfrm rot="10800000" flipH="1">
              <a:off x="7694465" y="-158863"/>
              <a:ext cx="790808" cy="335699"/>
            </a:xfrm>
            <a:prstGeom prst="straightConnector1">
              <a:avLst/>
            </a:prstGeom>
            <a:noFill/>
            <a:ln w="12700" cap="flat" cmpd="sng">
              <a:solidFill>
                <a:schemeClr val="dk1"/>
              </a:solidFill>
              <a:prstDash val="solid"/>
              <a:round/>
              <a:headEnd type="none" w="sm" len="sm"/>
              <a:tailEnd type="none" w="sm" len="sm"/>
            </a:ln>
          </p:spPr>
        </p:cxnSp>
        <p:sp>
          <p:nvSpPr>
            <p:cNvPr id="365" name="Google Shape;365;p49"/>
            <p:cNvSpPr/>
            <p:nvPr/>
          </p:nvSpPr>
          <p:spPr>
            <a:xfrm>
              <a:off x="775100" y="-200261"/>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66" name="Google Shape;366;p49"/>
            <p:cNvSpPr/>
            <p:nvPr/>
          </p:nvSpPr>
          <p:spPr>
            <a:xfrm>
              <a:off x="813778" y="820358"/>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67" name="Google Shape;367;p49"/>
            <p:cNvSpPr/>
            <p:nvPr/>
          </p:nvSpPr>
          <p:spPr>
            <a:xfrm>
              <a:off x="1414710" y="-200261"/>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68" name="Google Shape;368;p49"/>
            <p:cNvSpPr/>
            <p:nvPr/>
          </p:nvSpPr>
          <p:spPr>
            <a:xfrm>
              <a:off x="1414711" y="836069"/>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cxnSp>
          <p:nvCxnSpPr>
            <p:cNvPr id="369" name="Google Shape;369;p49"/>
            <p:cNvCxnSpPr/>
            <p:nvPr/>
          </p:nvCxnSpPr>
          <p:spPr>
            <a:xfrm>
              <a:off x="2288710" y="344685"/>
              <a:ext cx="1274618" cy="18473"/>
            </a:xfrm>
            <a:prstGeom prst="straightConnector1">
              <a:avLst/>
            </a:prstGeom>
            <a:noFill/>
            <a:ln w="12700" cap="flat" cmpd="sng">
              <a:solidFill>
                <a:srgbClr val="4A7DBA"/>
              </a:solidFill>
              <a:prstDash val="solid"/>
              <a:round/>
              <a:headEnd type="none" w="sm" len="sm"/>
              <a:tailEnd type="triangle" w="med" len="med"/>
            </a:ln>
          </p:spPr>
        </p:cxnSp>
        <p:sp>
          <p:nvSpPr>
            <p:cNvPr id="370" name="Google Shape;370;p49"/>
            <p:cNvSpPr/>
            <p:nvPr/>
          </p:nvSpPr>
          <p:spPr>
            <a:xfrm>
              <a:off x="4823785" y="106978"/>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71" name="Google Shape;371;p49"/>
            <p:cNvSpPr/>
            <p:nvPr/>
          </p:nvSpPr>
          <p:spPr>
            <a:xfrm>
              <a:off x="5227892" y="347423"/>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cxnSp>
          <p:nvCxnSpPr>
            <p:cNvPr id="372" name="Google Shape;372;p49"/>
            <p:cNvCxnSpPr/>
            <p:nvPr/>
          </p:nvCxnSpPr>
          <p:spPr>
            <a:xfrm>
              <a:off x="5990172" y="418276"/>
              <a:ext cx="1274618" cy="18473"/>
            </a:xfrm>
            <a:prstGeom prst="straightConnector1">
              <a:avLst/>
            </a:prstGeom>
            <a:noFill/>
            <a:ln w="12700" cap="flat" cmpd="sng">
              <a:solidFill>
                <a:srgbClr val="4A7DBA"/>
              </a:solidFill>
              <a:prstDash val="solid"/>
              <a:round/>
              <a:headEnd type="none" w="sm" len="sm"/>
              <a:tailEnd type="triangle" w="med" len="med"/>
            </a:ln>
          </p:spPr>
        </p:cxnSp>
        <p:sp>
          <p:nvSpPr>
            <p:cNvPr id="373" name="Google Shape;373;p49"/>
            <p:cNvSpPr/>
            <p:nvPr/>
          </p:nvSpPr>
          <p:spPr>
            <a:xfrm>
              <a:off x="8049296" y="153307"/>
              <a:ext cx="1468582" cy="604983"/>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74" name="Google Shape;374;p49"/>
            <p:cNvSpPr/>
            <p:nvPr/>
          </p:nvSpPr>
          <p:spPr>
            <a:xfrm>
              <a:off x="1178035" y="1988763"/>
              <a:ext cx="794328" cy="101600"/>
            </a:xfrm>
            <a:prstGeom prst="rect">
              <a:avLst/>
            </a:prstGeom>
            <a:no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75" name="Google Shape;375;p49"/>
            <p:cNvSpPr/>
            <p:nvPr/>
          </p:nvSpPr>
          <p:spPr>
            <a:xfrm>
              <a:off x="956362" y="2099599"/>
              <a:ext cx="1256145" cy="92364"/>
            </a:xfrm>
            <a:prstGeom prst="rect">
              <a:avLst/>
            </a:prstGeom>
            <a:no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76" name="Google Shape;376;p49"/>
            <p:cNvSpPr/>
            <p:nvPr/>
          </p:nvSpPr>
          <p:spPr>
            <a:xfrm>
              <a:off x="822434" y="2201199"/>
              <a:ext cx="1468582" cy="92364"/>
            </a:xfrm>
            <a:prstGeom prst="rect">
              <a:avLst/>
            </a:prstGeom>
            <a:no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77" name="Google Shape;377;p49"/>
            <p:cNvSpPr/>
            <p:nvPr/>
          </p:nvSpPr>
          <p:spPr>
            <a:xfrm>
              <a:off x="822434" y="1926417"/>
              <a:ext cx="1468582" cy="604983"/>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78" name="Google Shape;378;p49"/>
            <p:cNvSpPr/>
            <p:nvPr/>
          </p:nvSpPr>
          <p:spPr>
            <a:xfrm>
              <a:off x="970217" y="2307418"/>
              <a:ext cx="1256145" cy="92364"/>
            </a:xfrm>
            <a:prstGeom prst="rect">
              <a:avLst/>
            </a:prstGeom>
            <a:no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79" name="Google Shape;379;p49"/>
            <p:cNvSpPr/>
            <p:nvPr/>
          </p:nvSpPr>
          <p:spPr>
            <a:xfrm>
              <a:off x="1187270" y="2415945"/>
              <a:ext cx="794328" cy="101600"/>
            </a:xfrm>
            <a:prstGeom prst="rect">
              <a:avLst/>
            </a:prstGeom>
            <a:no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cxnSp>
          <p:nvCxnSpPr>
            <p:cNvPr id="380" name="Google Shape;380;p49"/>
            <p:cNvCxnSpPr/>
            <p:nvPr/>
          </p:nvCxnSpPr>
          <p:spPr>
            <a:xfrm>
              <a:off x="956362" y="2201199"/>
              <a:ext cx="0" cy="92364"/>
            </a:xfrm>
            <a:prstGeom prst="straightConnector1">
              <a:avLst/>
            </a:prstGeom>
            <a:noFill/>
            <a:ln w="12700" cap="flat" cmpd="sng">
              <a:solidFill>
                <a:srgbClr val="4A7DBA"/>
              </a:solidFill>
              <a:prstDash val="solid"/>
              <a:round/>
              <a:headEnd type="none" w="sm" len="sm"/>
              <a:tailEnd type="none" w="sm" len="sm"/>
            </a:ln>
          </p:spPr>
        </p:cxnSp>
        <p:cxnSp>
          <p:nvCxnSpPr>
            <p:cNvPr id="381" name="Google Shape;381;p49"/>
            <p:cNvCxnSpPr/>
            <p:nvPr/>
          </p:nvCxnSpPr>
          <p:spPr>
            <a:xfrm>
              <a:off x="1067199" y="2099599"/>
              <a:ext cx="9236" cy="300183"/>
            </a:xfrm>
            <a:prstGeom prst="straightConnector1">
              <a:avLst/>
            </a:prstGeom>
            <a:noFill/>
            <a:ln w="12700" cap="flat" cmpd="sng">
              <a:solidFill>
                <a:srgbClr val="4A7DBA"/>
              </a:solidFill>
              <a:prstDash val="solid"/>
              <a:round/>
              <a:headEnd type="none" w="sm" len="sm"/>
              <a:tailEnd type="none" w="sm" len="sm"/>
            </a:ln>
          </p:spPr>
        </p:cxnSp>
        <p:cxnSp>
          <p:nvCxnSpPr>
            <p:cNvPr id="382" name="Google Shape;382;p49"/>
            <p:cNvCxnSpPr/>
            <p:nvPr/>
          </p:nvCxnSpPr>
          <p:spPr>
            <a:xfrm>
              <a:off x="1164183" y="2085747"/>
              <a:ext cx="9236" cy="300183"/>
            </a:xfrm>
            <a:prstGeom prst="straightConnector1">
              <a:avLst/>
            </a:prstGeom>
            <a:noFill/>
            <a:ln w="12700" cap="flat" cmpd="sng">
              <a:solidFill>
                <a:srgbClr val="4A7DBA"/>
              </a:solidFill>
              <a:prstDash val="solid"/>
              <a:round/>
              <a:headEnd type="none" w="sm" len="sm"/>
              <a:tailEnd type="none" w="sm" len="sm"/>
            </a:ln>
          </p:spPr>
        </p:cxnSp>
        <p:cxnSp>
          <p:nvCxnSpPr>
            <p:cNvPr id="383" name="Google Shape;383;p49"/>
            <p:cNvCxnSpPr/>
            <p:nvPr/>
          </p:nvCxnSpPr>
          <p:spPr>
            <a:xfrm>
              <a:off x="2217123" y="2196581"/>
              <a:ext cx="0" cy="92364"/>
            </a:xfrm>
            <a:prstGeom prst="straightConnector1">
              <a:avLst/>
            </a:prstGeom>
            <a:noFill/>
            <a:ln w="12700" cap="flat" cmpd="sng">
              <a:solidFill>
                <a:srgbClr val="4A7DBA"/>
              </a:solidFill>
              <a:prstDash val="solid"/>
              <a:round/>
              <a:headEnd type="none" w="sm" len="sm"/>
              <a:tailEnd type="none" w="sm" len="sm"/>
            </a:ln>
          </p:spPr>
        </p:cxnSp>
        <p:cxnSp>
          <p:nvCxnSpPr>
            <p:cNvPr id="384" name="Google Shape;384;p49"/>
            <p:cNvCxnSpPr/>
            <p:nvPr/>
          </p:nvCxnSpPr>
          <p:spPr>
            <a:xfrm>
              <a:off x="2092439" y="2090365"/>
              <a:ext cx="9236" cy="300183"/>
            </a:xfrm>
            <a:prstGeom prst="straightConnector1">
              <a:avLst/>
            </a:prstGeom>
            <a:noFill/>
            <a:ln w="12700" cap="flat" cmpd="sng">
              <a:solidFill>
                <a:srgbClr val="4A7DBA"/>
              </a:solidFill>
              <a:prstDash val="solid"/>
              <a:round/>
              <a:headEnd type="none" w="sm" len="sm"/>
              <a:tailEnd type="none" w="sm" len="sm"/>
            </a:ln>
          </p:spPr>
        </p:cxnSp>
        <p:cxnSp>
          <p:nvCxnSpPr>
            <p:cNvPr id="385" name="Google Shape;385;p49"/>
            <p:cNvCxnSpPr/>
            <p:nvPr/>
          </p:nvCxnSpPr>
          <p:spPr>
            <a:xfrm>
              <a:off x="1972366" y="2108840"/>
              <a:ext cx="9236" cy="300183"/>
            </a:xfrm>
            <a:prstGeom prst="straightConnector1">
              <a:avLst/>
            </a:prstGeom>
            <a:noFill/>
            <a:ln w="12700" cap="flat" cmpd="sng">
              <a:solidFill>
                <a:srgbClr val="4A7DBA"/>
              </a:solidFill>
              <a:prstDash val="solid"/>
              <a:round/>
              <a:headEnd type="none" w="sm" len="sm"/>
              <a:tailEnd type="none" w="sm" len="sm"/>
            </a:ln>
          </p:spPr>
        </p:cxnSp>
        <p:cxnSp>
          <p:nvCxnSpPr>
            <p:cNvPr id="386" name="Google Shape;386;p49"/>
            <p:cNvCxnSpPr/>
            <p:nvPr/>
          </p:nvCxnSpPr>
          <p:spPr>
            <a:xfrm>
              <a:off x="1300420" y="1997999"/>
              <a:ext cx="6927" cy="540331"/>
            </a:xfrm>
            <a:prstGeom prst="straightConnector1">
              <a:avLst/>
            </a:prstGeom>
            <a:noFill/>
            <a:ln w="12700" cap="flat" cmpd="sng">
              <a:solidFill>
                <a:srgbClr val="4A7DBA"/>
              </a:solidFill>
              <a:prstDash val="solid"/>
              <a:round/>
              <a:headEnd type="none" w="sm" len="sm"/>
              <a:tailEnd type="none" w="sm" len="sm"/>
            </a:ln>
          </p:spPr>
        </p:cxnSp>
        <p:cxnSp>
          <p:nvCxnSpPr>
            <p:cNvPr id="387" name="Google Shape;387;p49"/>
            <p:cNvCxnSpPr/>
            <p:nvPr/>
          </p:nvCxnSpPr>
          <p:spPr>
            <a:xfrm>
              <a:off x="1840746" y="1993382"/>
              <a:ext cx="6927" cy="540331"/>
            </a:xfrm>
            <a:prstGeom prst="straightConnector1">
              <a:avLst/>
            </a:prstGeom>
            <a:noFill/>
            <a:ln w="12700" cap="flat" cmpd="sng">
              <a:solidFill>
                <a:srgbClr val="4A7DBA"/>
              </a:solidFill>
              <a:prstDash val="solid"/>
              <a:round/>
              <a:headEnd type="none" w="sm" len="sm"/>
              <a:tailEnd type="none" w="sm" len="sm"/>
            </a:ln>
          </p:spPr>
        </p:cxnSp>
        <p:cxnSp>
          <p:nvCxnSpPr>
            <p:cNvPr id="388" name="Google Shape;388;p49"/>
            <p:cNvCxnSpPr/>
            <p:nvPr/>
          </p:nvCxnSpPr>
          <p:spPr>
            <a:xfrm>
              <a:off x="1425112" y="1984147"/>
              <a:ext cx="6927" cy="540331"/>
            </a:xfrm>
            <a:prstGeom prst="straightConnector1">
              <a:avLst/>
            </a:prstGeom>
            <a:noFill/>
            <a:ln w="12700" cap="flat" cmpd="sng">
              <a:solidFill>
                <a:srgbClr val="4A7DBA"/>
              </a:solidFill>
              <a:prstDash val="solid"/>
              <a:round/>
              <a:headEnd type="none" w="sm" len="sm"/>
              <a:tailEnd type="none" w="sm" len="sm"/>
            </a:ln>
          </p:spPr>
        </p:cxnSp>
        <p:cxnSp>
          <p:nvCxnSpPr>
            <p:cNvPr id="389" name="Google Shape;389;p49"/>
            <p:cNvCxnSpPr/>
            <p:nvPr/>
          </p:nvCxnSpPr>
          <p:spPr>
            <a:xfrm>
              <a:off x="1739142" y="1993383"/>
              <a:ext cx="6927" cy="540331"/>
            </a:xfrm>
            <a:prstGeom prst="straightConnector1">
              <a:avLst/>
            </a:prstGeom>
            <a:noFill/>
            <a:ln w="12700" cap="flat" cmpd="sng">
              <a:solidFill>
                <a:srgbClr val="4A7DBA"/>
              </a:solidFill>
              <a:prstDash val="solid"/>
              <a:round/>
              <a:headEnd type="none" w="sm" len="sm"/>
              <a:tailEnd type="none" w="sm" len="sm"/>
            </a:ln>
          </p:spPr>
        </p:cxnSp>
        <p:cxnSp>
          <p:nvCxnSpPr>
            <p:cNvPr id="390" name="Google Shape;390;p49"/>
            <p:cNvCxnSpPr/>
            <p:nvPr/>
          </p:nvCxnSpPr>
          <p:spPr>
            <a:xfrm>
              <a:off x="1628307" y="1993384"/>
              <a:ext cx="6927" cy="540331"/>
            </a:xfrm>
            <a:prstGeom prst="straightConnector1">
              <a:avLst/>
            </a:prstGeom>
            <a:noFill/>
            <a:ln w="12700" cap="flat" cmpd="sng">
              <a:solidFill>
                <a:srgbClr val="4A7DBA"/>
              </a:solidFill>
              <a:prstDash val="solid"/>
              <a:round/>
              <a:headEnd type="none" w="sm" len="sm"/>
              <a:tailEnd type="none" w="sm" len="sm"/>
            </a:ln>
          </p:spPr>
        </p:cxnSp>
        <p:cxnSp>
          <p:nvCxnSpPr>
            <p:cNvPr id="391" name="Google Shape;391;p49"/>
            <p:cNvCxnSpPr/>
            <p:nvPr/>
          </p:nvCxnSpPr>
          <p:spPr>
            <a:xfrm>
              <a:off x="1531331" y="1970292"/>
              <a:ext cx="6927" cy="540331"/>
            </a:xfrm>
            <a:prstGeom prst="straightConnector1">
              <a:avLst/>
            </a:prstGeom>
            <a:noFill/>
            <a:ln w="12700" cap="flat" cmpd="sng">
              <a:solidFill>
                <a:srgbClr val="4A7DBA"/>
              </a:solidFill>
              <a:prstDash val="solid"/>
              <a:round/>
              <a:headEnd type="none" w="sm" len="sm"/>
              <a:tailEnd type="none" w="sm" len="sm"/>
            </a:ln>
          </p:spPr>
        </p:cxnSp>
        <p:sp>
          <p:nvSpPr>
            <p:cNvPr id="392" name="Google Shape;392;p49"/>
            <p:cNvSpPr/>
            <p:nvPr/>
          </p:nvSpPr>
          <p:spPr>
            <a:xfrm>
              <a:off x="4618587" y="1947197"/>
              <a:ext cx="794328" cy="101600"/>
            </a:xfrm>
            <a:prstGeom prst="rect">
              <a:avLst/>
            </a:prstGeom>
            <a:solidFill>
              <a:srgbClr val="FF00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93" name="Google Shape;393;p49"/>
            <p:cNvSpPr/>
            <p:nvPr/>
          </p:nvSpPr>
          <p:spPr>
            <a:xfrm>
              <a:off x="4396914" y="2058033"/>
              <a:ext cx="1256145" cy="92364"/>
            </a:xfrm>
            <a:prstGeom prst="rect">
              <a:avLst/>
            </a:prstGeom>
            <a:solidFill>
              <a:srgbClr val="FFC0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94" name="Google Shape;394;p49"/>
            <p:cNvSpPr/>
            <p:nvPr/>
          </p:nvSpPr>
          <p:spPr>
            <a:xfrm>
              <a:off x="4262986" y="2159633"/>
              <a:ext cx="1468582" cy="92364"/>
            </a:xfrm>
            <a:prstGeom prst="rect">
              <a:avLst/>
            </a:prstGeom>
            <a:solidFill>
              <a:srgbClr val="FFFF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95" name="Google Shape;395;p49"/>
            <p:cNvSpPr/>
            <p:nvPr/>
          </p:nvSpPr>
          <p:spPr>
            <a:xfrm>
              <a:off x="4262986" y="1884851"/>
              <a:ext cx="1468582" cy="604983"/>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96" name="Google Shape;396;p49"/>
            <p:cNvSpPr/>
            <p:nvPr/>
          </p:nvSpPr>
          <p:spPr>
            <a:xfrm>
              <a:off x="4410769" y="2265852"/>
              <a:ext cx="1256145" cy="92364"/>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97" name="Google Shape;397;p49"/>
            <p:cNvSpPr/>
            <p:nvPr/>
          </p:nvSpPr>
          <p:spPr>
            <a:xfrm>
              <a:off x="4627822" y="2374379"/>
              <a:ext cx="794328" cy="101600"/>
            </a:xfrm>
            <a:prstGeom prst="rect">
              <a:avLst/>
            </a:prstGeom>
            <a:solidFill>
              <a:srgbClr val="0070C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cxnSp>
          <p:nvCxnSpPr>
            <p:cNvPr id="398" name="Google Shape;398;p49"/>
            <p:cNvCxnSpPr/>
            <p:nvPr/>
          </p:nvCxnSpPr>
          <p:spPr>
            <a:xfrm>
              <a:off x="4396914" y="2159633"/>
              <a:ext cx="0" cy="92364"/>
            </a:xfrm>
            <a:prstGeom prst="straightConnector1">
              <a:avLst/>
            </a:prstGeom>
            <a:noFill/>
            <a:ln w="12700" cap="flat" cmpd="sng">
              <a:solidFill>
                <a:srgbClr val="4A7DBA"/>
              </a:solidFill>
              <a:prstDash val="solid"/>
              <a:round/>
              <a:headEnd type="none" w="sm" len="sm"/>
              <a:tailEnd type="none" w="sm" len="sm"/>
            </a:ln>
          </p:spPr>
        </p:cxnSp>
        <p:cxnSp>
          <p:nvCxnSpPr>
            <p:cNvPr id="399" name="Google Shape;399;p49"/>
            <p:cNvCxnSpPr/>
            <p:nvPr/>
          </p:nvCxnSpPr>
          <p:spPr>
            <a:xfrm>
              <a:off x="4507751" y="2058033"/>
              <a:ext cx="9236" cy="300183"/>
            </a:xfrm>
            <a:prstGeom prst="straightConnector1">
              <a:avLst/>
            </a:prstGeom>
            <a:noFill/>
            <a:ln w="12700" cap="flat" cmpd="sng">
              <a:solidFill>
                <a:srgbClr val="4A7DBA"/>
              </a:solidFill>
              <a:prstDash val="solid"/>
              <a:round/>
              <a:headEnd type="none" w="sm" len="sm"/>
              <a:tailEnd type="none" w="sm" len="sm"/>
            </a:ln>
          </p:spPr>
        </p:cxnSp>
        <p:cxnSp>
          <p:nvCxnSpPr>
            <p:cNvPr id="400" name="Google Shape;400;p49"/>
            <p:cNvCxnSpPr/>
            <p:nvPr/>
          </p:nvCxnSpPr>
          <p:spPr>
            <a:xfrm>
              <a:off x="4604735" y="2044181"/>
              <a:ext cx="9236" cy="300183"/>
            </a:xfrm>
            <a:prstGeom prst="straightConnector1">
              <a:avLst/>
            </a:prstGeom>
            <a:noFill/>
            <a:ln w="12700" cap="flat" cmpd="sng">
              <a:solidFill>
                <a:srgbClr val="4A7DBA"/>
              </a:solidFill>
              <a:prstDash val="solid"/>
              <a:round/>
              <a:headEnd type="none" w="sm" len="sm"/>
              <a:tailEnd type="none" w="sm" len="sm"/>
            </a:ln>
          </p:spPr>
        </p:cxnSp>
        <p:cxnSp>
          <p:nvCxnSpPr>
            <p:cNvPr id="401" name="Google Shape;401;p49"/>
            <p:cNvCxnSpPr/>
            <p:nvPr/>
          </p:nvCxnSpPr>
          <p:spPr>
            <a:xfrm>
              <a:off x="5532991" y="2048799"/>
              <a:ext cx="9236" cy="300183"/>
            </a:xfrm>
            <a:prstGeom prst="straightConnector1">
              <a:avLst/>
            </a:prstGeom>
            <a:noFill/>
            <a:ln w="12700" cap="flat" cmpd="sng">
              <a:solidFill>
                <a:srgbClr val="4A7DBA"/>
              </a:solidFill>
              <a:prstDash val="solid"/>
              <a:round/>
              <a:headEnd type="none" w="sm" len="sm"/>
              <a:tailEnd type="none" w="sm" len="sm"/>
            </a:ln>
          </p:spPr>
        </p:cxnSp>
        <p:cxnSp>
          <p:nvCxnSpPr>
            <p:cNvPr id="402" name="Google Shape;402;p49"/>
            <p:cNvCxnSpPr/>
            <p:nvPr/>
          </p:nvCxnSpPr>
          <p:spPr>
            <a:xfrm>
              <a:off x="5412918" y="2067274"/>
              <a:ext cx="9236" cy="300183"/>
            </a:xfrm>
            <a:prstGeom prst="straightConnector1">
              <a:avLst/>
            </a:prstGeom>
            <a:noFill/>
            <a:ln w="12700" cap="flat" cmpd="sng">
              <a:solidFill>
                <a:srgbClr val="4A7DBA"/>
              </a:solidFill>
              <a:prstDash val="solid"/>
              <a:round/>
              <a:headEnd type="none" w="sm" len="sm"/>
              <a:tailEnd type="none" w="sm" len="sm"/>
            </a:ln>
          </p:spPr>
        </p:cxnSp>
        <p:cxnSp>
          <p:nvCxnSpPr>
            <p:cNvPr id="403" name="Google Shape;403;p49"/>
            <p:cNvCxnSpPr/>
            <p:nvPr/>
          </p:nvCxnSpPr>
          <p:spPr>
            <a:xfrm>
              <a:off x="4740972" y="1956433"/>
              <a:ext cx="6927" cy="540331"/>
            </a:xfrm>
            <a:prstGeom prst="straightConnector1">
              <a:avLst/>
            </a:prstGeom>
            <a:noFill/>
            <a:ln w="12700" cap="flat" cmpd="sng">
              <a:solidFill>
                <a:srgbClr val="4A7DBA"/>
              </a:solidFill>
              <a:prstDash val="solid"/>
              <a:round/>
              <a:headEnd type="none" w="sm" len="sm"/>
              <a:tailEnd type="none" w="sm" len="sm"/>
            </a:ln>
          </p:spPr>
        </p:cxnSp>
        <p:cxnSp>
          <p:nvCxnSpPr>
            <p:cNvPr id="404" name="Google Shape;404;p49"/>
            <p:cNvCxnSpPr/>
            <p:nvPr/>
          </p:nvCxnSpPr>
          <p:spPr>
            <a:xfrm>
              <a:off x="5281298" y="1951816"/>
              <a:ext cx="6927" cy="540331"/>
            </a:xfrm>
            <a:prstGeom prst="straightConnector1">
              <a:avLst/>
            </a:prstGeom>
            <a:noFill/>
            <a:ln w="12700" cap="flat" cmpd="sng">
              <a:solidFill>
                <a:srgbClr val="4A7DBA"/>
              </a:solidFill>
              <a:prstDash val="solid"/>
              <a:round/>
              <a:headEnd type="none" w="sm" len="sm"/>
              <a:tailEnd type="none" w="sm" len="sm"/>
            </a:ln>
          </p:spPr>
        </p:cxnSp>
        <p:cxnSp>
          <p:nvCxnSpPr>
            <p:cNvPr id="405" name="Google Shape;405;p49"/>
            <p:cNvCxnSpPr/>
            <p:nvPr/>
          </p:nvCxnSpPr>
          <p:spPr>
            <a:xfrm>
              <a:off x="4865664" y="1942581"/>
              <a:ext cx="6927" cy="540331"/>
            </a:xfrm>
            <a:prstGeom prst="straightConnector1">
              <a:avLst/>
            </a:prstGeom>
            <a:noFill/>
            <a:ln w="12700" cap="flat" cmpd="sng">
              <a:solidFill>
                <a:srgbClr val="4A7DBA"/>
              </a:solidFill>
              <a:prstDash val="solid"/>
              <a:round/>
              <a:headEnd type="none" w="sm" len="sm"/>
              <a:tailEnd type="none" w="sm" len="sm"/>
            </a:ln>
          </p:spPr>
        </p:cxnSp>
        <p:cxnSp>
          <p:nvCxnSpPr>
            <p:cNvPr id="406" name="Google Shape;406;p49"/>
            <p:cNvCxnSpPr/>
            <p:nvPr/>
          </p:nvCxnSpPr>
          <p:spPr>
            <a:xfrm>
              <a:off x="5179694" y="1951817"/>
              <a:ext cx="6927" cy="540331"/>
            </a:xfrm>
            <a:prstGeom prst="straightConnector1">
              <a:avLst/>
            </a:prstGeom>
            <a:noFill/>
            <a:ln w="12700" cap="flat" cmpd="sng">
              <a:solidFill>
                <a:srgbClr val="4A7DBA"/>
              </a:solidFill>
              <a:prstDash val="solid"/>
              <a:round/>
              <a:headEnd type="none" w="sm" len="sm"/>
              <a:tailEnd type="none" w="sm" len="sm"/>
            </a:ln>
          </p:spPr>
        </p:cxnSp>
        <p:cxnSp>
          <p:nvCxnSpPr>
            <p:cNvPr id="407" name="Google Shape;407;p49"/>
            <p:cNvCxnSpPr/>
            <p:nvPr/>
          </p:nvCxnSpPr>
          <p:spPr>
            <a:xfrm>
              <a:off x="5068859" y="1951818"/>
              <a:ext cx="6927" cy="540331"/>
            </a:xfrm>
            <a:prstGeom prst="straightConnector1">
              <a:avLst/>
            </a:prstGeom>
            <a:noFill/>
            <a:ln w="12700" cap="flat" cmpd="sng">
              <a:solidFill>
                <a:srgbClr val="4A7DBA"/>
              </a:solidFill>
              <a:prstDash val="solid"/>
              <a:round/>
              <a:headEnd type="none" w="sm" len="sm"/>
              <a:tailEnd type="none" w="sm" len="sm"/>
            </a:ln>
          </p:spPr>
        </p:cxnSp>
        <p:cxnSp>
          <p:nvCxnSpPr>
            <p:cNvPr id="408" name="Google Shape;408;p49"/>
            <p:cNvCxnSpPr/>
            <p:nvPr/>
          </p:nvCxnSpPr>
          <p:spPr>
            <a:xfrm>
              <a:off x="4971883" y="1928726"/>
              <a:ext cx="6927" cy="540331"/>
            </a:xfrm>
            <a:prstGeom prst="straightConnector1">
              <a:avLst/>
            </a:prstGeom>
            <a:noFill/>
            <a:ln w="12700" cap="flat" cmpd="sng">
              <a:solidFill>
                <a:srgbClr val="4A7DBA"/>
              </a:solidFill>
              <a:prstDash val="solid"/>
              <a:round/>
              <a:headEnd type="none" w="sm" len="sm"/>
              <a:tailEnd type="none" w="sm" len="sm"/>
            </a:ln>
          </p:spPr>
        </p:cxnSp>
        <p:sp>
          <p:nvSpPr>
            <p:cNvPr id="409" name="Google Shape;409;p49"/>
            <p:cNvSpPr/>
            <p:nvPr/>
          </p:nvSpPr>
          <p:spPr>
            <a:xfrm>
              <a:off x="4566636" y="2372071"/>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10" name="Google Shape;410;p49"/>
            <p:cNvSpPr/>
            <p:nvPr/>
          </p:nvSpPr>
          <p:spPr>
            <a:xfrm>
              <a:off x="5319395" y="2374379"/>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11" name="Google Shape;411;p49"/>
            <p:cNvSpPr/>
            <p:nvPr/>
          </p:nvSpPr>
          <p:spPr>
            <a:xfrm>
              <a:off x="4155621" y="2115765"/>
              <a:ext cx="184727" cy="203200"/>
            </a:xfrm>
            <a:prstGeom prst="ellipse">
              <a:avLst/>
            </a:prstGeom>
            <a:solidFill>
              <a:srgbClr val="FFFF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12" name="Google Shape;412;p49"/>
            <p:cNvSpPr/>
            <p:nvPr/>
          </p:nvSpPr>
          <p:spPr>
            <a:xfrm>
              <a:off x="5639204" y="2109993"/>
              <a:ext cx="184727" cy="203200"/>
            </a:xfrm>
            <a:prstGeom prst="ellipse">
              <a:avLst/>
            </a:prstGeom>
            <a:solidFill>
              <a:srgbClr val="FFFF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13" name="Google Shape;413;p49"/>
            <p:cNvSpPr/>
            <p:nvPr/>
          </p:nvSpPr>
          <p:spPr>
            <a:xfrm>
              <a:off x="4526236" y="1820777"/>
              <a:ext cx="184727" cy="203200"/>
            </a:xfrm>
            <a:prstGeom prst="ellipse">
              <a:avLst/>
            </a:prstGeom>
            <a:solidFill>
              <a:srgbClr val="FF00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14" name="Google Shape;414;p49"/>
            <p:cNvSpPr/>
            <p:nvPr/>
          </p:nvSpPr>
          <p:spPr>
            <a:xfrm>
              <a:off x="5304389" y="1825971"/>
              <a:ext cx="184727" cy="203200"/>
            </a:xfrm>
            <a:prstGeom prst="ellipse">
              <a:avLst/>
            </a:prstGeom>
            <a:solidFill>
              <a:srgbClr val="FF00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15" name="Google Shape;415;p49"/>
            <p:cNvSpPr/>
            <p:nvPr/>
          </p:nvSpPr>
          <p:spPr>
            <a:xfrm>
              <a:off x="1108776" y="2412475"/>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16" name="Google Shape;416;p49"/>
            <p:cNvSpPr/>
            <p:nvPr/>
          </p:nvSpPr>
          <p:spPr>
            <a:xfrm>
              <a:off x="1861535" y="2414783"/>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17" name="Google Shape;417;p49"/>
            <p:cNvSpPr/>
            <p:nvPr/>
          </p:nvSpPr>
          <p:spPr>
            <a:xfrm>
              <a:off x="697761" y="2156169"/>
              <a:ext cx="184727" cy="203200"/>
            </a:xfrm>
            <a:prstGeom prst="ellipse">
              <a:avLst/>
            </a:prstGeom>
            <a:solidFill>
              <a:srgbClr val="FFFF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18" name="Google Shape;418;p49"/>
            <p:cNvSpPr/>
            <p:nvPr/>
          </p:nvSpPr>
          <p:spPr>
            <a:xfrm>
              <a:off x="2181344" y="2150397"/>
              <a:ext cx="184727" cy="203200"/>
            </a:xfrm>
            <a:prstGeom prst="ellipse">
              <a:avLst/>
            </a:prstGeom>
            <a:solidFill>
              <a:srgbClr val="FFFF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19" name="Google Shape;419;p49"/>
            <p:cNvSpPr/>
            <p:nvPr/>
          </p:nvSpPr>
          <p:spPr>
            <a:xfrm>
              <a:off x="1068376" y="1861181"/>
              <a:ext cx="184727" cy="203200"/>
            </a:xfrm>
            <a:prstGeom prst="ellipse">
              <a:avLst/>
            </a:prstGeom>
            <a:solidFill>
              <a:srgbClr val="FF00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20" name="Google Shape;420;p49"/>
            <p:cNvSpPr/>
            <p:nvPr/>
          </p:nvSpPr>
          <p:spPr>
            <a:xfrm>
              <a:off x="1846529" y="1866375"/>
              <a:ext cx="184727" cy="203200"/>
            </a:xfrm>
            <a:prstGeom prst="ellipse">
              <a:avLst/>
            </a:prstGeom>
            <a:solidFill>
              <a:srgbClr val="FF00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21" name="Google Shape;421;p49"/>
            <p:cNvSpPr/>
            <p:nvPr/>
          </p:nvSpPr>
          <p:spPr>
            <a:xfrm>
              <a:off x="8344846" y="630561"/>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22" name="Google Shape;422;p49"/>
            <p:cNvSpPr/>
            <p:nvPr/>
          </p:nvSpPr>
          <p:spPr>
            <a:xfrm>
              <a:off x="9097605" y="632869"/>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23" name="Google Shape;423;p49"/>
            <p:cNvSpPr/>
            <p:nvPr/>
          </p:nvSpPr>
          <p:spPr>
            <a:xfrm>
              <a:off x="7933831" y="374255"/>
              <a:ext cx="184727" cy="203200"/>
            </a:xfrm>
            <a:prstGeom prst="ellipse">
              <a:avLst/>
            </a:prstGeom>
            <a:solidFill>
              <a:srgbClr val="FFFF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24" name="Google Shape;424;p49"/>
            <p:cNvSpPr/>
            <p:nvPr/>
          </p:nvSpPr>
          <p:spPr>
            <a:xfrm>
              <a:off x="9417414" y="368483"/>
              <a:ext cx="184727" cy="203200"/>
            </a:xfrm>
            <a:prstGeom prst="ellipse">
              <a:avLst/>
            </a:prstGeom>
            <a:solidFill>
              <a:srgbClr val="FFFF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25" name="Google Shape;425;p49"/>
            <p:cNvSpPr/>
            <p:nvPr/>
          </p:nvSpPr>
          <p:spPr>
            <a:xfrm>
              <a:off x="8304446" y="79267"/>
              <a:ext cx="184727" cy="203200"/>
            </a:xfrm>
            <a:prstGeom prst="ellipse">
              <a:avLst/>
            </a:prstGeom>
            <a:solidFill>
              <a:srgbClr val="FF00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26" name="Google Shape;426;p49"/>
            <p:cNvSpPr/>
            <p:nvPr/>
          </p:nvSpPr>
          <p:spPr>
            <a:xfrm>
              <a:off x="9082599" y="84461"/>
              <a:ext cx="184727" cy="203200"/>
            </a:xfrm>
            <a:prstGeom prst="ellipse">
              <a:avLst/>
            </a:prstGeom>
            <a:solidFill>
              <a:srgbClr val="FF00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27" name="Google Shape;427;p49"/>
            <p:cNvSpPr/>
            <p:nvPr/>
          </p:nvSpPr>
          <p:spPr>
            <a:xfrm>
              <a:off x="4230359" y="107277"/>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28" name="Google Shape;428;p49"/>
            <p:cNvSpPr/>
            <p:nvPr/>
          </p:nvSpPr>
          <p:spPr>
            <a:xfrm>
              <a:off x="4817441" y="685832"/>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29" name="Google Shape;429;p49"/>
            <p:cNvSpPr/>
            <p:nvPr/>
          </p:nvSpPr>
          <p:spPr>
            <a:xfrm>
              <a:off x="4224015" y="686131"/>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30" name="Google Shape;430;p49"/>
            <p:cNvSpPr/>
            <p:nvPr/>
          </p:nvSpPr>
          <p:spPr>
            <a:xfrm>
              <a:off x="3949230" y="379751"/>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31" name="Google Shape;431;p49"/>
            <p:cNvSpPr/>
            <p:nvPr/>
          </p:nvSpPr>
          <p:spPr>
            <a:xfrm>
              <a:off x="538995" y="344536"/>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32" name="Google Shape;432;p49"/>
            <p:cNvSpPr/>
            <p:nvPr/>
          </p:nvSpPr>
          <p:spPr>
            <a:xfrm>
              <a:off x="1686616" y="316676"/>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cxnSp>
          <p:nvCxnSpPr>
            <p:cNvPr id="433" name="Google Shape;433;p49"/>
            <p:cNvCxnSpPr/>
            <p:nvPr/>
          </p:nvCxnSpPr>
          <p:spPr>
            <a:xfrm>
              <a:off x="-904766" y="2242763"/>
              <a:ext cx="1274618" cy="18473"/>
            </a:xfrm>
            <a:prstGeom prst="straightConnector1">
              <a:avLst/>
            </a:prstGeom>
            <a:noFill/>
            <a:ln w="12700" cap="flat" cmpd="sng">
              <a:solidFill>
                <a:srgbClr val="4A7DBA"/>
              </a:solidFill>
              <a:prstDash val="solid"/>
              <a:round/>
              <a:headEnd type="none" w="sm" len="sm"/>
              <a:tailEnd type="triangle" w="med" len="med"/>
            </a:ln>
          </p:spPr>
        </p:cxnSp>
        <p:cxnSp>
          <p:nvCxnSpPr>
            <p:cNvPr id="434" name="Google Shape;434;p49"/>
            <p:cNvCxnSpPr/>
            <p:nvPr/>
          </p:nvCxnSpPr>
          <p:spPr>
            <a:xfrm>
              <a:off x="2657012" y="2228907"/>
              <a:ext cx="1274618" cy="18473"/>
            </a:xfrm>
            <a:prstGeom prst="straightConnector1">
              <a:avLst/>
            </a:prstGeom>
            <a:noFill/>
            <a:ln w="12700" cap="flat" cmpd="sng">
              <a:solidFill>
                <a:srgbClr val="4A7DBA"/>
              </a:solidFill>
              <a:prstDash val="solid"/>
              <a:round/>
              <a:headEnd type="none" w="sm" len="sm"/>
              <a:tailEnd type="triangle" w="med" len="med"/>
            </a:ln>
          </p:spPr>
        </p:cxnSp>
        <p:sp>
          <p:nvSpPr>
            <p:cNvPr id="435" name="Google Shape;435;p49"/>
            <p:cNvSpPr txBox="1"/>
            <p:nvPr/>
          </p:nvSpPr>
          <p:spPr>
            <a:xfrm>
              <a:off x="2022037" y="334119"/>
              <a:ext cx="1727931" cy="11276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頂點著色器</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Microsoft JhengHei"/>
                  <a:ea typeface="Microsoft JhengHei"/>
                  <a:cs typeface="Microsoft JhengHei"/>
                  <a:sym typeface="Microsoft JhengHei"/>
                </a:rPr>
                <a:t>(Vertex Shader)</a:t>
              </a:r>
              <a:endParaRPr sz="1600" b="0" i="0" u="none" strike="noStrike" cap="none">
                <a:solidFill>
                  <a:srgbClr val="000000"/>
                </a:solidFill>
                <a:latin typeface="Microsoft JhengHei"/>
                <a:ea typeface="Microsoft JhengHei"/>
                <a:cs typeface="Microsoft JhengHei"/>
                <a:sym typeface="Microsoft JhengHei"/>
              </a:endParaRPr>
            </a:p>
          </p:txBody>
        </p:sp>
        <p:sp>
          <p:nvSpPr>
            <p:cNvPr id="436" name="Google Shape;436;p49"/>
            <p:cNvSpPr txBox="1"/>
            <p:nvPr/>
          </p:nvSpPr>
          <p:spPr>
            <a:xfrm>
              <a:off x="5615005" y="388254"/>
              <a:ext cx="1992043" cy="11276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幾何著色器</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 </a:t>
              </a:r>
              <a:r>
                <a:rPr lang="en-US" sz="1600" b="0" i="0" u="none" strike="noStrike" cap="none">
                  <a:solidFill>
                    <a:srgbClr val="000000"/>
                  </a:solidFill>
                  <a:latin typeface="Microsoft JhengHei"/>
                  <a:ea typeface="Microsoft JhengHei"/>
                  <a:cs typeface="Microsoft JhengHei"/>
                  <a:sym typeface="Microsoft JhengHei"/>
                </a:rPr>
                <a:t>(Geometry shader)</a:t>
              </a:r>
              <a:endParaRPr sz="1400" b="0" i="0" u="none" strike="noStrike" cap="none">
                <a:solidFill>
                  <a:srgbClr val="000000"/>
                </a:solidFill>
                <a:latin typeface="Arial"/>
                <a:ea typeface="Arial"/>
                <a:cs typeface="Arial"/>
                <a:sym typeface="Arial"/>
              </a:endParaRPr>
            </a:p>
          </p:txBody>
        </p:sp>
        <p:sp>
          <p:nvSpPr>
            <p:cNvPr id="437" name="Google Shape;437;p49"/>
            <p:cNvSpPr txBox="1"/>
            <p:nvPr/>
          </p:nvSpPr>
          <p:spPr>
            <a:xfrm>
              <a:off x="-1511381" y="2226128"/>
              <a:ext cx="1987266" cy="78067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網格化</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 </a:t>
              </a:r>
              <a:r>
                <a:rPr lang="en-US" sz="1600" b="0" i="0" u="none" strike="noStrike" cap="none">
                  <a:solidFill>
                    <a:srgbClr val="000000"/>
                  </a:solidFill>
                  <a:latin typeface="Microsoft JhengHei"/>
                  <a:ea typeface="Microsoft JhengHei"/>
                  <a:cs typeface="Microsoft JhengHei"/>
                  <a:sym typeface="Microsoft JhengHei"/>
                </a:rPr>
                <a:t>(Rasterizer)</a:t>
              </a:r>
              <a:endParaRPr sz="1600" b="0" i="0" u="none" strike="noStrike" cap="none">
                <a:solidFill>
                  <a:srgbClr val="000000"/>
                </a:solidFill>
                <a:latin typeface="Microsoft JhengHei"/>
                <a:ea typeface="Microsoft JhengHei"/>
                <a:cs typeface="Microsoft JhengHei"/>
                <a:sym typeface="Microsoft JhengHei"/>
              </a:endParaRPr>
            </a:p>
          </p:txBody>
        </p:sp>
        <p:sp>
          <p:nvSpPr>
            <p:cNvPr id="438" name="Google Shape;438;p49"/>
            <p:cNvSpPr txBox="1"/>
            <p:nvPr/>
          </p:nvSpPr>
          <p:spPr>
            <a:xfrm>
              <a:off x="2173537" y="2207513"/>
              <a:ext cx="2177195" cy="11276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片段著色器</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Microsoft JhengHei"/>
                  <a:ea typeface="Microsoft JhengHei"/>
                  <a:cs typeface="Microsoft JhengHei"/>
                  <a:sym typeface="Microsoft JhengHei"/>
                </a:rPr>
                <a:t>(Fragment Shader)</a:t>
              </a:r>
              <a:endParaRPr sz="1600" b="0" i="0" u="none" strike="noStrike" cap="none">
                <a:solidFill>
                  <a:srgbClr val="000000"/>
                </a:solidFill>
                <a:latin typeface="Microsoft JhengHei"/>
                <a:ea typeface="Microsoft JhengHei"/>
                <a:cs typeface="Microsoft JhengHei"/>
                <a:sym typeface="Microsoft JhengHei"/>
              </a:endParaRPr>
            </a:p>
          </p:txBody>
        </p:sp>
        <p:sp>
          <p:nvSpPr>
            <p:cNvPr id="439" name="Google Shape;439;p49"/>
            <p:cNvSpPr txBox="1"/>
            <p:nvPr/>
          </p:nvSpPr>
          <p:spPr>
            <a:xfrm>
              <a:off x="-371239" y="1121102"/>
              <a:ext cx="2430927" cy="3903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Microsoft JhengHei"/>
                  <a:ea typeface="Microsoft JhengHei"/>
                  <a:cs typeface="Microsoft JhengHei"/>
                  <a:sym typeface="Microsoft JhengHei"/>
                </a:rPr>
                <a:t>比如輸入一個正六邊形</a:t>
              </a:r>
              <a:endParaRPr sz="1200" b="0" i="0" u="none" strike="noStrike" cap="none">
                <a:solidFill>
                  <a:srgbClr val="000000"/>
                </a:solidFill>
                <a:latin typeface="Microsoft JhengHei"/>
                <a:ea typeface="Microsoft JhengHei"/>
                <a:cs typeface="Microsoft JhengHei"/>
                <a:sym typeface="Microsoft JhengHei"/>
              </a:endParaRPr>
            </a:p>
          </p:txBody>
        </p:sp>
        <p:sp>
          <p:nvSpPr>
            <p:cNvPr id="440" name="Google Shape;440;p49"/>
            <p:cNvSpPr/>
            <p:nvPr/>
          </p:nvSpPr>
          <p:spPr>
            <a:xfrm>
              <a:off x="8188447" y="1924106"/>
              <a:ext cx="794328" cy="101600"/>
            </a:xfrm>
            <a:prstGeom prst="rect">
              <a:avLst/>
            </a:prstGeom>
            <a:solidFill>
              <a:srgbClr val="FF00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41" name="Google Shape;441;p49"/>
            <p:cNvSpPr/>
            <p:nvPr/>
          </p:nvSpPr>
          <p:spPr>
            <a:xfrm>
              <a:off x="7966774" y="2034942"/>
              <a:ext cx="1256145" cy="92364"/>
            </a:xfrm>
            <a:prstGeom prst="rect">
              <a:avLst/>
            </a:prstGeom>
            <a:solidFill>
              <a:srgbClr val="FFC0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42" name="Google Shape;442;p49"/>
            <p:cNvSpPr/>
            <p:nvPr/>
          </p:nvSpPr>
          <p:spPr>
            <a:xfrm>
              <a:off x="7832846" y="2136542"/>
              <a:ext cx="1468582" cy="92364"/>
            </a:xfrm>
            <a:prstGeom prst="rect">
              <a:avLst/>
            </a:prstGeom>
            <a:solidFill>
              <a:srgbClr val="FFFF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43" name="Google Shape;443;p49"/>
            <p:cNvSpPr/>
            <p:nvPr/>
          </p:nvSpPr>
          <p:spPr>
            <a:xfrm>
              <a:off x="7980629" y="2242761"/>
              <a:ext cx="1256145" cy="92364"/>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44" name="Google Shape;444;p49"/>
            <p:cNvSpPr/>
            <p:nvPr/>
          </p:nvSpPr>
          <p:spPr>
            <a:xfrm>
              <a:off x="8197682" y="2351288"/>
              <a:ext cx="794328" cy="101600"/>
            </a:xfrm>
            <a:prstGeom prst="rect">
              <a:avLst/>
            </a:prstGeom>
            <a:solidFill>
              <a:srgbClr val="0070C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cxnSp>
          <p:nvCxnSpPr>
            <p:cNvPr id="445" name="Google Shape;445;p49"/>
            <p:cNvCxnSpPr/>
            <p:nvPr/>
          </p:nvCxnSpPr>
          <p:spPr>
            <a:xfrm>
              <a:off x="7966774" y="2136542"/>
              <a:ext cx="0" cy="92364"/>
            </a:xfrm>
            <a:prstGeom prst="straightConnector1">
              <a:avLst/>
            </a:prstGeom>
            <a:noFill/>
            <a:ln w="12700" cap="flat" cmpd="sng">
              <a:solidFill>
                <a:srgbClr val="4A7DBA"/>
              </a:solidFill>
              <a:prstDash val="solid"/>
              <a:round/>
              <a:headEnd type="none" w="sm" len="sm"/>
              <a:tailEnd type="none" w="sm" len="sm"/>
            </a:ln>
          </p:spPr>
        </p:cxnSp>
        <p:cxnSp>
          <p:nvCxnSpPr>
            <p:cNvPr id="446" name="Google Shape;446;p49"/>
            <p:cNvCxnSpPr/>
            <p:nvPr/>
          </p:nvCxnSpPr>
          <p:spPr>
            <a:xfrm>
              <a:off x="8077611" y="2034942"/>
              <a:ext cx="9236" cy="300183"/>
            </a:xfrm>
            <a:prstGeom prst="straightConnector1">
              <a:avLst/>
            </a:prstGeom>
            <a:noFill/>
            <a:ln w="12700" cap="flat" cmpd="sng">
              <a:solidFill>
                <a:srgbClr val="4A7DBA"/>
              </a:solidFill>
              <a:prstDash val="solid"/>
              <a:round/>
              <a:headEnd type="none" w="sm" len="sm"/>
              <a:tailEnd type="none" w="sm" len="sm"/>
            </a:ln>
          </p:spPr>
        </p:cxnSp>
        <p:cxnSp>
          <p:nvCxnSpPr>
            <p:cNvPr id="447" name="Google Shape;447;p49"/>
            <p:cNvCxnSpPr/>
            <p:nvPr/>
          </p:nvCxnSpPr>
          <p:spPr>
            <a:xfrm>
              <a:off x="8174595" y="2021090"/>
              <a:ext cx="9236" cy="300183"/>
            </a:xfrm>
            <a:prstGeom prst="straightConnector1">
              <a:avLst/>
            </a:prstGeom>
            <a:noFill/>
            <a:ln w="12700" cap="flat" cmpd="sng">
              <a:solidFill>
                <a:srgbClr val="4A7DBA"/>
              </a:solidFill>
              <a:prstDash val="solid"/>
              <a:round/>
              <a:headEnd type="none" w="sm" len="sm"/>
              <a:tailEnd type="none" w="sm" len="sm"/>
            </a:ln>
          </p:spPr>
        </p:cxnSp>
        <p:cxnSp>
          <p:nvCxnSpPr>
            <p:cNvPr id="448" name="Google Shape;448;p49"/>
            <p:cNvCxnSpPr/>
            <p:nvPr/>
          </p:nvCxnSpPr>
          <p:spPr>
            <a:xfrm>
              <a:off x="9102851" y="2025708"/>
              <a:ext cx="9236" cy="300183"/>
            </a:xfrm>
            <a:prstGeom prst="straightConnector1">
              <a:avLst/>
            </a:prstGeom>
            <a:noFill/>
            <a:ln w="12700" cap="flat" cmpd="sng">
              <a:solidFill>
                <a:srgbClr val="4A7DBA"/>
              </a:solidFill>
              <a:prstDash val="solid"/>
              <a:round/>
              <a:headEnd type="none" w="sm" len="sm"/>
              <a:tailEnd type="none" w="sm" len="sm"/>
            </a:ln>
          </p:spPr>
        </p:cxnSp>
        <p:cxnSp>
          <p:nvCxnSpPr>
            <p:cNvPr id="449" name="Google Shape;449;p49"/>
            <p:cNvCxnSpPr/>
            <p:nvPr/>
          </p:nvCxnSpPr>
          <p:spPr>
            <a:xfrm>
              <a:off x="8982778" y="2044183"/>
              <a:ext cx="9236" cy="300183"/>
            </a:xfrm>
            <a:prstGeom prst="straightConnector1">
              <a:avLst/>
            </a:prstGeom>
            <a:noFill/>
            <a:ln w="12700" cap="flat" cmpd="sng">
              <a:solidFill>
                <a:srgbClr val="4A7DBA"/>
              </a:solidFill>
              <a:prstDash val="solid"/>
              <a:round/>
              <a:headEnd type="none" w="sm" len="sm"/>
              <a:tailEnd type="none" w="sm" len="sm"/>
            </a:ln>
          </p:spPr>
        </p:cxnSp>
        <p:cxnSp>
          <p:nvCxnSpPr>
            <p:cNvPr id="450" name="Google Shape;450;p49"/>
            <p:cNvCxnSpPr/>
            <p:nvPr/>
          </p:nvCxnSpPr>
          <p:spPr>
            <a:xfrm>
              <a:off x="8310832" y="1933342"/>
              <a:ext cx="6927" cy="540331"/>
            </a:xfrm>
            <a:prstGeom prst="straightConnector1">
              <a:avLst/>
            </a:prstGeom>
            <a:noFill/>
            <a:ln w="12700" cap="flat" cmpd="sng">
              <a:solidFill>
                <a:srgbClr val="4A7DBA"/>
              </a:solidFill>
              <a:prstDash val="solid"/>
              <a:round/>
              <a:headEnd type="none" w="sm" len="sm"/>
              <a:tailEnd type="none" w="sm" len="sm"/>
            </a:ln>
          </p:spPr>
        </p:cxnSp>
        <p:cxnSp>
          <p:nvCxnSpPr>
            <p:cNvPr id="451" name="Google Shape;451;p49"/>
            <p:cNvCxnSpPr/>
            <p:nvPr/>
          </p:nvCxnSpPr>
          <p:spPr>
            <a:xfrm>
              <a:off x="8851158" y="1928725"/>
              <a:ext cx="6927" cy="540331"/>
            </a:xfrm>
            <a:prstGeom prst="straightConnector1">
              <a:avLst/>
            </a:prstGeom>
            <a:noFill/>
            <a:ln w="12700" cap="flat" cmpd="sng">
              <a:solidFill>
                <a:srgbClr val="4A7DBA"/>
              </a:solidFill>
              <a:prstDash val="solid"/>
              <a:round/>
              <a:headEnd type="none" w="sm" len="sm"/>
              <a:tailEnd type="none" w="sm" len="sm"/>
            </a:ln>
          </p:spPr>
        </p:cxnSp>
        <p:cxnSp>
          <p:nvCxnSpPr>
            <p:cNvPr id="452" name="Google Shape;452;p49"/>
            <p:cNvCxnSpPr/>
            <p:nvPr/>
          </p:nvCxnSpPr>
          <p:spPr>
            <a:xfrm>
              <a:off x="8435524" y="1919490"/>
              <a:ext cx="6927" cy="540331"/>
            </a:xfrm>
            <a:prstGeom prst="straightConnector1">
              <a:avLst/>
            </a:prstGeom>
            <a:noFill/>
            <a:ln w="12700" cap="flat" cmpd="sng">
              <a:solidFill>
                <a:srgbClr val="4A7DBA"/>
              </a:solidFill>
              <a:prstDash val="solid"/>
              <a:round/>
              <a:headEnd type="none" w="sm" len="sm"/>
              <a:tailEnd type="none" w="sm" len="sm"/>
            </a:ln>
          </p:spPr>
        </p:cxnSp>
        <p:cxnSp>
          <p:nvCxnSpPr>
            <p:cNvPr id="453" name="Google Shape;453;p49"/>
            <p:cNvCxnSpPr/>
            <p:nvPr/>
          </p:nvCxnSpPr>
          <p:spPr>
            <a:xfrm>
              <a:off x="8749554" y="1928726"/>
              <a:ext cx="6927" cy="540331"/>
            </a:xfrm>
            <a:prstGeom prst="straightConnector1">
              <a:avLst/>
            </a:prstGeom>
            <a:noFill/>
            <a:ln w="12700" cap="flat" cmpd="sng">
              <a:solidFill>
                <a:srgbClr val="4A7DBA"/>
              </a:solidFill>
              <a:prstDash val="solid"/>
              <a:round/>
              <a:headEnd type="none" w="sm" len="sm"/>
              <a:tailEnd type="none" w="sm" len="sm"/>
            </a:ln>
          </p:spPr>
        </p:cxnSp>
        <p:cxnSp>
          <p:nvCxnSpPr>
            <p:cNvPr id="454" name="Google Shape;454;p49"/>
            <p:cNvCxnSpPr/>
            <p:nvPr/>
          </p:nvCxnSpPr>
          <p:spPr>
            <a:xfrm>
              <a:off x="8638719" y="1928727"/>
              <a:ext cx="6927" cy="540331"/>
            </a:xfrm>
            <a:prstGeom prst="straightConnector1">
              <a:avLst/>
            </a:prstGeom>
            <a:noFill/>
            <a:ln w="12700" cap="flat" cmpd="sng">
              <a:solidFill>
                <a:srgbClr val="4A7DBA"/>
              </a:solidFill>
              <a:prstDash val="solid"/>
              <a:round/>
              <a:headEnd type="none" w="sm" len="sm"/>
              <a:tailEnd type="none" w="sm" len="sm"/>
            </a:ln>
          </p:spPr>
        </p:cxnSp>
        <p:cxnSp>
          <p:nvCxnSpPr>
            <p:cNvPr id="455" name="Google Shape;455;p49"/>
            <p:cNvCxnSpPr/>
            <p:nvPr/>
          </p:nvCxnSpPr>
          <p:spPr>
            <a:xfrm>
              <a:off x="8541743" y="1905635"/>
              <a:ext cx="6927" cy="540331"/>
            </a:xfrm>
            <a:prstGeom prst="straightConnector1">
              <a:avLst/>
            </a:prstGeom>
            <a:noFill/>
            <a:ln w="12700" cap="flat" cmpd="sng">
              <a:solidFill>
                <a:srgbClr val="4A7DBA"/>
              </a:solidFill>
              <a:prstDash val="solid"/>
              <a:round/>
              <a:headEnd type="none" w="sm" len="sm"/>
              <a:tailEnd type="none" w="sm" len="sm"/>
            </a:ln>
          </p:spPr>
        </p:cxnSp>
        <p:cxnSp>
          <p:nvCxnSpPr>
            <p:cNvPr id="456" name="Google Shape;456;p49"/>
            <p:cNvCxnSpPr/>
            <p:nvPr/>
          </p:nvCxnSpPr>
          <p:spPr>
            <a:xfrm>
              <a:off x="6107952" y="2203508"/>
              <a:ext cx="1274618" cy="18473"/>
            </a:xfrm>
            <a:prstGeom prst="straightConnector1">
              <a:avLst/>
            </a:prstGeom>
            <a:noFill/>
            <a:ln w="12700" cap="flat" cmpd="sng">
              <a:solidFill>
                <a:srgbClr val="4A7DBA"/>
              </a:solidFill>
              <a:prstDash val="solid"/>
              <a:round/>
              <a:headEnd type="none" w="sm" len="sm"/>
              <a:tailEnd type="triangle" w="med" len="med"/>
            </a:ln>
          </p:spPr>
        </p:cxnSp>
        <p:sp>
          <p:nvSpPr>
            <p:cNvPr id="457" name="Google Shape;457;p49"/>
            <p:cNvSpPr txBox="1"/>
            <p:nvPr/>
          </p:nvSpPr>
          <p:spPr>
            <a:xfrm>
              <a:off x="3749969" y="1024269"/>
              <a:ext cx="1981599" cy="3903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Microsoft JhengHei"/>
                  <a:ea typeface="Microsoft JhengHei"/>
                  <a:cs typeface="Microsoft JhengHei"/>
                  <a:sym typeface="Microsoft JhengHei"/>
                </a:rPr>
                <a:t>幾何轉換成2D</a:t>
              </a:r>
              <a:endParaRPr sz="1200" b="0" i="0" u="none" strike="noStrike" cap="none">
                <a:solidFill>
                  <a:srgbClr val="000000"/>
                </a:solidFill>
                <a:latin typeface="Microsoft JhengHei"/>
                <a:ea typeface="Microsoft JhengHei"/>
                <a:cs typeface="Microsoft JhengHei"/>
                <a:sym typeface="Microsoft JhengHei"/>
              </a:endParaRPr>
            </a:p>
          </p:txBody>
        </p:sp>
        <p:sp>
          <p:nvSpPr>
            <p:cNvPr id="458" name="Google Shape;458;p49"/>
            <p:cNvSpPr txBox="1"/>
            <p:nvPr/>
          </p:nvSpPr>
          <p:spPr>
            <a:xfrm>
              <a:off x="7657684" y="925549"/>
              <a:ext cx="2529372" cy="3903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Microsoft JhengHei"/>
                  <a:ea typeface="Microsoft JhengHei"/>
                  <a:cs typeface="Microsoft JhengHei"/>
                  <a:sym typeface="Microsoft JhengHei"/>
                </a:rPr>
                <a:t>會確定出要填滿的範圍</a:t>
              </a:r>
              <a:endParaRPr sz="1200" b="0" i="0" u="none" strike="noStrike" cap="none">
                <a:solidFill>
                  <a:srgbClr val="000000"/>
                </a:solidFill>
                <a:latin typeface="Microsoft JhengHei"/>
                <a:ea typeface="Microsoft JhengHei"/>
                <a:cs typeface="Microsoft JhengHei"/>
                <a:sym typeface="Microsoft JhengHei"/>
              </a:endParaRPr>
            </a:p>
          </p:txBody>
        </p:sp>
        <p:sp>
          <p:nvSpPr>
            <p:cNvPr id="459" name="Google Shape;459;p49"/>
            <p:cNvSpPr txBox="1"/>
            <p:nvPr/>
          </p:nvSpPr>
          <p:spPr>
            <a:xfrm>
              <a:off x="354483" y="2712948"/>
              <a:ext cx="2404483" cy="9107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Microsoft JhengHei"/>
                  <a:ea typeface="Microsoft JhengHei"/>
                  <a:cs typeface="Microsoft JhengHei"/>
                  <a:sym typeface="Microsoft JhengHei"/>
                </a:rPr>
                <a:t>會確定出上色的像素</a:t>
              </a:r>
              <a:endParaRPr sz="12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Microsoft JhengHei"/>
                  <a:ea typeface="Microsoft JhengHei"/>
                  <a:cs typeface="Microsoft JhengHei"/>
                  <a:sym typeface="Microsoft JhengHei"/>
                </a:rPr>
                <a:t>是那些像素，並內插出varying參數</a:t>
              </a:r>
              <a:endParaRPr sz="1200" b="0" i="0" u="none" strike="noStrike" cap="none">
                <a:solidFill>
                  <a:srgbClr val="000000"/>
                </a:solidFill>
                <a:latin typeface="Microsoft JhengHei"/>
                <a:ea typeface="Microsoft JhengHei"/>
                <a:cs typeface="Microsoft JhengHei"/>
                <a:sym typeface="Microsoft JhengHei"/>
              </a:endParaRPr>
            </a:p>
          </p:txBody>
        </p:sp>
        <p:sp>
          <p:nvSpPr>
            <p:cNvPr id="460" name="Google Shape;460;p49"/>
            <p:cNvSpPr txBox="1"/>
            <p:nvPr/>
          </p:nvSpPr>
          <p:spPr>
            <a:xfrm>
              <a:off x="4239578" y="2633799"/>
              <a:ext cx="1831943" cy="6505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Microsoft JhengHei"/>
                  <a:ea typeface="Microsoft JhengHei"/>
                  <a:cs typeface="Microsoft JhengHei"/>
                  <a:sym typeface="Microsoft JhengHei"/>
                </a:rPr>
                <a:t>對像素進行上色的結果</a:t>
              </a:r>
              <a:endParaRPr sz="1200" b="0" i="0" u="none" strike="noStrike" cap="none">
                <a:solidFill>
                  <a:srgbClr val="000000"/>
                </a:solidFill>
                <a:latin typeface="Microsoft JhengHei"/>
                <a:ea typeface="Microsoft JhengHei"/>
                <a:cs typeface="Microsoft JhengHei"/>
                <a:sym typeface="Microsoft JhengHei"/>
              </a:endParaRPr>
            </a:p>
          </p:txBody>
        </p:sp>
        <p:sp>
          <p:nvSpPr>
            <p:cNvPr id="461" name="Google Shape;461;p49"/>
            <p:cNvSpPr txBox="1"/>
            <p:nvPr/>
          </p:nvSpPr>
          <p:spPr>
            <a:xfrm>
              <a:off x="5650634" y="2202953"/>
              <a:ext cx="2177195" cy="8240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Microsoft JhengHei"/>
                  <a:ea typeface="Microsoft JhengHei"/>
                  <a:cs typeface="Microsoft JhengHei"/>
                  <a:sym typeface="Microsoft JhengHei"/>
                </a:rPr>
                <a:t>Per-fragment stuff</a:t>
              </a:r>
              <a:endParaRPr sz="1400" b="0" i="0" u="none" strike="noStrike" cap="none">
                <a:solidFill>
                  <a:srgbClr val="000000"/>
                </a:solidFill>
                <a:latin typeface="Microsoft JhengHei"/>
                <a:ea typeface="Microsoft JhengHei"/>
                <a:cs typeface="Microsoft JhengHei"/>
                <a:sym typeface="Microsoft JhengHei"/>
              </a:endParaRPr>
            </a:p>
          </p:txBody>
        </p:sp>
        <p:sp>
          <p:nvSpPr>
            <p:cNvPr id="462" name="Google Shape;462;p49"/>
            <p:cNvSpPr txBox="1"/>
            <p:nvPr/>
          </p:nvSpPr>
          <p:spPr>
            <a:xfrm>
              <a:off x="7760639" y="2538330"/>
              <a:ext cx="1831943" cy="6505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Microsoft JhengHei"/>
                  <a:ea typeface="Microsoft JhengHei"/>
                  <a:cs typeface="Microsoft JhengHei"/>
                  <a:sym typeface="Microsoft JhengHei"/>
                </a:rPr>
                <a:t>Frame Buffer最終於螢幕顯示</a:t>
              </a:r>
              <a:endParaRPr sz="1200" b="0" i="0" u="none" strike="noStrike" cap="none">
                <a:solidFill>
                  <a:srgbClr val="000000"/>
                </a:solidFill>
                <a:latin typeface="Microsoft JhengHei"/>
                <a:ea typeface="Microsoft JhengHei"/>
                <a:cs typeface="Microsoft JhengHei"/>
                <a:sym typeface="Microsoft JhengHei"/>
              </a:endParaRPr>
            </a:p>
          </p:txBody>
        </p:sp>
        <p:sp>
          <p:nvSpPr>
            <p:cNvPr id="463" name="Google Shape;463;p49"/>
            <p:cNvSpPr/>
            <p:nvPr/>
          </p:nvSpPr>
          <p:spPr>
            <a:xfrm>
              <a:off x="296793" y="-22333"/>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64" name="Google Shape;464;p49"/>
            <p:cNvSpPr/>
            <p:nvPr/>
          </p:nvSpPr>
          <p:spPr>
            <a:xfrm>
              <a:off x="60688" y="522464"/>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65" name="Google Shape;465;p49"/>
            <p:cNvSpPr/>
            <p:nvPr/>
          </p:nvSpPr>
          <p:spPr>
            <a:xfrm>
              <a:off x="4515837" y="-283992"/>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66" name="Google Shape;466;p49"/>
            <p:cNvSpPr/>
            <p:nvPr/>
          </p:nvSpPr>
          <p:spPr>
            <a:xfrm>
              <a:off x="3725029" y="51707"/>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67" name="Google Shape;467;p49"/>
            <p:cNvSpPr/>
            <p:nvPr/>
          </p:nvSpPr>
          <p:spPr>
            <a:xfrm>
              <a:off x="8399715" y="-260463"/>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68" name="Google Shape;468;p49"/>
            <p:cNvSpPr/>
            <p:nvPr/>
          </p:nvSpPr>
          <p:spPr>
            <a:xfrm>
              <a:off x="7608907" y="75236"/>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cxnSp>
          <p:nvCxnSpPr>
            <p:cNvPr id="469" name="Google Shape;469;p49"/>
            <p:cNvCxnSpPr>
              <a:stCxn id="470" idx="2"/>
            </p:cNvCxnSpPr>
            <p:nvPr/>
          </p:nvCxnSpPr>
          <p:spPr>
            <a:xfrm>
              <a:off x="7552650" y="-661126"/>
              <a:ext cx="381300" cy="567000"/>
            </a:xfrm>
            <a:prstGeom prst="straightConnector1">
              <a:avLst/>
            </a:prstGeom>
            <a:noFill/>
            <a:ln w="12700" cap="flat" cmpd="sng">
              <a:solidFill>
                <a:srgbClr val="4A7DBA"/>
              </a:solidFill>
              <a:prstDash val="solid"/>
              <a:round/>
              <a:headEnd type="none" w="sm" len="sm"/>
              <a:tailEnd type="triangle" w="med" len="med"/>
            </a:ln>
          </p:spPr>
        </p:cxnSp>
        <p:sp>
          <p:nvSpPr>
            <p:cNvPr id="470" name="Google Shape;470;p49"/>
            <p:cNvSpPr txBox="1"/>
            <p:nvPr/>
          </p:nvSpPr>
          <p:spPr>
            <a:xfrm>
              <a:off x="6556628" y="-1138202"/>
              <a:ext cx="1992043" cy="47707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Microsoft JhengHei"/>
                  <a:ea typeface="Microsoft JhengHei"/>
                  <a:cs typeface="Microsoft JhengHei"/>
                  <a:sym typeface="Microsoft JhengHei"/>
                </a:rPr>
                <a:t>頂點群組資訊</a:t>
              </a:r>
              <a:endParaRPr sz="1600" b="0" i="0" u="none" strike="noStrike" cap="none">
                <a:solidFill>
                  <a:srgbClr val="000000"/>
                </a:solidFill>
                <a:latin typeface="Microsoft JhengHei"/>
                <a:ea typeface="Microsoft JhengHei"/>
                <a:cs typeface="Microsoft JhengHei"/>
                <a:sym typeface="Microsoft JhengHei"/>
              </a:endParaRPr>
            </a:p>
          </p:txBody>
        </p:sp>
        <p:sp>
          <p:nvSpPr>
            <p:cNvPr id="471" name="Google Shape;471;p49"/>
            <p:cNvSpPr txBox="1"/>
            <p:nvPr/>
          </p:nvSpPr>
          <p:spPr>
            <a:xfrm>
              <a:off x="-1785736" y="-335615"/>
              <a:ext cx="1414498" cy="8240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Microsoft JhengHei"/>
                  <a:ea typeface="Microsoft JhengHei"/>
                  <a:cs typeface="Microsoft JhengHei"/>
                  <a:sym typeface="Microsoft JhengHei"/>
                </a:rPr>
                <a:t>頂點位置資訊</a:t>
              </a:r>
              <a:endParaRPr sz="1600" b="0" i="0" u="none" strike="noStrike" cap="none">
                <a:solidFill>
                  <a:srgbClr val="000000"/>
                </a:solidFill>
                <a:latin typeface="Microsoft JhengHei"/>
                <a:ea typeface="Microsoft JhengHei"/>
                <a:cs typeface="Microsoft JhengHei"/>
                <a:sym typeface="Microsoft JhengHei"/>
              </a:endParaRPr>
            </a:p>
          </p:txBody>
        </p:sp>
        <p:cxnSp>
          <p:nvCxnSpPr>
            <p:cNvPr id="472" name="Google Shape;472;p49"/>
            <p:cNvCxnSpPr/>
            <p:nvPr/>
          </p:nvCxnSpPr>
          <p:spPr>
            <a:xfrm>
              <a:off x="-477337" y="-200261"/>
              <a:ext cx="668421" cy="516937"/>
            </a:xfrm>
            <a:prstGeom prst="straightConnector1">
              <a:avLst/>
            </a:prstGeom>
            <a:noFill/>
            <a:ln w="12700" cap="flat" cmpd="sng">
              <a:solidFill>
                <a:srgbClr val="4A7DBA"/>
              </a:solidFill>
              <a:prstDash val="solid"/>
              <a:round/>
              <a:headEnd type="none" w="sm" len="sm"/>
              <a:tailEnd type="triangle" w="med" len="med"/>
            </a:ln>
          </p:spPr>
        </p:cxnSp>
        <p:cxnSp>
          <p:nvCxnSpPr>
            <p:cNvPr id="473" name="Google Shape;473;p49"/>
            <p:cNvCxnSpPr/>
            <p:nvPr/>
          </p:nvCxnSpPr>
          <p:spPr>
            <a:xfrm rot="10800000" flipH="1">
              <a:off x="474235" y="1662300"/>
              <a:ext cx="790808" cy="335699"/>
            </a:xfrm>
            <a:prstGeom prst="straightConnector1">
              <a:avLst/>
            </a:prstGeom>
            <a:noFill/>
            <a:ln w="12700" cap="flat" cmpd="sng">
              <a:solidFill>
                <a:schemeClr val="dk1"/>
              </a:solidFill>
              <a:prstDash val="solid"/>
              <a:round/>
              <a:headEnd type="none" w="sm" len="sm"/>
              <a:tailEnd type="none" w="sm" len="sm"/>
            </a:ln>
          </p:spPr>
        </p:cxnSp>
        <p:sp>
          <p:nvSpPr>
            <p:cNvPr id="474" name="Google Shape;474;p49"/>
            <p:cNvSpPr/>
            <p:nvPr/>
          </p:nvSpPr>
          <p:spPr>
            <a:xfrm>
              <a:off x="1179485" y="1560700"/>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75" name="Google Shape;475;p49"/>
            <p:cNvSpPr/>
            <p:nvPr/>
          </p:nvSpPr>
          <p:spPr>
            <a:xfrm>
              <a:off x="388677" y="1896399"/>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76" name="Google Shape;476;p49"/>
            <p:cNvSpPr/>
            <p:nvPr/>
          </p:nvSpPr>
          <p:spPr>
            <a:xfrm>
              <a:off x="562532" y="1922776"/>
              <a:ext cx="97945" cy="96982"/>
            </a:xfrm>
            <a:prstGeom prst="rect">
              <a:avLst/>
            </a:prstGeom>
            <a:no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77" name="Google Shape;477;p49"/>
            <p:cNvSpPr/>
            <p:nvPr/>
          </p:nvSpPr>
          <p:spPr>
            <a:xfrm>
              <a:off x="661824" y="1823820"/>
              <a:ext cx="97945" cy="96982"/>
            </a:xfrm>
            <a:prstGeom prst="rect">
              <a:avLst/>
            </a:prstGeom>
            <a:no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78" name="Google Shape;478;p49"/>
            <p:cNvSpPr/>
            <p:nvPr/>
          </p:nvSpPr>
          <p:spPr>
            <a:xfrm>
              <a:off x="761780" y="1822505"/>
              <a:ext cx="97945" cy="96982"/>
            </a:xfrm>
            <a:prstGeom prst="rect">
              <a:avLst/>
            </a:prstGeom>
            <a:no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79" name="Google Shape;479;p49"/>
            <p:cNvSpPr/>
            <p:nvPr/>
          </p:nvSpPr>
          <p:spPr>
            <a:xfrm>
              <a:off x="860516" y="1727835"/>
              <a:ext cx="97945" cy="96982"/>
            </a:xfrm>
            <a:prstGeom prst="rect">
              <a:avLst/>
            </a:prstGeom>
            <a:no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80" name="Google Shape;480;p49"/>
            <p:cNvSpPr/>
            <p:nvPr/>
          </p:nvSpPr>
          <p:spPr>
            <a:xfrm>
              <a:off x="956474" y="1726107"/>
              <a:ext cx="97945" cy="96982"/>
            </a:xfrm>
            <a:prstGeom prst="rect">
              <a:avLst/>
            </a:prstGeom>
            <a:no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81" name="Google Shape;481;p49"/>
            <p:cNvSpPr/>
            <p:nvPr/>
          </p:nvSpPr>
          <p:spPr>
            <a:xfrm>
              <a:off x="1054419" y="1631143"/>
              <a:ext cx="97945" cy="96982"/>
            </a:xfrm>
            <a:prstGeom prst="rect">
              <a:avLst/>
            </a:prstGeom>
            <a:no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82" name="Google Shape;482;p49"/>
            <p:cNvSpPr/>
            <p:nvPr/>
          </p:nvSpPr>
          <p:spPr>
            <a:xfrm>
              <a:off x="1154768" y="1627712"/>
              <a:ext cx="97945" cy="96982"/>
            </a:xfrm>
            <a:prstGeom prst="rect">
              <a:avLst/>
            </a:prstGeom>
            <a:no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cxnSp>
          <p:nvCxnSpPr>
            <p:cNvPr id="483" name="Google Shape;483;p49"/>
            <p:cNvCxnSpPr/>
            <p:nvPr/>
          </p:nvCxnSpPr>
          <p:spPr>
            <a:xfrm rot="10800000" flipH="1">
              <a:off x="3996834" y="1602929"/>
              <a:ext cx="790808" cy="335699"/>
            </a:xfrm>
            <a:prstGeom prst="straightConnector1">
              <a:avLst/>
            </a:prstGeom>
            <a:noFill/>
            <a:ln w="12700" cap="flat" cmpd="sng">
              <a:solidFill>
                <a:schemeClr val="dk1"/>
              </a:solidFill>
              <a:prstDash val="solid"/>
              <a:round/>
              <a:headEnd type="none" w="sm" len="sm"/>
              <a:tailEnd type="none" w="sm" len="sm"/>
            </a:ln>
          </p:spPr>
        </p:cxnSp>
        <p:sp>
          <p:nvSpPr>
            <p:cNvPr id="484" name="Google Shape;484;p49"/>
            <p:cNvSpPr/>
            <p:nvPr/>
          </p:nvSpPr>
          <p:spPr>
            <a:xfrm>
              <a:off x="4702084" y="1501329"/>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85" name="Google Shape;485;p49"/>
            <p:cNvSpPr/>
            <p:nvPr/>
          </p:nvSpPr>
          <p:spPr>
            <a:xfrm>
              <a:off x="3911276" y="1837028"/>
              <a:ext cx="184727" cy="203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86" name="Google Shape;486;p49"/>
            <p:cNvSpPr/>
            <p:nvPr/>
          </p:nvSpPr>
          <p:spPr>
            <a:xfrm>
              <a:off x="4085131" y="1863405"/>
              <a:ext cx="97945" cy="96982"/>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87" name="Google Shape;487;p49"/>
            <p:cNvSpPr/>
            <p:nvPr/>
          </p:nvSpPr>
          <p:spPr>
            <a:xfrm>
              <a:off x="4184423" y="1764449"/>
              <a:ext cx="97945" cy="96982"/>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88" name="Google Shape;488;p49"/>
            <p:cNvSpPr/>
            <p:nvPr/>
          </p:nvSpPr>
          <p:spPr>
            <a:xfrm>
              <a:off x="4284379" y="1763134"/>
              <a:ext cx="97945" cy="96982"/>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89" name="Google Shape;489;p49"/>
            <p:cNvSpPr/>
            <p:nvPr/>
          </p:nvSpPr>
          <p:spPr>
            <a:xfrm>
              <a:off x="4383115" y="1668464"/>
              <a:ext cx="97945" cy="96982"/>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90" name="Google Shape;490;p49"/>
            <p:cNvSpPr/>
            <p:nvPr/>
          </p:nvSpPr>
          <p:spPr>
            <a:xfrm>
              <a:off x="4479073" y="1666736"/>
              <a:ext cx="97945" cy="96982"/>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91" name="Google Shape;491;p49"/>
            <p:cNvSpPr/>
            <p:nvPr/>
          </p:nvSpPr>
          <p:spPr>
            <a:xfrm>
              <a:off x="4577018" y="1571772"/>
              <a:ext cx="97945" cy="96982"/>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92" name="Google Shape;492;p49"/>
            <p:cNvSpPr/>
            <p:nvPr/>
          </p:nvSpPr>
          <p:spPr>
            <a:xfrm>
              <a:off x="4673588" y="1568341"/>
              <a:ext cx="97945" cy="96982"/>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93" name="Google Shape;493;p49"/>
            <p:cNvSpPr/>
            <p:nvPr/>
          </p:nvSpPr>
          <p:spPr>
            <a:xfrm>
              <a:off x="7608712" y="1930434"/>
              <a:ext cx="97945" cy="96982"/>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94" name="Google Shape;494;p49"/>
            <p:cNvSpPr/>
            <p:nvPr/>
          </p:nvSpPr>
          <p:spPr>
            <a:xfrm>
              <a:off x="7708004" y="1831478"/>
              <a:ext cx="97945" cy="96982"/>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95" name="Google Shape;495;p49"/>
            <p:cNvSpPr/>
            <p:nvPr/>
          </p:nvSpPr>
          <p:spPr>
            <a:xfrm>
              <a:off x="7807960" y="1830163"/>
              <a:ext cx="97945" cy="96982"/>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96" name="Google Shape;496;p49"/>
            <p:cNvSpPr/>
            <p:nvPr/>
          </p:nvSpPr>
          <p:spPr>
            <a:xfrm>
              <a:off x="7906696" y="1735493"/>
              <a:ext cx="97945" cy="96982"/>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97" name="Google Shape;497;p49"/>
            <p:cNvSpPr/>
            <p:nvPr/>
          </p:nvSpPr>
          <p:spPr>
            <a:xfrm>
              <a:off x="8002654" y="1733765"/>
              <a:ext cx="97945" cy="96982"/>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98" name="Google Shape;498;p49"/>
            <p:cNvSpPr/>
            <p:nvPr/>
          </p:nvSpPr>
          <p:spPr>
            <a:xfrm>
              <a:off x="8100599" y="1638801"/>
              <a:ext cx="97945" cy="96982"/>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499" name="Google Shape;499;p49"/>
            <p:cNvSpPr/>
            <p:nvPr/>
          </p:nvSpPr>
          <p:spPr>
            <a:xfrm>
              <a:off x="8197169" y="1635370"/>
              <a:ext cx="97945" cy="96982"/>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500" name="Google Shape;500;p49"/>
            <p:cNvSpPr txBox="1"/>
            <p:nvPr/>
          </p:nvSpPr>
          <p:spPr>
            <a:xfrm>
              <a:off x="-2009146" y="3623722"/>
              <a:ext cx="12033299" cy="1406700"/>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000" b="0" i="0" u="none" strike="noStrike" cap="none">
                  <a:solidFill>
                    <a:schemeClr val="dk1"/>
                  </a:solidFill>
                  <a:latin typeface="Microsoft JhengHei"/>
                  <a:ea typeface="Microsoft JhengHei"/>
                  <a:cs typeface="Microsoft JhengHei"/>
                  <a:sym typeface="Microsoft JhengHei"/>
                </a:rPr>
                <a:t>頂點著色器 (Vertex Shaders) 結束後實際上會先跑評估著色器(Evaluation Shaders)，結束後才會送進幾何著色器 (Geometry shader)。 </a:t>
              </a:r>
              <a:endParaRPr sz="10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000" b="0" i="0" u="none" strike="noStrike" cap="none">
                  <a:solidFill>
                    <a:schemeClr val="dk1"/>
                  </a:solidFill>
                  <a:latin typeface="Microsoft JhengHei"/>
                  <a:ea typeface="Microsoft JhengHei"/>
                  <a:cs typeface="Microsoft JhengHei"/>
                  <a:sym typeface="Microsoft JhengHei"/>
                </a:rPr>
                <a:t>計算著色器 (Compute Shaders) 是一些不在主要流程中，但會在其他著色器中使用的一些使用者自訂功能。</a:t>
              </a:r>
              <a:endParaRPr sz="10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000" b="0" i="0" u="none" strike="noStrike" cap="none">
                  <a:solidFill>
                    <a:schemeClr val="dk1"/>
                  </a:solidFill>
                  <a:latin typeface="Microsoft JhengHei"/>
                  <a:ea typeface="Microsoft JhengHei"/>
                  <a:cs typeface="Microsoft JhengHei"/>
                  <a:sym typeface="Microsoft JhengHei"/>
                </a:rPr>
                <a:t>WebGL 1.0 尚不支援自定義的幾何著色器 (Geometry shader) 、評估著色器(Evaluation Shaders)和計算著色器 (Compute Shaders) 。 </a:t>
              </a:r>
              <a:endParaRPr sz="10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000" b="0" i="0" u="none" strike="noStrike" cap="none">
                  <a:solidFill>
                    <a:schemeClr val="dk1"/>
                  </a:solidFill>
                  <a:latin typeface="Microsoft JhengHei"/>
                  <a:ea typeface="Microsoft JhengHei"/>
                  <a:cs typeface="Microsoft JhengHei"/>
                  <a:sym typeface="Microsoft JhengHei"/>
                </a:rPr>
                <a:t>未實作的著色器將會使用預設內容，除了頂點著色器和片段著色器之外，預設內容是直接送至下一個著色器或流程。</a:t>
              </a:r>
              <a:endParaRPr sz="10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0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0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endParaRPr sz="1000" b="0" i="0" u="none" strike="noStrike" cap="none">
                <a:solidFill>
                  <a:schemeClr val="dk1"/>
                </a:solidFill>
                <a:latin typeface="Microsoft JhengHei"/>
                <a:ea typeface="Microsoft JhengHei"/>
                <a:cs typeface="Microsoft JhengHei"/>
                <a:sym typeface="Microsoft JhengHei"/>
              </a:endParaRPr>
            </a:p>
          </p:txBody>
        </p:sp>
      </p:grpSp>
      <p:sp>
        <p:nvSpPr>
          <p:cNvPr id="152" name="Google Shape;1327;gb4a905aa7a_0_56"/>
          <p:cNvSpPr txBox="1">
            <a:spLocks noGrp="1"/>
          </p:cNvSpPr>
          <p:nvPr>
            <p:ph type="title"/>
          </p:nvPr>
        </p:nvSpPr>
        <p:spPr>
          <a:xfrm>
            <a:off x="889248" y="195486"/>
            <a:ext cx="82548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八、Shader撰寫</a:t>
            </a:r>
            <a:endParaRPr sz="4000" b="1">
              <a:solidFill>
                <a:srgbClr val="002060"/>
              </a:solidFill>
            </a:endParaRPr>
          </a:p>
        </p:txBody>
      </p:sp>
    </p:spTree>
    <p:extLst>
      <p:ext uri="{BB962C8B-B14F-4D97-AF65-F5344CB8AC3E}">
        <p14:creationId xmlns:p14="http://schemas.microsoft.com/office/powerpoint/2010/main" val="2115909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a:t>Shader呼叫流程</a:t>
            </a:r>
            <a:endParaRPr/>
          </a:p>
        </p:txBody>
      </p:sp>
      <p:sp>
        <p:nvSpPr>
          <p:cNvPr id="506" name="Google Shape;506;p6"/>
          <p:cNvSpPr/>
          <p:nvPr/>
        </p:nvSpPr>
        <p:spPr>
          <a:xfrm>
            <a:off x="3010339" y="1758004"/>
            <a:ext cx="138545" cy="152400"/>
          </a:xfrm>
          <a:prstGeom prst="ellipse">
            <a:avLst/>
          </a:prstGeom>
          <a:solidFill>
            <a:schemeClr val="dk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rgbClr val="FF0000"/>
              </a:solidFill>
              <a:latin typeface="Arial"/>
              <a:ea typeface="Arial"/>
              <a:cs typeface="Arial"/>
              <a:sym typeface="Arial"/>
            </a:endParaRPr>
          </a:p>
        </p:txBody>
      </p:sp>
      <p:sp>
        <p:nvSpPr>
          <p:cNvPr id="507" name="Google Shape;507;p6"/>
          <p:cNvSpPr/>
          <p:nvPr/>
        </p:nvSpPr>
        <p:spPr>
          <a:xfrm>
            <a:off x="3148884" y="3994964"/>
            <a:ext cx="138545" cy="152400"/>
          </a:xfrm>
          <a:prstGeom prst="ellipse">
            <a:avLst/>
          </a:prstGeom>
          <a:solidFill>
            <a:schemeClr val="dk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8" name="Google Shape;508;p6"/>
          <p:cNvSpPr/>
          <p:nvPr/>
        </p:nvSpPr>
        <p:spPr>
          <a:xfrm>
            <a:off x="4446439" y="1778786"/>
            <a:ext cx="138545" cy="152400"/>
          </a:xfrm>
          <a:prstGeom prst="ellipse">
            <a:avLst/>
          </a:prstGeom>
          <a:solidFill>
            <a:schemeClr val="dk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9" name="Google Shape;509;p6"/>
          <p:cNvSpPr/>
          <p:nvPr/>
        </p:nvSpPr>
        <p:spPr>
          <a:xfrm>
            <a:off x="4377166" y="3994964"/>
            <a:ext cx="138545" cy="152400"/>
          </a:xfrm>
          <a:prstGeom prst="ellipse">
            <a:avLst/>
          </a:prstGeom>
          <a:solidFill>
            <a:schemeClr val="dk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0" name="Google Shape;510;p6"/>
          <p:cNvSpPr/>
          <p:nvPr/>
        </p:nvSpPr>
        <p:spPr>
          <a:xfrm>
            <a:off x="2421946" y="2966588"/>
            <a:ext cx="138545" cy="152400"/>
          </a:xfrm>
          <a:prstGeom prst="ellipse">
            <a:avLst/>
          </a:prstGeom>
          <a:solidFill>
            <a:schemeClr val="dk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1" name="Google Shape;511;p6"/>
          <p:cNvSpPr/>
          <p:nvPr/>
        </p:nvSpPr>
        <p:spPr>
          <a:xfrm>
            <a:off x="4995869" y="2890388"/>
            <a:ext cx="138545" cy="152400"/>
          </a:xfrm>
          <a:prstGeom prst="ellipse">
            <a:avLst/>
          </a:prstGeom>
          <a:solidFill>
            <a:schemeClr val="dk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2" name="Google Shape;512;p6"/>
          <p:cNvSpPr/>
          <p:nvPr/>
        </p:nvSpPr>
        <p:spPr>
          <a:xfrm>
            <a:off x="1393221" y="1889390"/>
            <a:ext cx="138545" cy="152400"/>
          </a:xfrm>
          <a:prstGeom prst="ellipse">
            <a:avLst/>
          </a:prstGeom>
          <a:solidFill>
            <a:schemeClr val="dk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3" name="Google Shape;513;p6"/>
          <p:cNvSpPr/>
          <p:nvPr/>
        </p:nvSpPr>
        <p:spPr>
          <a:xfrm>
            <a:off x="1393222" y="4062165"/>
            <a:ext cx="138545" cy="152400"/>
          </a:xfrm>
          <a:prstGeom prst="ellipse">
            <a:avLst/>
          </a:prstGeom>
          <a:solidFill>
            <a:schemeClr val="dk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4" name="Google Shape;514;p6"/>
          <p:cNvSpPr/>
          <p:nvPr/>
        </p:nvSpPr>
        <p:spPr>
          <a:xfrm>
            <a:off x="6941567" y="1875512"/>
            <a:ext cx="138545" cy="152400"/>
          </a:xfrm>
          <a:prstGeom prst="ellipse">
            <a:avLst/>
          </a:prstGeom>
          <a:solidFill>
            <a:schemeClr val="dk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5" name="Google Shape;515;p6"/>
          <p:cNvSpPr/>
          <p:nvPr/>
        </p:nvSpPr>
        <p:spPr>
          <a:xfrm>
            <a:off x="5897280" y="3746681"/>
            <a:ext cx="138545" cy="152400"/>
          </a:xfrm>
          <a:prstGeom prst="ellipse">
            <a:avLst/>
          </a:prstGeom>
          <a:solidFill>
            <a:schemeClr val="dk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6" name="Google Shape;516;p6"/>
          <p:cNvSpPr/>
          <p:nvPr/>
        </p:nvSpPr>
        <p:spPr>
          <a:xfrm>
            <a:off x="7923508" y="3746681"/>
            <a:ext cx="138545" cy="152400"/>
          </a:xfrm>
          <a:prstGeom prst="ellipse">
            <a:avLst/>
          </a:prstGeom>
          <a:solidFill>
            <a:schemeClr val="dk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7" name="Google Shape;517;p6"/>
          <p:cNvSpPr txBox="1"/>
          <p:nvPr/>
        </p:nvSpPr>
        <p:spPr>
          <a:xfrm>
            <a:off x="1732445" y="4608778"/>
            <a:ext cx="5768067" cy="500137"/>
          </a:xfrm>
          <a:prstGeom prst="rect">
            <a:avLst/>
          </a:prstGeom>
          <a:solidFill>
            <a:schemeClr val="lt1"/>
          </a:solid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E36C09"/>
                </a:solidFill>
                <a:latin typeface="Arial"/>
                <a:ea typeface="Arial"/>
                <a:cs typeface="Arial"/>
                <a:sym typeface="Arial"/>
              </a:rPr>
              <a:t>gl</a:t>
            </a:r>
            <a:r>
              <a:rPr lang="en-US" sz="1400" b="0" i="0" u="none" strike="noStrike" cap="none">
                <a:solidFill>
                  <a:srgbClr val="000000"/>
                </a:solidFill>
                <a:latin typeface="Arial"/>
                <a:ea typeface="Arial"/>
                <a:cs typeface="Arial"/>
                <a:sym typeface="Arial"/>
              </a:rPr>
              <a:t>.bufferData(</a:t>
            </a:r>
            <a:r>
              <a:rPr lang="en-US" sz="1400" b="0" i="0" u="none" strike="noStrike" cap="none">
                <a:solidFill>
                  <a:srgbClr val="E36C09"/>
                </a:solidFill>
                <a:latin typeface="Arial"/>
                <a:ea typeface="Arial"/>
                <a:cs typeface="Arial"/>
                <a:sym typeface="Arial"/>
              </a:rPr>
              <a:t>gl</a:t>
            </a:r>
            <a:r>
              <a:rPr lang="en-US" sz="1400" b="0" i="0" u="none" strike="noStrike" cap="none">
                <a:solidFill>
                  <a:srgbClr val="000000"/>
                </a:solidFill>
                <a:latin typeface="Arial"/>
                <a:ea typeface="Arial"/>
                <a:cs typeface="Arial"/>
                <a:sym typeface="Arial"/>
              </a:rPr>
              <a:t>.</a:t>
            </a:r>
            <a:r>
              <a:rPr lang="en-US" sz="1400" b="0" i="0" u="none" strike="noStrike" cap="none">
                <a:solidFill>
                  <a:srgbClr val="7030A0"/>
                </a:solidFill>
                <a:latin typeface="Arial"/>
                <a:ea typeface="Arial"/>
                <a:cs typeface="Arial"/>
                <a:sym typeface="Arial"/>
              </a:rPr>
              <a:t>ARRAY_BUFFER</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70C0"/>
                </a:solidFill>
                <a:latin typeface="Arial"/>
                <a:ea typeface="Arial"/>
                <a:cs typeface="Arial"/>
                <a:sym typeface="Arial"/>
              </a:rPr>
              <a:t>new</a:t>
            </a:r>
            <a:r>
              <a:rPr lang="en-US" sz="1400" b="0" i="0" u="none" strike="noStrike" cap="none">
                <a:solidFill>
                  <a:srgbClr val="000000"/>
                </a:solidFill>
                <a:latin typeface="Arial"/>
                <a:ea typeface="Arial"/>
                <a:cs typeface="Arial"/>
                <a:sym typeface="Arial"/>
              </a:rPr>
              <a:t> </a:t>
            </a:r>
            <a:r>
              <a:rPr lang="en-US" sz="1400" b="0" i="0" u="none" strike="noStrike" cap="none">
                <a:solidFill>
                  <a:srgbClr val="188F98"/>
                </a:solidFill>
                <a:latin typeface="Arial"/>
                <a:ea typeface="Arial"/>
                <a:cs typeface="Arial"/>
                <a:sym typeface="Arial"/>
              </a:rPr>
              <a:t>Float32Array</a:t>
            </a:r>
            <a:r>
              <a:rPr lang="en-US" sz="1400" b="0" i="0" u="none" strike="noStrike" cap="none">
                <a:solidFill>
                  <a:srgbClr val="000000"/>
                </a:solidFill>
                <a:latin typeface="Arial"/>
                <a:ea typeface="Arial"/>
                <a:cs typeface="Arial"/>
                <a:sym typeface="Arial"/>
              </a:rPr>
              <a:t>(vertices), </a:t>
            </a:r>
            <a:r>
              <a:rPr lang="en-US" sz="1400" b="0" i="0" u="none" strike="noStrike" cap="none">
                <a:solidFill>
                  <a:schemeClr val="accent6"/>
                </a:solidFill>
                <a:latin typeface="Arial"/>
                <a:ea typeface="Arial"/>
                <a:cs typeface="Arial"/>
                <a:sym typeface="Arial"/>
              </a:rPr>
              <a:t>gl</a:t>
            </a:r>
            <a:r>
              <a:rPr lang="en-US" sz="1400" b="0" i="0" u="none" strike="noStrike" cap="none">
                <a:solidFill>
                  <a:srgbClr val="000000"/>
                </a:solidFill>
                <a:latin typeface="Arial"/>
                <a:ea typeface="Arial"/>
                <a:cs typeface="Arial"/>
                <a:sym typeface="Arial"/>
              </a:rPr>
              <a:t>.</a:t>
            </a:r>
            <a:r>
              <a:rPr lang="en-US" sz="1400" b="0" i="0" u="none" strike="noStrike" cap="none">
                <a:solidFill>
                  <a:srgbClr val="7030A0"/>
                </a:solidFill>
                <a:latin typeface="Arial"/>
                <a:ea typeface="Arial"/>
                <a:cs typeface="Arial"/>
                <a:sym typeface="Arial"/>
              </a:rPr>
              <a:t>STATIC_DRAW</a:t>
            </a: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518" name="Google Shape;518;p6"/>
          <p:cNvSpPr txBox="1"/>
          <p:nvPr/>
        </p:nvSpPr>
        <p:spPr>
          <a:xfrm>
            <a:off x="1745573" y="4618181"/>
            <a:ext cx="5678681" cy="284693"/>
          </a:xfrm>
          <a:prstGeom prst="rect">
            <a:avLst/>
          </a:prstGeom>
          <a:solidFill>
            <a:schemeClr val="lt1"/>
          </a:solid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頂點著色器 (Vertex Shader)</a:t>
            </a:r>
            <a:endParaRPr sz="1400" b="0" i="0" u="none" strike="noStrike" cap="none">
              <a:solidFill>
                <a:srgbClr val="000000"/>
              </a:solidFill>
              <a:latin typeface="Arial"/>
              <a:ea typeface="Arial"/>
              <a:cs typeface="Arial"/>
              <a:sym typeface="Arial"/>
            </a:endParaRPr>
          </a:p>
        </p:txBody>
      </p:sp>
      <p:sp>
        <p:nvSpPr>
          <p:cNvPr id="519" name="Google Shape;519;p6"/>
          <p:cNvSpPr txBox="1"/>
          <p:nvPr/>
        </p:nvSpPr>
        <p:spPr>
          <a:xfrm>
            <a:off x="1745573" y="4608618"/>
            <a:ext cx="5195993" cy="284693"/>
          </a:xfrm>
          <a:prstGeom prst="rect">
            <a:avLst/>
          </a:prstGeom>
          <a:solidFill>
            <a:schemeClr val="lt1"/>
          </a:solid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幾何著色器 (Geometry shader)</a:t>
            </a:r>
            <a:endParaRPr sz="1400" b="0" i="0" u="none" strike="noStrike" cap="none">
              <a:solidFill>
                <a:srgbClr val="000000"/>
              </a:solidFill>
              <a:latin typeface="Arial"/>
              <a:ea typeface="Arial"/>
              <a:cs typeface="Arial"/>
              <a:sym typeface="Arial"/>
            </a:endParaRPr>
          </a:p>
        </p:txBody>
      </p:sp>
      <p:sp>
        <p:nvSpPr>
          <p:cNvPr id="520" name="Google Shape;520;p6"/>
          <p:cNvSpPr txBox="1"/>
          <p:nvPr/>
        </p:nvSpPr>
        <p:spPr>
          <a:xfrm>
            <a:off x="1793630" y="4606905"/>
            <a:ext cx="5511357" cy="284693"/>
          </a:xfrm>
          <a:prstGeom prst="rect">
            <a:avLst/>
          </a:prstGeom>
          <a:solidFill>
            <a:schemeClr val="lt1"/>
          </a:solid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動畫示範 : 首先由JavaScript傳入頂點序列</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38349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cxnSp>
        <p:nvCxnSpPr>
          <p:cNvPr id="525" name="Google Shape;525;p7"/>
          <p:cNvCxnSpPr/>
          <p:nvPr/>
        </p:nvCxnSpPr>
        <p:spPr>
          <a:xfrm>
            <a:off x="958561" y="2680855"/>
            <a:ext cx="896216" cy="1417153"/>
          </a:xfrm>
          <a:prstGeom prst="straightConnector1">
            <a:avLst/>
          </a:prstGeom>
          <a:noFill/>
          <a:ln w="28575" cap="flat" cmpd="sng">
            <a:solidFill>
              <a:srgbClr val="4A7DBA"/>
            </a:solidFill>
            <a:prstDash val="solid"/>
            <a:round/>
            <a:headEnd type="none" w="sm" len="sm"/>
            <a:tailEnd type="none" w="sm" len="sm"/>
          </a:ln>
        </p:spPr>
      </p:cxnSp>
      <p:sp>
        <p:nvSpPr>
          <p:cNvPr id="526" name="Google Shape;526;p7"/>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a:t>Shader呼叫流程</a:t>
            </a:r>
            <a:endParaRPr/>
          </a:p>
        </p:txBody>
      </p:sp>
      <p:sp>
        <p:nvSpPr>
          <p:cNvPr id="527" name="Google Shape;527;p7"/>
          <p:cNvSpPr/>
          <p:nvPr/>
        </p:nvSpPr>
        <p:spPr>
          <a:xfrm>
            <a:off x="3010339" y="1758004"/>
            <a:ext cx="138545" cy="152400"/>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rgbClr val="FF0000"/>
              </a:solidFill>
              <a:latin typeface="Arial"/>
              <a:ea typeface="Arial"/>
              <a:cs typeface="Arial"/>
              <a:sym typeface="Arial"/>
            </a:endParaRPr>
          </a:p>
        </p:txBody>
      </p:sp>
      <p:sp>
        <p:nvSpPr>
          <p:cNvPr id="528" name="Google Shape;528;p7"/>
          <p:cNvSpPr/>
          <p:nvPr/>
        </p:nvSpPr>
        <p:spPr>
          <a:xfrm>
            <a:off x="3148884" y="3994964"/>
            <a:ext cx="138545" cy="152400"/>
          </a:xfrm>
          <a:prstGeom prst="ellipse">
            <a:avLst/>
          </a:prstGeom>
          <a:solidFill>
            <a:schemeClr val="accent5"/>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9" name="Google Shape;529;p7"/>
          <p:cNvSpPr/>
          <p:nvPr/>
        </p:nvSpPr>
        <p:spPr>
          <a:xfrm>
            <a:off x="4446439" y="1778786"/>
            <a:ext cx="138545" cy="152400"/>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0" name="Google Shape;530;p7"/>
          <p:cNvSpPr/>
          <p:nvPr/>
        </p:nvSpPr>
        <p:spPr>
          <a:xfrm>
            <a:off x="4377166" y="3994964"/>
            <a:ext cx="138545" cy="152400"/>
          </a:xfrm>
          <a:prstGeom prst="ellipse">
            <a:avLst/>
          </a:prstGeom>
          <a:solidFill>
            <a:schemeClr val="accent5"/>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1" name="Google Shape;531;p7"/>
          <p:cNvSpPr/>
          <p:nvPr/>
        </p:nvSpPr>
        <p:spPr>
          <a:xfrm>
            <a:off x="2421946" y="2966588"/>
            <a:ext cx="138545" cy="152400"/>
          </a:xfrm>
          <a:prstGeom prst="ellipse">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2" name="Google Shape;532;p7"/>
          <p:cNvSpPr/>
          <p:nvPr/>
        </p:nvSpPr>
        <p:spPr>
          <a:xfrm>
            <a:off x="4995869" y="2890388"/>
            <a:ext cx="138545" cy="152400"/>
          </a:xfrm>
          <a:prstGeom prst="ellipse">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3" name="Google Shape;533;p7"/>
          <p:cNvSpPr/>
          <p:nvPr/>
        </p:nvSpPr>
        <p:spPr>
          <a:xfrm>
            <a:off x="1393221" y="1889390"/>
            <a:ext cx="138545" cy="1524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4" name="Google Shape;534;p7"/>
          <p:cNvSpPr/>
          <p:nvPr/>
        </p:nvSpPr>
        <p:spPr>
          <a:xfrm>
            <a:off x="1393222" y="4062165"/>
            <a:ext cx="138545" cy="1524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5" name="Google Shape;535;p7"/>
          <p:cNvSpPr/>
          <p:nvPr/>
        </p:nvSpPr>
        <p:spPr>
          <a:xfrm>
            <a:off x="6941567" y="1875512"/>
            <a:ext cx="138545" cy="1524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6" name="Google Shape;536;p7"/>
          <p:cNvSpPr/>
          <p:nvPr/>
        </p:nvSpPr>
        <p:spPr>
          <a:xfrm>
            <a:off x="5897280" y="3746681"/>
            <a:ext cx="138545" cy="1524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7" name="Google Shape;537;p7"/>
          <p:cNvSpPr/>
          <p:nvPr/>
        </p:nvSpPr>
        <p:spPr>
          <a:xfrm>
            <a:off x="7923508" y="3746681"/>
            <a:ext cx="138545" cy="1524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8" name="Google Shape;538;p7"/>
          <p:cNvSpPr txBox="1"/>
          <p:nvPr/>
        </p:nvSpPr>
        <p:spPr>
          <a:xfrm>
            <a:off x="1732445" y="4608778"/>
            <a:ext cx="5768067" cy="500137"/>
          </a:xfrm>
          <a:prstGeom prst="rect">
            <a:avLst/>
          </a:prstGeom>
          <a:solidFill>
            <a:schemeClr val="lt1"/>
          </a:solid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E36C09"/>
                </a:solidFill>
                <a:latin typeface="Arial"/>
                <a:ea typeface="Arial"/>
                <a:cs typeface="Arial"/>
                <a:sym typeface="Arial"/>
              </a:rPr>
              <a:t>gl</a:t>
            </a:r>
            <a:r>
              <a:rPr lang="en-US" sz="1400" b="0" i="0" u="none" strike="noStrike" cap="none">
                <a:solidFill>
                  <a:srgbClr val="000000"/>
                </a:solidFill>
                <a:latin typeface="Arial"/>
                <a:ea typeface="Arial"/>
                <a:cs typeface="Arial"/>
                <a:sym typeface="Arial"/>
              </a:rPr>
              <a:t>.bufferData(</a:t>
            </a:r>
            <a:r>
              <a:rPr lang="en-US" sz="1400" b="0" i="0" u="none" strike="noStrike" cap="none">
                <a:solidFill>
                  <a:srgbClr val="E36C09"/>
                </a:solidFill>
                <a:latin typeface="Arial"/>
                <a:ea typeface="Arial"/>
                <a:cs typeface="Arial"/>
                <a:sym typeface="Arial"/>
              </a:rPr>
              <a:t>gl</a:t>
            </a:r>
            <a:r>
              <a:rPr lang="en-US" sz="1400" b="0" i="0" u="none" strike="noStrike" cap="none">
                <a:solidFill>
                  <a:srgbClr val="000000"/>
                </a:solidFill>
                <a:latin typeface="Arial"/>
                <a:ea typeface="Arial"/>
                <a:cs typeface="Arial"/>
                <a:sym typeface="Arial"/>
              </a:rPr>
              <a:t>.</a:t>
            </a:r>
            <a:r>
              <a:rPr lang="en-US" sz="1400" b="0" i="0" u="none" strike="noStrike" cap="none">
                <a:solidFill>
                  <a:srgbClr val="7030A0"/>
                </a:solidFill>
                <a:latin typeface="Arial"/>
                <a:ea typeface="Arial"/>
                <a:cs typeface="Arial"/>
                <a:sym typeface="Arial"/>
              </a:rPr>
              <a:t>ARRAY_BUFFER</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70C0"/>
                </a:solidFill>
                <a:latin typeface="Arial"/>
                <a:ea typeface="Arial"/>
                <a:cs typeface="Arial"/>
                <a:sym typeface="Arial"/>
              </a:rPr>
              <a:t>new</a:t>
            </a:r>
            <a:r>
              <a:rPr lang="en-US" sz="1400" b="0" i="0" u="none" strike="noStrike" cap="none">
                <a:solidFill>
                  <a:srgbClr val="000000"/>
                </a:solidFill>
                <a:latin typeface="Arial"/>
                <a:ea typeface="Arial"/>
                <a:cs typeface="Arial"/>
                <a:sym typeface="Arial"/>
              </a:rPr>
              <a:t> </a:t>
            </a:r>
            <a:r>
              <a:rPr lang="en-US" sz="1400" b="0" i="0" u="none" strike="noStrike" cap="none">
                <a:solidFill>
                  <a:srgbClr val="188F98"/>
                </a:solidFill>
                <a:latin typeface="Arial"/>
                <a:ea typeface="Arial"/>
                <a:cs typeface="Arial"/>
                <a:sym typeface="Arial"/>
              </a:rPr>
              <a:t>Float32Array</a:t>
            </a:r>
            <a:r>
              <a:rPr lang="en-US" sz="1400" b="0" i="0" u="none" strike="noStrike" cap="none">
                <a:solidFill>
                  <a:srgbClr val="000000"/>
                </a:solidFill>
                <a:latin typeface="Arial"/>
                <a:ea typeface="Arial"/>
                <a:cs typeface="Arial"/>
                <a:sym typeface="Arial"/>
              </a:rPr>
              <a:t>(vertices), </a:t>
            </a:r>
            <a:r>
              <a:rPr lang="en-US" sz="1400" b="0" i="0" u="none" strike="noStrike" cap="none">
                <a:solidFill>
                  <a:schemeClr val="accent6"/>
                </a:solidFill>
                <a:latin typeface="Arial"/>
                <a:ea typeface="Arial"/>
                <a:cs typeface="Arial"/>
                <a:sym typeface="Arial"/>
              </a:rPr>
              <a:t>gl</a:t>
            </a:r>
            <a:r>
              <a:rPr lang="en-US" sz="1400" b="0" i="0" u="none" strike="noStrike" cap="none">
                <a:solidFill>
                  <a:srgbClr val="000000"/>
                </a:solidFill>
                <a:latin typeface="Arial"/>
                <a:ea typeface="Arial"/>
                <a:cs typeface="Arial"/>
                <a:sym typeface="Arial"/>
              </a:rPr>
              <a:t>.</a:t>
            </a:r>
            <a:r>
              <a:rPr lang="en-US" sz="1400" b="0" i="0" u="none" strike="noStrike" cap="none">
                <a:solidFill>
                  <a:srgbClr val="7030A0"/>
                </a:solidFill>
                <a:latin typeface="Arial"/>
                <a:ea typeface="Arial"/>
                <a:cs typeface="Arial"/>
                <a:sym typeface="Arial"/>
              </a:rPr>
              <a:t>STATIC_DRAW</a:t>
            </a: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539" name="Google Shape;539;p7"/>
          <p:cNvSpPr/>
          <p:nvPr/>
        </p:nvSpPr>
        <p:spPr>
          <a:xfrm>
            <a:off x="2104159" y="2833255"/>
            <a:ext cx="3467966" cy="1264753"/>
          </a:xfrm>
          <a:prstGeom prst="ellipse">
            <a:avLst/>
          </a:prstGeom>
          <a:noFill/>
          <a:ln w="28575"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latin typeface="Arial"/>
              <a:ea typeface="Arial"/>
              <a:cs typeface="Arial"/>
              <a:sym typeface="Arial"/>
            </a:endParaRPr>
          </a:p>
        </p:txBody>
      </p:sp>
      <p:sp>
        <p:nvSpPr>
          <p:cNvPr id="540" name="Google Shape;540;p7"/>
          <p:cNvSpPr txBox="1"/>
          <p:nvPr/>
        </p:nvSpPr>
        <p:spPr>
          <a:xfrm>
            <a:off x="1745573" y="4618181"/>
            <a:ext cx="5678681" cy="284693"/>
          </a:xfrm>
          <a:prstGeom prst="rect">
            <a:avLst/>
          </a:prstGeom>
          <a:solidFill>
            <a:schemeClr val="lt1"/>
          </a:solid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頂點著色器 (Vertex Shader)</a:t>
            </a:r>
            <a:endParaRPr sz="1400" b="0" i="0" u="none" strike="noStrike" cap="none">
              <a:solidFill>
                <a:srgbClr val="000000"/>
              </a:solidFill>
              <a:latin typeface="Arial"/>
              <a:ea typeface="Arial"/>
              <a:cs typeface="Arial"/>
              <a:sym typeface="Arial"/>
            </a:endParaRPr>
          </a:p>
        </p:txBody>
      </p:sp>
      <p:cxnSp>
        <p:nvCxnSpPr>
          <p:cNvPr id="541" name="Google Shape;541;p7"/>
          <p:cNvCxnSpPr/>
          <p:nvPr/>
        </p:nvCxnSpPr>
        <p:spPr>
          <a:xfrm>
            <a:off x="6629834" y="2532784"/>
            <a:ext cx="170120" cy="1316098"/>
          </a:xfrm>
          <a:prstGeom prst="straightConnector1">
            <a:avLst/>
          </a:prstGeom>
          <a:noFill/>
          <a:ln w="28575" cap="flat" cmpd="sng">
            <a:solidFill>
              <a:srgbClr val="4A7DBA"/>
            </a:solidFill>
            <a:prstDash val="solid"/>
            <a:round/>
            <a:headEnd type="none" w="sm" len="sm"/>
            <a:tailEnd type="none" w="sm" len="sm"/>
          </a:ln>
        </p:spPr>
      </p:cxnSp>
      <p:cxnSp>
        <p:nvCxnSpPr>
          <p:cNvPr id="542" name="Google Shape;542;p7"/>
          <p:cNvCxnSpPr/>
          <p:nvPr/>
        </p:nvCxnSpPr>
        <p:spPr>
          <a:xfrm>
            <a:off x="6662757" y="2532784"/>
            <a:ext cx="1021321" cy="586205"/>
          </a:xfrm>
          <a:prstGeom prst="straightConnector1">
            <a:avLst/>
          </a:prstGeom>
          <a:noFill/>
          <a:ln w="28575" cap="flat" cmpd="sng">
            <a:solidFill>
              <a:srgbClr val="4A7DBA"/>
            </a:solidFill>
            <a:prstDash val="solid"/>
            <a:round/>
            <a:headEnd type="none" w="sm" len="sm"/>
            <a:tailEnd type="none" w="sm" len="sm"/>
          </a:ln>
        </p:spPr>
      </p:cxnSp>
      <p:cxnSp>
        <p:nvCxnSpPr>
          <p:cNvPr id="543" name="Google Shape;543;p7"/>
          <p:cNvCxnSpPr/>
          <p:nvPr/>
        </p:nvCxnSpPr>
        <p:spPr>
          <a:xfrm rot="10800000" flipH="1">
            <a:off x="6799954" y="3118988"/>
            <a:ext cx="884123" cy="703893"/>
          </a:xfrm>
          <a:prstGeom prst="straightConnector1">
            <a:avLst/>
          </a:prstGeom>
          <a:noFill/>
          <a:ln w="28575" cap="flat" cmpd="sng">
            <a:solidFill>
              <a:srgbClr val="4A7DBA"/>
            </a:solidFill>
            <a:prstDash val="solid"/>
            <a:round/>
            <a:headEnd type="none" w="sm" len="sm"/>
            <a:tailEnd type="none" w="sm" len="sm"/>
          </a:ln>
        </p:spPr>
      </p:cxnSp>
      <p:sp>
        <p:nvSpPr>
          <p:cNvPr id="544" name="Google Shape;544;p7"/>
          <p:cNvSpPr/>
          <p:nvPr/>
        </p:nvSpPr>
        <p:spPr>
          <a:xfrm>
            <a:off x="2502918" y="307499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5" name="Google Shape;545;p7"/>
          <p:cNvSpPr/>
          <p:nvPr/>
        </p:nvSpPr>
        <p:spPr>
          <a:xfrm>
            <a:off x="2625057" y="294366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6" name="Google Shape;546;p7"/>
          <p:cNvSpPr/>
          <p:nvPr/>
        </p:nvSpPr>
        <p:spPr>
          <a:xfrm>
            <a:off x="2975784" y="2810059"/>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7" name="Google Shape;547;p7"/>
          <p:cNvSpPr/>
          <p:nvPr/>
        </p:nvSpPr>
        <p:spPr>
          <a:xfrm>
            <a:off x="3093975" y="2810059"/>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8" name="Google Shape;548;p7"/>
          <p:cNvSpPr/>
          <p:nvPr/>
        </p:nvSpPr>
        <p:spPr>
          <a:xfrm>
            <a:off x="3212167" y="2812054"/>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9" name="Google Shape;549;p7"/>
          <p:cNvSpPr/>
          <p:nvPr/>
        </p:nvSpPr>
        <p:spPr>
          <a:xfrm>
            <a:off x="3330359" y="281052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0" name="Google Shape;550;p7"/>
          <p:cNvSpPr/>
          <p:nvPr/>
        </p:nvSpPr>
        <p:spPr>
          <a:xfrm>
            <a:off x="3448650" y="281014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1" name="Google Shape;551;p7"/>
          <p:cNvSpPr/>
          <p:nvPr/>
        </p:nvSpPr>
        <p:spPr>
          <a:xfrm>
            <a:off x="3566841" y="281014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2" name="Google Shape;552;p7"/>
          <p:cNvSpPr/>
          <p:nvPr/>
        </p:nvSpPr>
        <p:spPr>
          <a:xfrm>
            <a:off x="3684987" y="280999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3" name="Google Shape;553;p7"/>
          <p:cNvSpPr/>
          <p:nvPr/>
        </p:nvSpPr>
        <p:spPr>
          <a:xfrm>
            <a:off x="3803179" y="280999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4" name="Google Shape;554;p7"/>
          <p:cNvSpPr/>
          <p:nvPr/>
        </p:nvSpPr>
        <p:spPr>
          <a:xfrm>
            <a:off x="3921470" y="2812570"/>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5" name="Google Shape;555;p7"/>
          <p:cNvSpPr/>
          <p:nvPr/>
        </p:nvSpPr>
        <p:spPr>
          <a:xfrm>
            <a:off x="4039662" y="2812570"/>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6" name="Google Shape;556;p7"/>
          <p:cNvSpPr/>
          <p:nvPr/>
        </p:nvSpPr>
        <p:spPr>
          <a:xfrm>
            <a:off x="4157853" y="2811609"/>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7" name="Google Shape;557;p7"/>
          <p:cNvSpPr/>
          <p:nvPr/>
        </p:nvSpPr>
        <p:spPr>
          <a:xfrm>
            <a:off x="4279001" y="281008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8" name="Google Shape;558;p7"/>
          <p:cNvSpPr/>
          <p:nvPr/>
        </p:nvSpPr>
        <p:spPr>
          <a:xfrm>
            <a:off x="4397292" y="2812654"/>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9" name="Google Shape;559;p7"/>
          <p:cNvSpPr/>
          <p:nvPr/>
        </p:nvSpPr>
        <p:spPr>
          <a:xfrm>
            <a:off x="4512528" y="2812654"/>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0" name="Google Shape;560;p7"/>
          <p:cNvSpPr/>
          <p:nvPr/>
        </p:nvSpPr>
        <p:spPr>
          <a:xfrm>
            <a:off x="2744771" y="294366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1" name="Google Shape;561;p7"/>
          <p:cNvSpPr/>
          <p:nvPr/>
        </p:nvSpPr>
        <p:spPr>
          <a:xfrm>
            <a:off x="2862963" y="294366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2" name="Google Shape;562;p7"/>
          <p:cNvSpPr/>
          <p:nvPr/>
        </p:nvSpPr>
        <p:spPr>
          <a:xfrm>
            <a:off x="2981253" y="294328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3" name="Google Shape;563;p7"/>
          <p:cNvSpPr/>
          <p:nvPr/>
        </p:nvSpPr>
        <p:spPr>
          <a:xfrm>
            <a:off x="3099445" y="294328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4" name="Google Shape;564;p7"/>
          <p:cNvSpPr/>
          <p:nvPr/>
        </p:nvSpPr>
        <p:spPr>
          <a:xfrm>
            <a:off x="3217637" y="2945278"/>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5" name="Google Shape;565;p7"/>
          <p:cNvSpPr/>
          <p:nvPr/>
        </p:nvSpPr>
        <p:spPr>
          <a:xfrm>
            <a:off x="3335829" y="294375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6" name="Google Shape;566;p7"/>
          <p:cNvSpPr/>
          <p:nvPr/>
        </p:nvSpPr>
        <p:spPr>
          <a:xfrm>
            <a:off x="3454119" y="2943368"/>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7" name="Google Shape;567;p7"/>
          <p:cNvSpPr/>
          <p:nvPr/>
        </p:nvSpPr>
        <p:spPr>
          <a:xfrm>
            <a:off x="3572311" y="2943368"/>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8" name="Google Shape;568;p7"/>
          <p:cNvSpPr/>
          <p:nvPr/>
        </p:nvSpPr>
        <p:spPr>
          <a:xfrm>
            <a:off x="3690457" y="294322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9" name="Google Shape;569;p7"/>
          <p:cNvSpPr/>
          <p:nvPr/>
        </p:nvSpPr>
        <p:spPr>
          <a:xfrm>
            <a:off x="3808649" y="294322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0" name="Google Shape;570;p7"/>
          <p:cNvSpPr/>
          <p:nvPr/>
        </p:nvSpPr>
        <p:spPr>
          <a:xfrm>
            <a:off x="3926940" y="2942839"/>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1" name="Google Shape;571;p7"/>
          <p:cNvSpPr/>
          <p:nvPr/>
        </p:nvSpPr>
        <p:spPr>
          <a:xfrm>
            <a:off x="4045131" y="2942839"/>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2" name="Google Shape;572;p7"/>
          <p:cNvSpPr/>
          <p:nvPr/>
        </p:nvSpPr>
        <p:spPr>
          <a:xfrm>
            <a:off x="4163323" y="2941878"/>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3" name="Google Shape;573;p7"/>
          <p:cNvSpPr/>
          <p:nvPr/>
        </p:nvSpPr>
        <p:spPr>
          <a:xfrm>
            <a:off x="4281515" y="294035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4" name="Google Shape;574;p7"/>
          <p:cNvSpPr/>
          <p:nvPr/>
        </p:nvSpPr>
        <p:spPr>
          <a:xfrm>
            <a:off x="4399806" y="294292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5" name="Google Shape;575;p7"/>
          <p:cNvSpPr/>
          <p:nvPr/>
        </p:nvSpPr>
        <p:spPr>
          <a:xfrm>
            <a:off x="4517997" y="294292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6" name="Google Shape;576;p7"/>
          <p:cNvSpPr/>
          <p:nvPr/>
        </p:nvSpPr>
        <p:spPr>
          <a:xfrm>
            <a:off x="4636143" y="294295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7" name="Google Shape;577;p7"/>
          <p:cNvSpPr/>
          <p:nvPr/>
        </p:nvSpPr>
        <p:spPr>
          <a:xfrm>
            <a:off x="4754335" y="294237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8" name="Google Shape;578;p7"/>
          <p:cNvSpPr/>
          <p:nvPr/>
        </p:nvSpPr>
        <p:spPr>
          <a:xfrm>
            <a:off x="4868679" y="294199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9" name="Google Shape;579;p7"/>
          <p:cNvSpPr/>
          <p:nvPr/>
        </p:nvSpPr>
        <p:spPr>
          <a:xfrm>
            <a:off x="4986870" y="294199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0" name="Google Shape;580;p7"/>
          <p:cNvSpPr/>
          <p:nvPr/>
        </p:nvSpPr>
        <p:spPr>
          <a:xfrm>
            <a:off x="2624574" y="3076069"/>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1" name="Google Shape;581;p7"/>
          <p:cNvSpPr/>
          <p:nvPr/>
        </p:nvSpPr>
        <p:spPr>
          <a:xfrm>
            <a:off x="2744288" y="3076069"/>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2" name="Google Shape;582;p7"/>
          <p:cNvSpPr/>
          <p:nvPr/>
        </p:nvSpPr>
        <p:spPr>
          <a:xfrm>
            <a:off x="2862480" y="3076069"/>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3" name="Google Shape;583;p7"/>
          <p:cNvSpPr/>
          <p:nvPr/>
        </p:nvSpPr>
        <p:spPr>
          <a:xfrm>
            <a:off x="2980770" y="307568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4" name="Google Shape;584;p7"/>
          <p:cNvSpPr/>
          <p:nvPr/>
        </p:nvSpPr>
        <p:spPr>
          <a:xfrm>
            <a:off x="3098962" y="307568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5" name="Google Shape;585;p7"/>
          <p:cNvSpPr/>
          <p:nvPr/>
        </p:nvSpPr>
        <p:spPr>
          <a:xfrm>
            <a:off x="3217154" y="307768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6" name="Google Shape;586;p7"/>
          <p:cNvSpPr/>
          <p:nvPr/>
        </p:nvSpPr>
        <p:spPr>
          <a:xfrm>
            <a:off x="3335346" y="3076154"/>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7" name="Google Shape;587;p7"/>
          <p:cNvSpPr/>
          <p:nvPr/>
        </p:nvSpPr>
        <p:spPr>
          <a:xfrm>
            <a:off x="3453636" y="307577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8" name="Google Shape;588;p7"/>
          <p:cNvSpPr/>
          <p:nvPr/>
        </p:nvSpPr>
        <p:spPr>
          <a:xfrm>
            <a:off x="3571828" y="307577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9" name="Google Shape;589;p7"/>
          <p:cNvSpPr/>
          <p:nvPr/>
        </p:nvSpPr>
        <p:spPr>
          <a:xfrm>
            <a:off x="3689974" y="307562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0" name="Google Shape;590;p7"/>
          <p:cNvSpPr/>
          <p:nvPr/>
        </p:nvSpPr>
        <p:spPr>
          <a:xfrm>
            <a:off x="3808166" y="307562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1" name="Google Shape;591;p7"/>
          <p:cNvSpPr/>
          <p:nvPr/>
        </p:nvSpPr>
        <p:spPr>
          <a:xfrm>
            <a:off x="3926457" y="307524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2" name="Google Shape;592;p7"/>
          <p:cNvSpPr/>
          <p:nvPr/>
        </p:nvSpPr>
        <p:spPr>
          <a:xfrm>
            <a:off x="4044648" y="307524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3" name="Google Shape;593;p7"/>
          <p:cNvSpPr/>
          <p:nvPr/>
        </p:nvSpPr>
        <p:spPr>
          <a:xfrm>
            <a:off x="4162840" y="307428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4" name="Google Shape;594;p7"/>
          <p:cNvSpPr/>
          <p:nvPr/>
        </p:nvSpPr>
        <p:spPr>
          <a:xfrm>
            <a:off x="4281032" y="3075709"/>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5" name="Google Shape;595;p7"/>
          <p:cNvSpPr/>
          <p:nvPr/>
        </p:nvSpPr>
        <p:spPr>
          <a:xfrm>
            <a:off x="4399323" y="307532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6" name="Google Shape;596;p7"/>
          <p:cNvSpPr/>
          <p:nvPr/>
        </p:nvSpPr>
        <p:spPr>
          <a:xfrm>
            <a:off x="4517514" y="307532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7" name="Google Shape;597;p7"/>
          <p:cNvSpPr/>
          <p:nvPr/>
        </p:nvSpPr>
        <p:spPr>
          <a:xfrm>
            <a:off x="4635660" y="307535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8" name="Google Shape;598;p7"/>
          <p:cNvSpPr/>
          <p:nvPr/>
        </p:nvSpPr>
        <p:spPr>
          <a:xfrm>
            <a:off x="4753852" y="3074779"/>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9" name="Google Shape;599;p7"/>
          <p:cNvSpPr/>
          <p:nvPr/>
        </p:nvSpPr>
        <p:spPr>
          <a:xfrm>
            <a:off x="4868195" y="307439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0" name="Google Shape;600;p7"/>
          <p:cNvSpPr/>
          <p:nvPr/>
        </p:nvSpPr>
        <p:spPr>
          <a:xfrm>
            <a:off x="4986387" y="307439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1" name="Google Shape;601;p7"/>
          <p:cNvSpPr/>
          <p:nvPr/>
        </p:nvSpPr>
        <p:spPr>
          <a:xfrm>
            <a:off x="5102771" y="307299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2" name="Google Shape;602;p7"/>
          <p:cNvSpPr/>
          <p:nvPr/>
        </p:nvSpPr>
        <p:spPr>
          <a:xfrm>
            <a:off x="5217114" y="3072614"/>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3" name="Google Shape;603;p7"/>
          <p:cNvSpPr/>
          <p:nvPr/>
        </p:nvSpPr>
        <p:spPr>
          <a:xfrm>
            <a:off x="2382906" y="307428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4" name="Google Shape;604;p7"/>
          <p:cNvSpPr/>
          <p:nvPr/>
        </p:nvSpPr>
        <p:spPr>
          <a:xfrm>
            <a:off x="2384726" y="320342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5" name="Google Shape;605;p7"/>
          <p:cNvSpPr/>
          <p:nvPr/>
        </p:nvSpPr>
        <p:spPr>
          <a:xfrm>
            <a:off x="2506382" y="3204500"/>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6" name="Google Shape;606;p7"/>
          <p:cNvSpPr/>
          <p:nvPr/>
        </p:nvSpPr>
        <p:spPr>
          <a:xfrm>
            <a:off x="2626096" y="3204500"/>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7" name="Google Shape;607;p7"/>
          <p:cNvSpPr/>
          <p:nvPr/>
        </p:nvSpPr>
        <p:spPr>
          <a:xfrm>
            <a:off x="2744288" y="3204500"/>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8" name="Google Shape;608;p7"/>
          <p:cNvSpPr/>
          <p:nvPr/>
        </p:nvSpPr>
        <p:spPr>
          <a:xfrm>
            <a:off x="2862579" y="320411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9" name="Google Shape;609;p7"/>
          <p:cNvSpPr/>
          <p:nvPr/>
        </p:nvSpPr>
        <p:spPr>
          <a:xfrm>
            <a:off x="2980770" y="320411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0" name="Google Shape;610;p7"/>
          <p:cNvSpPr/>
          <p:nvPr/>
        </p:nvSpPr>
        <p:spPr>
          <a:xfrm>
            <a:off x="3098962" y="320611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1" name="Google Shape;611;p7"/>
          <p:cNvSpPr/>
          <p:nvPr/>
        </p:nvSpPr>
        <p:spPr>
          <a:xfrm>
            <a:off x="3217154" y="320458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2" name="Google Shape;612;p7"/>
          <p:cNvSpPr/>
          <p:nvPr/>
        </p:nvSpPr>
        <p:spPr>
          <a:xfrm>
            <a:off x="3335445" y="320420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3" name="Google Shape;613;p7"/>
          <p:cNvSpPr/>
          <p:nvPr/>
        </p:nvSpPr>
        <p:spPr>
          <a:xfrm>
            <a:off x="3453636" y="320420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4" name="Google Shape;614;p7"/>
          <p:cNvSpPr/>
          <p:nvPr/>
        </p:nvSpPr>
        <p:spPr>
          <a:xfrm>
            <a:off x="3571782" y="320405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5" name="Google Shape;615;p7"/>
          <p:cNvSpPr/>
          <p:nvPr/>
        </p:nvSpPr>
        <p:spPr>
          <a:xfrm>
            <a:off x="3689974" y="320405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6" name="Google Shape;616;p7"/>
          <p:cNvSpPr/>
          <p:nvPr/>
        </p:nvSpPr>
        <p:spPr>
          <a:xfrm>
            <a:off x="3808265" y="320367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7" name="Google Shape;617;p7"/>
          <p:cNvSpPr/>
          <p:nvPr/>
        </p:nvSpPr>
        <p:spPr>
          <a:xfrm>
            <a:off x="3926457" y="320367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8" name="Google Shape;618;p7"/>
          <p:cNvSpPr/>
          <p:nvPr/>
        </p:nvSpPr>
        <p:spPr>
          <a:xfrm>
            <a:off x="4044648" y="320271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9" name="Google Shape;619;p7"/>
          <p:cNvSpPr/>
          <p:nvPr/>
        </p:nvSpPr>
        <p:spPr>
          <a:xfrm>
            <a:off x="4162840" y="3204140"/>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0" name="Google Shape;620;p7"/>
          <p:cNvSpPr/>
          <p:nvPr/>
        </p:nvSpPr>
        <p:spPr>
          <a:xfrm>
            <a:off x="4281131" y="320375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1" name="Google Shape;621;p7"/>
          <p:cNvSpPr/>
          <p:nvPr/>
        </p:nvSpPr>
        <p:spPr>
          <a:xfrm>
            <a:off x="4399323" y="320375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2" name="Google Shape;622;p7"/>
          <p:cNvSpPr/>
          <p:nvPr/>
        </p:nvSpPr>
        <p:spPr>
          <a:xfrm>
            <a:off x="4517469" y="320378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3" name="Google Shape;623;p7"/>
          <p:cNvSpPr/>
          <p:nvPr/>
        </p:nvSpPr>
        <p:spPr>
          <a:xfrm>
            <a:off x="4635660" y="3203209"/>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4" name="Google Shape;624;p7"/>
          <p:cNvSpPr/>
          <p:nvPr/>
        </p:nvSpPr>
        <p:spPr>
          <a:xfrm>
            <a:off x="4750004" y="320282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5" name="Google Shape;625;p7"/>
          <p:cNvSpPr/>
          <p:nvPr/>
        </p:nvSpPr>
        <p:spPr>
          <a:xfrm>
            <a:off x="4868195" y="320282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6" name="Google Shape;626;p7"/>
          <p:cNvSpPr/>
          <p:nvPr/>
        </p:nvSpPr>
        <p:spPr>
          <a:xfrm>
            <a:off x="4984579" y="3204384"/>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7" name="Google Shape;627;p7"/>
          <p:cNvSpPr/>
          <p:nvPr/>
        </p:nvSpPr>
        <p:spPr>
          <a:xfrm>
            <a:off x="5098923" y="320400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8" name="Google Shape;628;p7"/>
          <p:cNvSpPr/>
          <p:nvPr/>
        </p:nvSpPr>
        <p:spPr>
          <a:xfrm>
            <a:off x="5217114" y="320400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9" name="Google Shape;629;p7"/>
          <p:cNvSpPr/>
          <p:nvPr/>
        </p:nvSpPr>
        <p:spPr>
          <a:xfrm>
            <a:off x="2264715" y="320271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0" name="Google Shape;630;p7"/>
          <p:cNvSpPr/>
          <p:nvPr/>
        </p:nvSpPr>
        <p:spPr>
          <a:xfrm>
            <a:off x="5335524" y="320271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1" name="Google Shape;631;p7"/>
          <p:cNvSpPr/>
          <p:nvPr/>
        </p:nvSpPr>
        <p:spPr>
          <a:xfrm>
            <a:off x="2145531" y="320271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2" name="Google Shape;632;p7"/>
          <p:cNvSpPr/>
          <p:nvPr/>
        </p:nvSpPr>
        <p:spPr>
          <a:xfrm>
            <a:off x="2265543" y="3336900"/>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3" name="Google Shape;633;p7"/>
          <p:cNvSpPr/>
          <p:nvPr/>
        </p:nvSpPr>
        <p:spPr>
          <a:xfrm>
            <a:off x="2387199" y="333797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4" name="Google Shape;634;p7"/>
          <p:cNvSpPr/>
          <p:nvPr/>
        </p:nvSpPr>
        <p:spPr>
          <a:xfrm>
            <a:off x="2506913" y="333797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5" name="Google Shape;635;p7"/>
          <p:cNvSpPr/>
          <p:nvPr/>
        </p:nvSpPr>
        <p:spPr>
          <a:xfrm>
            <a:off x="2625105" y="333797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6" name="Google Shape;636;p7"/>
          <p:cNvSpPr/>
          <p:nvPr/>
        </p:nvSpPr>
        <p:spPr>
          <a:xfrm>
            <a:off x="2743395" y="333759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7" name="Google Shape;637;p7"/>
          <p:cNvSpPr/>
          <p:nvPr/>
        </p:nvSpPr>
        <p:spPr>
          <a:xfrm>
            <a:off x="2861587" y="333759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8" name="Google Shape;638;p7"/>
          <p:cNvSpPr/>
          <p:nvPr/>
        </p:nvSpPr>
        <p:spPr>
          <a:xfrm>
            <a:off x="2979779" y="333958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9" name="Google Shape;639;p7"/>
          <p:cNvSpPr/>
          <p:nvPr/>
        </p:nvSpPr>
        <p:spPr>
          <a:xfrm>
            <a:off x="3097971" y="3338059"/>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0" name="Google Shape;640;p7"/>
          <p:cNvSpPr/>
          <p:nvPr/>
        </p:nvSpPr>
        <p:spPr>
          <a:xfrm>
            <a:off x="3216261" y="333767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1" name="Google Shape;641;p7"/>
          <p:cNvSpPr/>
          <p:nvPr/>
        </p:nvSpPr>
        <p:spPr>
          <a:xfrm>
            <a:off x="3334453" y="333767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2" name="Google Shape;642;p7"/>
          <p:cNvSpPr/>
          <p:nvPr/>
        </p:nvSpPr>
        <p:spPr>
          <a:xfrm>
            <a:off x="3452599" y="3337530"/>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3" name="Google Shape;643;p7"/>
          <p:cNvSpPr/>
          <p:nvPr/>
        </p:nvSpPr>
        <p:spPr>
          <a:xfrm>
            <a:off x="3570791" y="3337530"/>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4" name="Google Shape;644;p7"/>
          <p:cNvSpPr/>
          <p:nvPr/>
        </p:nvSpPr>
        <p:spPr>
          <a:xfrm>
            <a:off x="3689082" y="333714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5" name="Google Shape;645;p7"/>
          <p:cNvSpPr/>
          <p:nvPr/>
        </p:nvSpPr>
        <p:spPr>
          <a:xfrm>
            <a:off x="3807273" y="333714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6" name="Google Shape;646;p7"/>
          <p:cNvSpPr/>
          <p:nvPr/>
        </p:nvSpPr>
        <p:spPr>
          <a:xfrm>
            <a:off x="3925465" y="333618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7" name="Google Shape;647;p7"/>
          <p:cNvSpPr/>
          <p:nvPr/>
        </p:nvSpPr>
        <p:spPr>
          <a:xfrm>
            <a:off x="4043657" y="333761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8" name="Google Shape;648;p7"/>
          <p:cNvSpPr/>
          <p:nvPr/>
        </p:nvSpPr>
        <p:spPr>
          <a:xfrm>
            <a:off x="4161948" y="333723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9" name="Google Shape;649;p7"/>
          <p:cNvSpPr/>
          <p:nvPr/>
        </p:nvSpPr>
        <p:spPr>
          <a:xfrm>
            <a:off x="4280139" y="333723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0" name="Google Shape;650;p7"/>
          <p:cNvSpPr/>
          <p:nvPr/>
        </p:nvSpPr>
        <p:spPr>
          <a:xfrm>
            <a:off x="4398285" y="333726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1" name="Google Shape;651;p7"/>
          <p:cNvSpPr/>
          <p:nvPr/>
        </p:nvSpPr>
        <p:spPr>
          <a:xfrm>
            <a:off x="4516477" y="3336684"/>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2" name="Google Shape;652;p7"/>
          <p:cNvSpPr/>
          <p:nvPr/>
        </p:nvSpPr>
        <p:spPr>
          <a:xfrm>
            <a:off x="4630821" y="333630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3" name="Google Shape;653;p7"/>
          <p:cNvSpPr/>
          <p:nvPr/>
        </p:nvSpPr>
        <p:spPr>
          <a:xfrm>
            <a:off x="4749012" y="333630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4" name="Google Shape;654;p7"/>
          <p:cNvSpPr/>
          <p:nvPr/>
        </p:nvSpPr>
        <p:spPr>
          <a:xfrm>
            <a:off x="4865396" y="3337858"/>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5" name="Google Shape;655;p7"/>
          <p:cNvSpPr/>
          <p:nvPr/>
        </p:nvSpPr>
        <p:spPr>
          <a:xfrm>
            <a:off x="4979739" y="333747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6" name="Google Shape;656;p7"/>
          <p:cNvSpPr/>
          <p:nvPr/>
        </p:nvSpPr>
        <p:spPr>
          <a:xfrm>
            <a:off x="5097931" y="333747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7" name="Google Shape;657;p7"/>
          <p:cNvSpPr/>
          <p:nvPr/>
        </p:nvSpPr>
        <p:spPr>
          <a:xfrm>
            <a:off x="2145531" y="333618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8" name="Google Shape;658;p7"/>
          <p:cNvSpPr/>
          <p:nvPr/>
        </p:nvSpPr>
        <p:spPr>
          <a:xfrm>
            <a:off x="5216340" y="333618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9" name="Google Shape;659;p7"/>
          <p:cNvSpPr/>
          <p:nvPr/>
        </p:nvSpPr>
        <p:spPr>
          <a:xfrm>
            <a:off x="5334532" y="333618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0" name="Google Shape;660;p7"/>
          <p:cNvSpPr/>
          <p:nvPr/>
        </p:nvSpPr>
        <p:spPr>
          <a:xfrm>
            <a:off x="5455231" y="333714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1" name="Google Shape;661;p7"/>
          <p:cNvSpPr/>
          <p:nvPr/>
        </p:nvSpPr>
        <p:spPr>
          <a:xfrm>
            <a:off x="2264715" y="346843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2" name="Google Shape;662;p7"/>
          <p:cNvSpPr/>
          <p:nvPr/>
        </p:nvSpPr>
        <p:spPr>
          <a:xfrm>
            <a:off x="2386371" y="346950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3" name="Google Shape;663;p7"/>
          <p:cNvSpPr/>
          <p:nvPr/>
        </p:nvSpPr>
        <p:spPr>
          <a:xfrm>
            <a:off x="2506085" y="346950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4" name="Google Shape;664;p7"/>
          <p:cNvSpPr/>
          <p:nvPr/>
        </p:nvSpPr>
        <p:spPr>
          <a:xfrm>
            <a:off x="2624277" y="346950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5" name="Google Shape;665;p7"/>
          <p:cNvSpPr/>
          <p:nvPr/>
        </p:nvSpPr>
        <p:spPr>
          <a:xfrm>
            <a:off x="2742567" y="346912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6" name="Google Shape;666;p7"/>
          <p:cNvSpPr/>
          <p:nvPr/>
        </p:nvSpPr>
        <p:spPr>
          <a:xfrm>
            <a:off x="2860759" y="346912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7" name="Google Shape;667;p7"/>
          <p:cNvSpPr/>
          <p:nvPr/>
        </p:nvSpPr>
        <p:spPr>
          <a:xfrm>
            <a:off x="2978951" y="3471118"/>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8" name="Google Shape;668;p7"/>
          <p:cNvSpPr/>
          <p:nvPr/>
        </p:nvSpPr>
        <p:spPr>
          <a:xfrm>
            <a:off x="3097143" y="346959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9" name="Google Shape;669;p7"/>
          <p:cNvSpPr/>
          <p:nvPr/>
        </p:nvSpPr>
        <p:spPr>
          <a:xfrm>
            <a:off x="3215433" y="346920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0" name="Google Shape;670;p7"/>
          <p:cNvSpPr/>
          <p:nvPr/>
        </p:nvSpPr>
        <p:spPr>
          <a:xfrm>
            <a:off x="3333625" y="346920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1" name="Google Shape;671;p7"/>
          <p:cNvSpPr/>
          <p:nvPr/>
        </p:nvSpPr>
        <p:spPr>
          <a:xfrm>
            <a:off x="3451771" y="346906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2" name="Google Shape;672;p7"/>
          <p:cNvSpPr/>
          <p:nvPr/>
        </p:nvSpPr>
        <p:spPr>
          <a:xfrm>
            <a:off x="3569963" y="346906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3" name="Google Shape;673;p7"/>
          <p:cNvSpPr/>
          <p:nvPr/>
        </p:nvSpPr>
        <p:spPr>
          <a:xfrm>
            <a:off x="3688254" y="3468678"/>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4" name="Google Shape;674;p7"/>
          <p:cNvSpPr/>
          <p:nvPr/>
        </p:nvSpPr>
        <p:spPr>
          <a:xfrm>
            <a:off x="3806445" y="3468678"/>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5" name="Google Shape;675;p7"/>
          <p:cNvSpPr/>
          <p:nvPr/>
        </p:nvSpPr>
        <p:spPr>
          <a:xfrm>
            <a:off x="3924637" y="346771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6" name="Google Shape;676;p7"/>
          <p:cNvSpPr/>
          <p:nvPr/>
        </p:nvSpPr>
        <p:spPr>
          <a:xfrm>
            <a:off x="4042829" y="346914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7" name="Google Shape;677;p7"/>
          <p:cNvSpPr/>
          <p:nvPr/>
        </p:nvSpPr>
        <p:spPr>
          <a:xfrm>
            <a:off x="4161120" y="346876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8" name="Google Shape;678;p7"/>
          <p:cNvSpPr/>
          <p:nvPr/>
        </p:nvSpPr>
        <p:spPr>
          <a:xfrm>
            <a:off x="4279311" y="346876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9" name="Google Shape;679;p7"/>
          <p:cNvSpPr/>
          <p:nvPr/>
        </p:nvSpPr>
        <p:spPr>
          <a:xfrm>
            <a:off x="4397457" y="346879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0" name="Google Shape;680;p7"/>
          <p:cNvSpPr/>
          <p:nvPr/>
        </p:nvSpPr>
        <p:spPr>
          <a:xfrm>
            <a:off x="4515649" y="346821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1" name="Google Shape;681;p7"/>
          <p:cNvSpPr/>
          <p:nvPr/>
        </p:nvSpPr>
        <p:spPr>
          <a:xfrm>
            <a:off x="4629993" y="346783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2" name="Google Shape;682;p7"/>
          <p:cNvSpPr/>
          <p:nvPr/>
        </p:nvSpPr>
        <p:spPr>
          <a:xfrm>
            <a:off x="4748184" y="346783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3" name="Google Shape;683;p7"/>
          <p:cNvSpPr/>
          <p:nvPr/>
        </p:nvSpPr>
        <p:spPr>
          <a:xfrm>
            <a:off x="4864568" y="3469389"/>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4" name="Google Shape;684;p7"/>
          <p:cNvSpPr/>
          <p:nvPr/>
        </p:nvSpPr>
        <p:spPr>
          <a:xfrm>
            <a:off x="4978911" y="346900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5" name="Google Shape;685;p7"/>
          <p:cNvSpPr/>
          <p:nvPr/>
        </p:nvSpPr>
        <p:spPr>
          <a:xfrm>
            <a:off x="5097103" y="346900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6" name="Google Shape;686;p7"/>
          <p:cNvSpPr/>
          <p:nvPr/>
        </p:nvSpPr>
        <p:spPr>
          <a:xfrm>
            <a:off x="2144703" y="346771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7" name="Google Shape;687;p7"/>
          <p:cNvSpPr/>
          <p:nvPr/>
        </p:nvSpPr>
        <p:spPr>
          <a:xfrm>
            <a:off x="5215512" y="346771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8" name="Google Shape;688;p7"/>
          <p:cNvSpPr/>
          <p:nvPr/>
        </p:nvSpPr>
        <p:spPr>
          <a:xfrm>
            <a:off x="5333704" y="346771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9" name="Google Shape;689;p7"/>
          <p:cNvSpPr/>
          <p:nvPr/>
        </p:nvSpPr>
        <p:spPr>
          <a:xfrm>
            <a:off x="5454403" y="3468678"/>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0" name="Google Shape;690;p7"/>
          <p:cNvSpPr/>
          <p:nvPr/>
        </p:nvSpPr>
        <p:spPr>
          <a:xfrm>
            <a:off x="2264715" y="359811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1" name="Google Shape;691;p7"/>
          <p:cNvSpPr/>
          <p:nvPr/>
        </p:nvSpPr>
        <p:spPr>
          <a:xfrm>
            <a:off x="2386371" y="359919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2" name="Google Shape;692;p7"/>
          <p:cNvSpPr/>
          <p:nvPr/>
        </p:nvSpPr>
        <p:spPr>
          <a:xfrm>
            <a:off x="2506085" y="359919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3" name="Google Shape;693;p7"/>
          <p:cNvSpPr/>
          <p:nvPr/>
        </p:nvSpPr>
        <p:spPr>
          <a:xfrm>
            <a:off x="2624277" y="359919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4" name="Google Shape;694;p7"/>
          <p:cNvSpPr/>
          <p:nvPr/>
        </p:nvSpPr>
        <p:spPr>
          <a:xfrm>
            <a:off x="2742567" y="359880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5" name="Google Shape;695;p7"/>
          <p:cNvSpPr/>
          <p:nvPr/>
        </p:nvSpPr>
        <p:spPr>
          <a:xfrm>
            <a:off x="2860759" y="359880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6" name="Google Shape;696;p7"/>
          <p:cNvSpPr/>
          <p:nvPr/>
        </p:nvSpPr>
        <p:spPr>
          <a:xfrm>
            <a:off x="2978951" y="360080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7" name="Google Shape;697;p7"/>
          <p:cNvSpPr/>
          <p:nvPr/>
        </p:nvSpPr>
        <p:spPr>
          <a:xfrm>
            <a:off x="3097143" y="359927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8" name="Google Shape;698;p7"/>
          <p:cNvSpPr/>
          <p:nvPr/>
        </p:nvSpPr>
        <p:spPr>
          <a:xfrm>
            <a:off x="3215433" y="359889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9" name="Google Shape;699;p7"/>
          <p:cNvSpPr/>
          <p:nvPr/>
        </p:nvSpPr>
        <p:spPr>
          <a:xfrm>
            <a:off x="3333625" y="359889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0" name="Google Shape;700;p7"/>
          <p:cNvSpPr/>
          <p:nvPr/>
        </p:nvSpPr>
        <p:spPr>
          <a:xfrm>
            <a:off x="3451771" y="359874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1" name="Google Shape;701;p7"/>
          <p:cNvSpPr/>
          <p:nvPr/>
        </p:nvSpPr>
        <p:spPr>
          <a:xfrm>
            <a:off x="3569963" y="359874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2" name="Google Shape;702;p7"/>
          <p:cNvSpPr/>
          <p:nvPr/>
        </p:nvSpPr>
        <p:spPr>
          <a:xfrm>
            <a:off x="3688254" y="359836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3" name="Google Shape;703;p7"/>
          <p:cNvSpPr/>
          <p:nvPr/>
        </p:nvSpPr>
        <p:spPr>
          <a:xfrm>
            <a:off x="3806445" y="359836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4" name="Google Shape;704;p7"/>
          <p:cNvSpPr/>
          <p:nvPr/>
        </p:nvSpPr>
        <p:spPr>
          <a:xfrm>
            <a:off x="3924637" y="359740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5" name="Google Shape;705;p7"/>
          <p:cNvSpPr/>
          <p:nvPr/>
        </p:nvSpPr>
        <p:spPr>
          <a:xfrm>
            <a:off x="4042829" y="359883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6" name="Google Shape;706;p7"/>
          <p:cNvSpPr/>
          <p:nvPr/>
        </p:nvSpPr>
        <p:spPr>
          <a:xfrm>
            <a:off x="4161120" y="359844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7" name="Google Shape;707;p7"/>
          <p:cNvSpPr/>
          <p:nvPr/>
        </p:nvSpPr>
        <p:spPr>
          <a:xfrm>
            <a:off x="4279311" y="359844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8" name="Google Shape;708;p7"/>
          <p:cNvSpPr/>
          <p:nvPr/>
        </p:nvSpPr>
        <p:spPr>
          <a:xfrm>
            <a:off x="4397457" y="359847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9" name="Google Shape;709;p7"/>
          <p:cNvSpPr/>
          <p:nvPr/>
        </p:nvSpPr>
        <p:spPr>
          <a:xfrm>
            <a:off x="4515649" y="3597900"/>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0" name="Google Shape;710;p7"/>
          <p:cNvSpPr/>
          <p:nvPr/>
        </p:nvSpPr>
        <p:spPr>
          <a:xfrm>
            <a:off x="4629993" y="359751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1" name="Google Shape;711;p7"/>
          <p:cNvSpPr/>
          <p:nvPr/>
        </p:nvSpPr>
        <p:spPr>
          <a:xfrm>
            <a:off x="4748184" y="359751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2" name="Google Shape;712;p7"/>
          <p:cNvSpPr/>
          <p:nvPr/>
        </p:nvSpPr>
        <p:spPr>
          <a:xfrm>
            <a:off x="4864568" y="3599074"/>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3" name="Google Shape;713;p7"/>
          <p:cNvSpPr/>
          <p:nvPr/>
        </p:nvSpPr>
        <p:spPr>
          <a:xfrm>
            <a:off x="4978911" y="359869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4" name="Google Shape;714;p7"/>
          <p:cNvSpPr/>
          <p:nvPr/>
        </p:nvSpPr>
        <p:spPr>
          <a:xfrm>
            <a:off x="5097103" y="359869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5" name="Google Shape;715;p7"/>
          <p:cNvSpPr/>
          <p:nvPr/>
        </p:nvSpPr>
        <p:spPr>
          <a:xfrm>
            <a:off x="2144703" y="359740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6" name="Google Shape;716;p7"/>
          <p:cNvSpPr/>
          <p:nvPr/>
        </p:nvSpPr>
        <p:spPr>
          <a:xfrm>
            <a:off x="5215512" y="359740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7" name="Google Shape;717;p7"/>
          <p:cNvSpPr/>
          <p:nvPr/>
        </p:nvSpPr>
        <p:spPr>
          <a:xfrm>
            <a:off x="5333704" y="359740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8" name="Google Shape;718;p7"/>
          <p:cNvSpPr/>
          <p:nvPr/>
        </p:nvSpPr>
        <p:spPr>
          <a:xfrm>
            <a:off x="2384726" y="373023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9" name="Google Shape;719;p7"/>
          <p:cNvSpPr/>
          <p:nvPr/>
        </p:nvSpPr>
        <p:spPr>
          <a:xfrm>
            <a:off x="2506382" y="373131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0" name="Google Shape;720;p7"/>
          <p:cNvSpPr/>
          <p:nvPr/>
        </p:nvSpPr>
        <p:spPr>
          <a:xfrm>
            <a:off x="2626096" y="373131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1" name="Google Shape;721;p7"/>
          <p:cNvSpPr/>
          <p:nvPr/>
        </p:nvSpPr>
        <p:spPr>
          <a:xfrm>
            <a:off x="2744288" y="373131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2" name="Google Shape;722;p7"/>
          <p:cNvSpPr/>
          <p:nvPr/>
        </p:nvSpPr>
        <p:spPr>
          <a:xfrm>
            <a:off x="2862579" y="373092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3" name="Google Shape;723;p7"/>
          <p:cNvSpPr/>
          <p:nvPr/>
        </p:nvSpPr>
        <p:spPr>
          <a:xfrm>
            <a:off x="2980770" y="373092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4" name="Google Shape;724;p7"/>
          <p:cNvSpPr/>
          <p:nvPr/>
        </p:nvSpPr>
        <p:spPr>
          <a:xfrm>
            <a:off x="3098962" y="373292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5" name="Google Shape;725;p7"/>
          <p:cNvSpPr/>
          <p:nvPr/>
        </p:nvSpPr>
        <p:spPr>
          <a:xfrm>
            <a:off x="3217154" y="373139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6" name="Google Shape;726;p7"/>
          <p:cNvSpPr/>
          <p:nvPr/>
        </p:nvSpPr>
        <p:spPr>
          <a:xfrm>
            <a:off x="3335445" y="373101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7" name="Google Shape;727;p7"/>
          <p:cNvSpPr/>
          <p:nvPr/>
        </p:nvSpPr>
        <p:spPr>
          <a:xfrm>
            <a:off x="3453636" y="373101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8" name="Google Shape;728;p7"/>
          <p:cNvSpPr/>
          <p:nvPr/>
        </p:nvSpPr>
        <p:spPr>
          <a:xfrm>
            <a:off x="3571782" y="373086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9" name="Google Shape;729;p7"/>
          <p:cNvSpPr/>
          <p:nvPr/>
        </p:nvSpPr>
        <p:spPr>
          <a:xfrm>
            <a:off x="3689974" y="373086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0" name="Google Shape;730;p7"/>
          <p:cNvSpPr/>
          <p:nvPr/>
        </p:nvSpPr>
        <p:spPr>
          <a:xfrm>
            <a:off x="3808265" y="373048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1" name="Google Shape;731;p7"/>
          <p:cNvSpPr/>
          <p:nvPr/>
        </p:nvSpPr>
        <p:spPr>
          <a:xfrm>
            <a:off x="3926457" y="373048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2" name="Google Shape;732;p7"/>
          <p:cNvSpPr/>
          <p:nvPr/>
        </p:nvSpPr>
        <p:spPr>
          <a:xfrm>
            <a:off x="4044648" y="372952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3" name="Google Shape;733;p7"/>
          <p:cNvSpPr/>
          <p:nvPr/>
        </p:nvSpPr>
        <p:spPr>
          <a:xfrm>
            <a:off x="4162840" y="3730950"/>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4" name="Google Shape;734;p7"/>
          <p:cNvSpPr/>
          <p:nvPr/>
        </p:nvSpPr>
        <p:spPr>
          <a:xfrm>
            <a:off x="4281131" y="373056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5" name="Google Shape;735;p7"/>
          <p:cNvSpPr/>
          <p:nvPr/>
        </p:nvSpPr>
        <p:spPr>
          <a:xfrm>
            <a:off x="4399323" y="373056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6" name="Google Shape;736;p7"/>
          <p:cNvSpPr/>
          <p:nvPr/>
        </p:nvSpPr>
        <p:spPr>
          <a:xfrm>
            <a:off x="4517469" y="373059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7" name="Google Shape;737;p7"/>
          <p:cNvSpPr/>
          <p:nvPr/>
        </p:nvSpPr>
        <p:spPr>
          <a:xfrm>
            <a:off x="4635660" y="3730020"/>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8" name="Google Shape;738;p7"/>
          <p:cNvSpPr/>
          <p:nvPr/>
        </p:nvSpPr>
        <p:spPr>
          <a:xfrm>
            <a:off x="4750004" y="372963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9" name="Google Shape;739;p7"/>
          <p:cNvSpPr/>
          <p:nvPr/>
        </p:nvSpPr>
        <p:spPr>
          <a:xfrm>
            <a:off x="4868195" y="372963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0" name="Google Shape;740;p7"/>
          <p:cNvSpPr/>
          <p:nvPr/>
        </p:nvSpPr>
        <p:spPr>
          <a:xfrm>
            <a:off x="4984579" y="3731194"/>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1" name="Google Shape;741;p7"/>
          <p:cNvSpPr/>
          <p:nvPr/>
        </p:nvSpPr>
        <p:spPr>
          <a:xfrm>
            <a:off x="5098923" y="373081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2" name="Google Shape;742;p7"/>
          <p:cNvSpPr/>
          <p:nvPr/>
        </p:nvSpPr>
        <p:spPr>
          <a:xfrm>
            <a:off x="2624574" y="386617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3" name="Google Shape;743;p7"/>
          <p:cNvSpPr/>
          <p:nvPr/>
        </p:nvSpPr>
        <p:spPr>
          <a:xfrm>
            <a:off x="2744288" y="386617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4" name="Google Shape;744;p7"/>
          <p:cNvSpPr/>
          <p:nvPr/>
        </p:nvSpPr>
        <p:spPr>
          <a:xfrm>
            <a:off x="2862480" y="386617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5" name="Google Shape;745;p7"/>
          <p:cNvSpPr/>
          <p:nvPr/>
        </p:nvSpPr>
        <p:spPr>
          <a:xfrm>
            <a:off x="2980770" y="3865788"/>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6" name="Google Shape;746;p7"/>
          <p:cNvSpPr/>
          <p:nvPr/>
        </p:nvSpPr>
        <p:spPr>
          <a:xfrm>
            <a:off x="3098962" y="3865788"/>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7" name="Google Shape;747;p7"/>
          <p:cNvSpPr/>
          <p:nvPr/>
        </p:nvSpPr>
        <p:spPr>
          <a:xfrm>
            <a:off x="3217154" y="386778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8" name="Google Shape;748;p7"/>
          <p:cNvSpPr/>
          <p:nvPr/>
        </p:nvSpPr>
        <p:spPr>
          <a:xfrm>
            <a:off x="3335346" y="386625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9" name="Google Shape;749;p7"/>
          <p:cNvSpPr/>
          <p:nvPr/>
        </p:nvSpPr>
        <p:spPr>
          <a:xfrm>
            <a:off x="3453636" y="386587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0" name="Google Shape;750;p7"/>
          <p:cNvSpPr/>
          <p:nvPr/>
        </p:nvSpPr>
        <p:spPr>
          <a:xfrm>
            <a:off x="3571828" y="386587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1" name="Google Shape;751;p7"/>
          <p:cNvSpPr/>
          <p:nvPr/>
        </p:nvSpPr>
        <p:spPr>
          <a:xfrm>
            <a:off x="3689974" y="386572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2" name="Google Shape;752;p7"/>
          <p:cNvSpPr/>
          <p:nvPr/>
        </p:nvSpPr>
        <p:spPr>
          <a:xfrm>
            <a:off x="3808166" y="386572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3" name="Google Shape;753;p7"/>
          <p:cNvSpPr/>
          <p:nvPr/>
        </p:nvSpPr>
        <p:spPr>
          <a:xfrm>
            <a:off x="3926457" y="386534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4" name="Google Shape;754;p7"/>
          <p:cNvSpPr/>
          <p:nvPr/>
        </p:nvSpPr>
        <p:spPr>
          <a:xfrm>
            <a:off x="4044648" y="386534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5" name="Google Shape;755;p7"/>
          <p:cNvSpPr/>
          <p:nvPr/>
        </p:nvSpPr>
        <p:spPr>
          <a:xfrm>
            <a:off x="4162840" y="386438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6" name="Google Shape;756;p7"/>
          <p:cNvSpPr/>
          <p:nvPr/>
        </p:nvSpPr>
        <p:spPr>
          <a:xfrm>
            <a:off x="4281032" y="386581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7" name="Google Shape;757;p7"/>
          <p:cNvSpPr/>
          <p:nvPr/>
        </p:nvSpPr>
        <p:spPr>
          <a:xfrm>
            <a:off x="4399323" y="3865428"/>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8" name="Google Shape;758;p7"/>
          <p:cNvSpPr/>
          <p:nvPr/>
        </p:nvSpPr>
        <p:spPr>
          <a:xfrm>
            <a:off x="4517514" y="3865428"/>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9" name="Google Shape;759;p7"/>
          <p:cNvSpPr/>
          <p:nvPr/>
        </p:nvSpPr>
        <p:spPr>
          <a:xfrm>
            <a:off x="4635660" y="386545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0" name="Google Shape;760;p7"/>
          <p:cNvSpPr/>
          <p:nvPr/>
        </p:nvSpPr>
        <p:spPr>
          <a:xfrm>
            <a:off x="4753852" y="3864880"/>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1" name="Google Shape;761;p7"/>
          <p:cNvSpPr/>
          <p:nvPr/>
        </p:nvSpPr>
        <p:spPr>
          <a:xfrm>
            <a:off x="4868195" y="386449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2" name="Google Shape;762;p7"/>
          <p:cNvSpPr/>
          <p:nvPr/>
        </p:nvSpPr>
        <p:spPr>
          <a:xfrm>
            <a:off x="3330359" y="400179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3" name="Google Shape;763;p7"/>
          <p:cNvSpPr/>
          <p:nvPr/>
        </p:nvSpPr>
        <p:spPr>
          <a:xfrm>
            <a:off x="3448551" y="4000270"/>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4" name="Google Shape;764;p7"/>
          <p:cNvSpPr/>
          <p:nvPr/>
        </p:nvSpPr>
        <p:spPr>
          <a:xfrm>
            <a:off x="3566841" y="399988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5" name="Google Shape;765;p7"/>
          <p:cNvSpPr/>
          <p:nvPr/>
        </p:nvSpPr>
        <p:spPr>
          <a:xfrm>
            <a:off x="3685033" y="399988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6" name="Google Shape;766;p7"/>
          <p:cNvSpPr/>
          <p:nvPr/>
        </p:nvSpPr>
        <p:spPr>
          <a:xfrm>
            <a:off x="3803179" y="399974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7" name="Google Shape;767;p7"/>
          <p:cNvSpPr/>
          <p:nvPr/>
        </p:nvSpPr>
        <p:spPr>
          <a:xfrm>
            <a:off x="3921371" y="399974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8" name="Google Shape;768;p7"/>
          <p:cNvSpPr/>
          <p:nvPr/>
        </p:nvSpPr>
        <p:spPr>
          <a:xfrm>
            <a:off x="4039662" y="3999358"/>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9" name="Google Shape;769;p7"/>
          <p:cNvSpPr/>
          <p:nvPr/>
        </p:nvSpPr>
        <p:spPr>
          <a:xfrm>
            <a:off x="4157853" y="3999358"/>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0" name="Google Shape;770;p7"/>
          <p:cNvSpPr/>
          <p:nvPr/>
        </p:nvSpPr>
        <p:spPr>
          <a:xfrm>
            <a:off x="4276045" y="399839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1" name="Google Shape;771;p7"/>
          <p:cNvSpPr/>
          <p:nvPr/>
        </p:nvSpPr>
        <p:spPr>
          <a:xfrm>
            <a:off x="6598182" y="2808019"/>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2" name="Google Shape;772;p7"/>
          <p:cNvSpPr/>
          <p:nvPr/>
        </p:nvSpPr>
        <p:spPr>
          <a:xfrm>
            <a:off x="6598469" y="2676664"/>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3" name="Google Shape;773;p7"/>
          <p:cNvSpPr/>
          <p:nvPr/>
        </p:nvSpPr>
        <p:spPr>
          <a:xfrm>
            <a:off x="6598182" y="2542430"/>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4" name="Google Shape;774;p7"/>
          <p:cNvSpPr/>
          <p:nvPr/>
        </p:nvSpPr>
        <p:spPr>
          <a:xfrm>
            <a:off x="6715932" y="280701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5" name="Google Shape;775;p7"/>
          <p:cNvSpPr/>
          <p:nvPr/>
        </p:nvSpPr>
        <p:spPr>
          <a:xfrm>
            <a:off x="6715932" y="2942030"/>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6" name="Google Shape;776;p7"/>
          <p:cNvSpPr/>
          <p:nvPr/>
        </p:nvSpPr>
        <p:spPr>
          <a:xfrm>
            <a:off x="6715931" y="307298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7" name="Google Shape;777;p7"/>
          <p:cNvSpPr/>
          <p:nvPr/>
        </p:nvSpPr>
        <p:spPr>
          <a:xfrm>
            <a:off x="6714894" y="321101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8" name="Google Shape;778;p7"/>
          <p:cNvSpPr/>
          <p:nvPr/>
        </p:nvSpPr>
        <p:spPr>
          <a:xfrm>
            <a:off x="6834609" y="321101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9" name="Google Shape;779;p7"/>
          <p:cNvSpPr/>
          <p:nvPr/>
        </p:nvSpPr>
        <p:spPr>
          <a:xfrm>
            <a:off x="6714894" y="3344348"/>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0" name="Google Shape;780;p7"/>
          <p:cNvSpPr/>
          <p:nvPr/>
        </p:nvSpPr>
        <p:spPr>
          <a:xfrm>
            <a:off x="6834609" y="3344099"/>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1" name="Google Shape;781;p7"/>
          <p:cNvSpPr/>
          <p:nvPr/>
        </p:nvSpPr>
        <p:spPr>
          <a:xfrm>
            <a:off x="6714894" y="3472920"/>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2" name="Google Shape;782;p7"/>
          <p:cNvSpPr/>
          <p:nvPr/>
        </p:nvSpPr>
        <p:spPr>
          <a:xfrm>
            <a:off x="6716326" y="3599074"/>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3" name="Google Shape;783;p7"/>
          <p:cNvSpPr/>
          <p:nvPr/>
        </p:nvSpPr>
        <p:spPr>
          <a:xfrm>
            <a:off x="6833309" y="373595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4" name="Google Shape;784;p7"/>
          <p:cNvSpPr/>
          <p:nvPr/>
        </p:nvSpPr>
        <p:spPr>
          <a:xfrm>
            <a:off x="6833893" y="359934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5" name="Google Shape;785;p7"/>
          <p:cNvSpPr/>
          <p:nvPr/>
        </p:nvSpPr>
        <p:spPr>
          <a:xfrm>
            <a:off x="6833309" y="347158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6" name="Google Shape;786;p7"/>
          <p:cNvSpPr/>
          <p:nvPr/>
        </p:nvSpPr>
        <p:spPr>
          <a:xfrm>
            <a:off x="6835390" y="307428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7" name="Google Shape;787;p7"/>
          <p:cNvSpPr/>
          <p:nvPr/>
        </p:nvSpPr>
        <p:spPr>
          <a:xfrm>
            <a:off x="6835390" y="294081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8" name="Google Shape;788;p7"/>
          <p:cNvSpPr/>
          <p:nvPr/>
        </p:nvSpPr>
        <p:spPr>
          <a:xfrm>
            <a:off x="6833309" y="280704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9" name="Google Shape;789;p7"/>
          <p:cNvSpPr/>
          <p:nvPr/>
        </p:nvSpPr>
        <p:spPr>
          <a:xfrm>
            <a:off x="6715930" y="2676664"/>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0" name="Google Shape;790;p7"/>
          <p:cNvSpPr/>
          <p:nvPr/>
        </p:nvSpPr>
        <p:spPr>
          <a:xfrm>
            <a:off x="6714894" y="254298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1" name="Google Shape;791;p7"/>
          <p:cNvSpPr/>
          <p:nvPr/>
        </p:nvSpPr>
        <p:spPr>
          <a:xfrm>
            <a:off x="6833309" y="267753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2" name="Google Shape;792;p7"/>
          <p:cNvSpPr/>
          <p:nvPr/>
        </p:nvSpPr>
        <p:spPr>
          <a:xfrm>
            <a:off x="6952241" y="3210470"/>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3" name="Google Shape;793;p7"/>
          <p:cNvSpPr/>
          <p:nvPr/>
        </p:nvSpPr>
        <p:spPr>
          <a:xfrm>
            <a:off x="6952241" y="334355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4" name="Google Shape;794;p7"/>
          <p:cNvSpPr/>
          <p:nvPr/>
        </p:nvSpPr>
        <p:spPr>
          <a:xfrm>
            <a:off x="6951525" y="359880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5" name="Google Shape;795;p7"/>
          <p:cNvSpPr/>
          <p:nvPr/>
        </p:nvSpPr>
        <p:spPr>
          <a:xfrm>
            <a:off x="6950941" y="347104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6" name="Google Shape;796;p7"/>
          <p:cNvSpPr/>
          <p:nvPr/>
        </p:nvSpPr>
        <p:spPr>
          <a:xfrm>
            <a:off x="6953022" y="307373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7" name="Google Shape;797;p7"/>
          <p:cNvSpPr/>
          <p:nvPr/>
        </p:nvSpPr>
        <p:spPr>
          <a:xfrm>
            <a:off x="6953022" y="294026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8" name="Google Shape;798;p7"/>
          <p:cNvSpPr/>
          <p:nvPr/>
        </p:nvSpPr>
        <p:spPr>
          <a:xfrm>
            <a:off x="6950941" y="2806497"/>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9" name="Google Shape;799;p7"/>
          <p:cNvSpPr/>
          <p:nvPr/>
        </p:nvSpPr>
        <p:spPr>
          <a:xfrm>
            <a:off x="6950941" y="267699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0" name="Google Shape;800;p7"/>
          <p:cNvSpPr/>
          <p:nvPr/>
        </p:nvSpPr>
        <p:spPr>
          <a:xfrm>
            <a:off x="7070655" y="3212198"/>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1" name="Google Shape;801;p7"/>
          <p:cNvSpPr/>
          <p:nvPr/>
        </p:nvSpPr>
        <p:spPr>
          <a:xfrm>
            <a:off x="7070655" y="334528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2" name="Google Shape;802;p7"/>
          <p:cNvSpPr/>
          <p:nvPr/>
        </p:nvSpPr>
        <p:spPr>
          <a:xfrm>
            <a:off x="7069355" y="347277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3" name="Google Shape;803;p7"/>
          <p:cNvSpPr/>
          <p:nvPr/>
        </p:nvSpPr>
        <p:spPr>
          <a:xfrm>
            <a:off x="7071436" y="3075464"/>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4" name="Google Shape;804;p7"/>
          <p:cNvSpPr/>
          <p:nvPr/>
        </p:nvSpPr>
        <p:spPr>
          <a:xfrm>
            <a:off x="7071436" y="2941994"/>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5" name="Google Shape;805;p7"/>
          <p:cNvSpPr/>
          <p:nvPr/>
        </p:nvSpPr>
        <p:spPr>
          <a:xfrm>
            <a:off x="7069355" y="280822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6" name="Google Shape;806;p7"/>
          <p:cNvSpPr/>
          <p:nvPr/>
        </p:nvSpPr>
        <p:spPr>
          <a:xfrm>
            <a:off x="7188095" y="3212498"/>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7" name="Google Shape;807;p7"/>
          <p:cNvSpPr/>
          <p:nvPr/>
        </p:nvSpPr>
        <p:spPr>
          <a:xfrm>
            <a:off x="7188095" y="334558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8" name="Google Shape;808;p7"/>
          <p:cNvSpPr/>
          <p:nvPr/>
        </p:nvSpPr>
        <p:spPr>
          <a:xfrm>
            <a:off x="7188877" y="3075764"/>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9" name="Google Shape;809;p7"/>
          <p:cNvSpPr/>
          <p:nvPr/>
        </p:nvSpPr>
        <p:spPr>
          <a:xfrm>
            <a:off x="7188877" y="2942294"/>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0" name="Google Shape;810;p7"/>
          <p:cNvSpPr/>
          <p:nvPr/>
        </p:nvSpPr>
        <p:spPr>
          <a:xfrm>
            <a:off x="7186796" y="280852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1" name="Google Shape;811;p7"/>
          <p:cNvSpPr/>
          <p:nvPr/>
        </p:nvSpPr>
        <p:spPr>
          <a:xfrm>
            <a:off x="7306062" y="3211459"/>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2" name="Google Shape;812;p7"/>
          <p:cNvSpPr/>
          <p:nvPr/>
        </p:nvSpPr>
        <p:spPr>
          <a:xfrm>
            <a:off x="7306844" y="307472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3" name="Google Shape;813;p7"/>
          <p:cNvSpPr/>
          <p:nvPr/>
        </p:nvSpPr>
        <p:spPr>
          <a:xfrm>
            <a:off x="7306844" y="294125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4" name="Google Shape;814;p7"/>
          <p:cNvSpPr/>
          <p:nvPr/>
        </p:nvSpPr>
        <p:spPr>
          <a:xfrm>
            <a:off x="7426418" y="321441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5" name="Google Shape;815;p7"/>
          <p:cNvSpPr/>
          <p:nvPr/>
        </p:nvSpPr>
        <p:spPr>
          <a:xfrm>
            <a:off x="7427199" y="307768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6" name="Google Shape;816;p7"/>
          <p:cNvSpPr/>
          <p:nvPr/>
        </p:nvSpPr>
        <p:spPr>
          <a:xfrm>
            <a:off x="7427199" y="294421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7" name="Google Shape;817;p7"/>
          <p:cNvSpPr/>
          <p:nvPr/>
        </p:nvSpPr>
        <p:spPr>
          <a:xfrm>
            <a:off x="7547555" y="307428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8" name="Google Shape;818;p7"/>
          <p:cNvSpPr/>
          <p:nvPr/>
        </p:nvSpPr>
        <p:spPr>
          <a:xfrm>
            <a:off x="1036803" y="2811744"/>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9" name="Google Shape;819;p7"/>
          <p:cNvSpPr/>
          <p:nvPr/>
        </p:nvSpPr>
        <p:spPr>
          <a:xfrm>
            <a:off x="918468" y="2680855"/>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0" name="Google Shape;820;p7"/>
          <p:cNvSpPr/>
          <p:nvPr/>
        </p:nvSpPr>
        <p:spPr>
          <a:xfrm>
            <a:off x="1155007" y="2941958"/>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1" name="Google Shape;821;p7"/>
          <p:cNvSpPr/>
          <p:nvPr/>
        </p:nvSpPr>
        <p:spPr>
          <a:xfrm>
            <a:off x="1156037" y="3072614"/>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2" name="Google Shape;822;p7"/>
          <p:cNvSpPr/>
          <p:nvPr/>
        </p:nvSpPr>
        <p:spPr>
          <a:xfrm>
            <a:off x="1275055" y="3207614"/>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3" name="Google Shape;823;p7"/>
          <p:cNvSpPr/>
          <p:nvPr/>
        </p:nvSpPr>
        <p:spPr>
          <a:xfrm>
            <a:off x="1393441" y="3339658"/>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4" name="Google Shape;824;p7"/>
          <p:cNvSpPr/>
          <p:nvPr/>
        </p:nvSpPr>
        <p:spPr>
          <a:xfrm>
            <a:off x="1391500" y="347277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5" name="Google Shape;825;p7"/>
          <p:cNvSpPr/>
          <p:nvPr/>
        </p:nvSpPr>
        <p:spPr>
          <a:xfrm>
            <a:off x="1510804" y="3607156"/>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6" name="Google Shape;826;p7"/>
          <p:cNvSpPr/>
          <p:nvPr/>
        </p:nvSpPr>
        <p:spPr>
          <a:xfrm>
            <a:off x="1627383" y="3740361"/>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7" name="Google Shape;827;p7"/>
          <p:cNvSpPr/>
          <p:nvPr/>
        </p:nvSpPr>
        <p:spPr>
          <a:xfrm>
            <a:off x="1746969" y="3869363"/>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8" name="Google Shape;828;p7"/>
          <p:cNvSpPr/>
          <p:nvPr/>
        </p:nvSpPr>
        <p:spPr>
          <a:xfrm>
            <a:off x="1746234" y="4001662"/>
            <a:ext cx="118192" cy="133334"/>
          </a:xfrm>
          <a:prstGeom prst="rect">
            <a:avLst/>
          </a:prstGeom>
          <a:no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9" name="Google Shape;829;p7"/>
          <p:cNvSpPr txBox="1"/>
          <p:nvPr/>
        </p:nvSpPr>
        <p:spPr>
          <a:xfrm>
            <a:off x="1745573" y="4608618"/>
            <a:ext cx="5195993" cy="284693"/>
          </a:xfrm>
          <a:prstGeom prst="rect">
            <a:avLst/>
          </a:prstGeom>
          <a:solidFill>
            <a:schemeClr val="lt1"/>
          </a:solid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幾何著色器 (Geometry shader)</a:t>
            </a:r>
            <a:endParaRPr sz="1400" b="0" i="0" u="none" strike="noStrike" cap="none">
              <a:solidFill>
                <a:srgbClr val="000000"/>
              </a:solidFill>
              <a:latin typeface="Arial"/>
              <a:ea typeface="Arial"/>
              <a:cs typeface="Arial"/>
              <a:sym typeface="Arial"/>
            </a:endParaRPr>
          </a:p>
        </p:txBody>
      </p:sp>
      <p:sp>
        <p:nvSpPr>
          <p:cNvPr id="830" name="Google Shape;830;p7"/>
          <p:cNvSpPr txBox="1"/>
          <p:nvPr/>
        </p:nvSpPr>
        <p:spPr>
          <a:xfrm>
            <a:off x="1793630" y="4606905"/>
            <a:ext cx="5511357" cy="284693"/>
          </a:xfrm>
          <a:prstGeom prst="rect">
            <a:avLst/>
          </a:prstGeom>
          <a:solidFill>
            <a:schemeClr val="lt1"/>
          </a:solid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網格化程序 (Rasterizer)</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4779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38"/>
                                        </p:tgtEl>
                                      </p:cBhvr>
                                    </p:animEffect>
                                    <p:set>
                                      <p:cBhvr>
                                        <p:cTn id="7" dur="1" fill="hold">
                                          <p:stCondLst>
                                            <p:cond delay="500"/>
                                          </p:stCondLst>
                                        </p:cTn>
                                        <p:tgtEl>
                                          <p:spTgt spid="53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40"/>
                                        </p:tgtEl>
                                        <p:attrNameLst>
                                          <p:attrName>style.visibility</p:attrName>
                                        </p:attrNameLst>
                                      </p:cBhvr>
                                      <p:to>
                                        <p:strVal val="visible"/>
                                      </p:to>
                                    </p:set>
                                    <p:animEffect transition="in" filter="fade">
                                      <p:cBhvr>
                                        <p:cTn id="10" dur="500"/>
                                        <p:tgtEl>
                                          <p:spTgt spid="5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25"/>
                                        </p:tgtEl>
                                        <p:attrNameLst>
                                          <p:attrName>style.visibility</p:attrName>
                                        </p:attrNameLst>
                                      </p:cBhvr>
                                      <p:to>
                                        <p:strVal val="visible"/>
                                      </p:to>
                                    </p:set>
                                    <p:animEffect transition="in" filter="fade">
                                      <p:cBhvr>
                                        <p:cTn id="15" dur="500"/>
                                        <p:tgtEl>
                                          <p:spTgt spid="525"/>
                                        </p:tgtEl>
                                      </p:cBhvr>
                                    </p:animEffect>
                                  </p:childTnLst>
                                </p:cTn>
                              </p:par>
                              <p:par>
                                <p:cTn id="16" presetID="10" presetClass="entr" presetSubtype="0" fill="hold" nodeType="withEffect">
                                  <p:stCondLst>
                                    <p:cond delay="0"/>
                                  </p:stCondLst>
                                  <p:childTnLst>
                                    <p:set>
                                      <p:cBhvr>
                                        <p:cTn id="17" dur="1" fill="hold">
                                          <p:stCondLst>
                                            <p:cond delay="0"/>
                                          </p:stCondLst>
                                        </p:cTn>
                                        <p:tgtEl>
                                          <p:spTgt spid="539"/>
                                        </p:tgtEl>
                                        <p:attrNameLst>
                                          <p:attrName>style.visibility</p:attrName>
                                        </p:attrNameLst>
                                      </p:cBhvr>
                                      <p:to>
                                        <p:strVal val="visible"/>
                                      </p:to>
                                    </p:set>
                                    <p:animEffect transition="in" filter="fade">
                                      <p:cBhvr>
                                        <p:cTn id="18" dur="500"/>
                                        <p:tgtEl>
                                          <p:spTgt spid="539"/>
                                        </p:tgtEl>
                                      </p:cBhvr>
                                    </p:animEffect>
                                  </p:childTnLst>
                                </p:cTn>
                              </p:par>
                              <p:par>
                                <p:cTn id="19" presetID="10" presetClass="entr" presetSubtype="0" fill="hold" nodeType="withEffect">
                                  <p:stCondLst>
                                    <p:cond delay="0"/>
                                  </p:stCondLst>
                                  <p:childTnLst>
                                    <p:set>
                                      <p:cBhvr>
                                        <p:cTn id="20" dur="1" fill="hold">
                                          <p:stCondLst>
                                            <p:cond delay="0"/>
                                          </p:stCondLst>
                                        </p:cTn>
                                        <p:tgtEl>
                                          <p:spTgt spid="542"/>
                                        </p:tgtEl>
                                        <p:attrNameLst>
                                          <p:attrName>style.visibility</p:attrName>
                                        </p:attrNameLst>
                                      </p:cBhvr>
                                      <p:to>
                                        <p:strVal val="visible"/>
                                      </p:to>
                                    </p:set>
                                    <p:animEffect transition="in" filter="fade">
                                      <p:cBhvr>
                                        <p:cTn id="21" dur="500"/>
                                        <p:tgtEl>
                                          <p:spTgt spid="542"/>
                                        </p:tgtEl>
                                      </p:cBhvr>
                                    </p:animEffect>
                                  </p:childTnLst>
                                </p:cTn>
                              </p:par>
                              <p:par>
                                <p:cTn id="22" presetID="10" presetClass="entr" presetSubtype="0" fill="hold" nodeType="withEffect">
                                  <p:stCondLst>
                                    <p:cond delay="0"/>
                                  </p:stCondLst>
                                  <p:childTnLst>
                                    <p:set>
                                      <p:cBhvr>
                                        <p:cTn id="23" dur="1" fill="hold">
                                          <p:stCondLst>
                                            <p:cond delay="0"/>
                                          </p:stCondLst>
                                        </p:cTn>
                                        <p:tgtEl>
                                          <p:spTgt spid="543"/>
                                        </p:tgtEl>
                                        <p:attrNameLst>
                                          <p:attrName>style.visibility</p:attrName>
                                        </p:attrNameLst>
                                      </p:cBhvr>
                                      <p:to>
                                        <p:strVal val="visible"/>
                                      </p:to>
                                    </p:set>
                                    <p:animEffect transition="in" filter="fade">
                                      <p:cBhvr>
                                        <p:cTn id="24" dur="500"/>
                                        <p:tgtEl>
                                          <p:spTgt spid="543"/>
                                        </p:tgtEl>
                                      </p:cBhvr>
                                    </p:animEffect>
                                  </p:childTnLst>
                                </p:cTn>
                              </p:par>
                              <p:par>
                                <p:cTn id="25" presetID="10" presetClass="entr" presetSubtype="0" fill="hold" nodeType="with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fade">
                                      <p:cBhvr>
                                        <p:cTn id="27" dur="500"/>
                                        <p:tgtEl>
                                          <p:spTgt spid="541"/>
                                        </p:tgtEl>
                                      </p:cBhvr>
                                    </p:animEffect>
                                  </p:childTnLst>
                                </p:cTn>
                              </p:par>
                              <p:par>
                                <p:cTn id="28" presetID="10" presetClass="exit" presetSubtype="0" fill="hold" nodeType="withEffect">
                                  <p:stCondLst>
                                    <p:cond delay="0"/>
                                  </p:stCondLst>
                                  <p:childTnLst>
                                    <p:animEffect transition="out" filter="fade">
                                      <p:cBhvr>
                                        <p:cTn id="29" dur="500"/>
                                        <p:tgtEl>
                                          <p:spTgt spid="540"/>
                                        </p:tgtEl>
                                      </p:cBhvr>
                                    </p:animEffect>
                                    <p:set>
                                      <p:cBhvr>
                                        <p:cTn id="30" dur="1" fill="hold">
                                          <p:stCondLst>
                                            <p:cond delay="500"/>
                                          </p:stCondLst>
                                        </p:cTn>
                                        <p:tgtEl>
                                          <p:spTgt spid="540"/>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829"/>
                                        </p:tgtEl>
                                        <p:attrNameLst>
                                          <p:attrName>style.visibility</p:attrName>
                                        </p:attrNameLst>
                                      </p:cBhvr>
                                      <p:to>
                                        <p:strVal val="visible"/>
                                      </p:to>
                                    </p:set>
                                    <p:animEffect transition="in" filter="fade">
                                      <p:cBhvr>
                                        <p:cTn id="33" dur="500"/>
                                        <p:tgtEl>
                                          <p:spTgt spid="8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30"/>
                                        </p:tgtEl>
                                        <p:attrNameLst>
                                          <p:attrName>style.visibility</p:attrName>
                                        </p:attrNameLst>
                                      </p:cBhvr>
                                      <p:to>
                                        <p:strVal val="visible"/>
                                      </p:to>
                                    </p:set>
                                    <p:animEffect transition="in" filter="fade">
                                      <p:cBhvr>
                                        <p:cTn id="38" dur="500"/>
                                        <p:tgtEl>
                                          <p:spTgt spid="830"/>
                                        </p:tgtEl>
                                      </p:cBhvr>
                                    </p:animEffect>
                                  </p:childTnLst>
                                </p:cTn>
                              </p:par>
                              <p:par>
                                <p:cTn id="39" presetID="10" presetClass="exit" presetSubtype="0" fill="hold" nodeType="withEffect">
                                  <p:stCondLst>
                                    <p:cond delay="0"/>
                                  </p:stCondLst>
                                  <p:childTnLst>
                                    <p:animEffect transition="out" filter="fade">
                                      <p:cBhvr>
                                        <p:cTn id="40" dur="500"/>
                                        <p:tgtEl>
                                          <p:spTgt spid="829"/>
                                        </p:tgtEl>
                                      </p:cBhvr>
                                    </p:animEffect>
                                    <p:set>
                                      <p:cBhvr>
                                        <p:cTn id="41" dur="1" fill="hold">
                                          <p:stCondLst>
                                            <p:cond delay="500"/>
                                          </p:stCondLst>
                                        </p:cTn>
                                        <p:tgtEl>
                                          <p:spTgt spid="829"/>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546"/>
                                        </p:tgtEl>
                                        <p:attrNameLst>
                                          <p:attrName>style.visibility</p:attrName>
                                        </p:attrNameLst>
                                      </p:cBhvr>
                                      <p:to>
                                        <p:strVal val="visible"/>
                                      </p:to>
                                    </p:set>
                                  </p:childTnLst>
                                </p:cTn>
                              </p:par>
                              <p:par>
                                <p:cTn id="44" presetID="1" presetClass="entr" presetSubtype="0" fill="hold" nodeType="withEffect">
                                  <p:stCondLst>
                                    <p:cond delay="100"/>
                                  </p:stCondLst>
                                  <p:childTnLst>
                                    <p:set>
                                      <p:cBhvr>
                                        <p:cTn id="45" dur="1" fill="hold">
                                          <p:stCondLst>
                                            <p:cond delay="0"/>
                                          </p:stCondLst>
                                        </p:cTn>
                                        <p:tgtEl>
                                          <p:spTgt spid="544"/>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nodeType="afterEffect">
                                  <p:stCondLst>
                                    <p:cond delay="10"/>
                                  </p:stCondLst>
                                  <p:childTnLst>
                                    <p:set>
                                      <p:cBhvr>
                                        <p:cTn id="48" dur="1" fill="hold">
                                          <p:stCondLst>
                                            <p:cond delay="0"/>
                                          </p:stCondLst>
                                        </p:cTn>
                                        <p:tgtEl>
                                          <p:spTgt spid="545"/>
                                        </p:tgtEl>
                                        <p:attrNameLst>
                                          <p:attrName>style.visibility</p:attrName>
                                        </p:attrNameLst>
                                      </p:cBhvr>
                                      <p:to>
                                        <p:strVal val="visible"/>
                                      </p:to>
                                    </p:set>
                                  </p:childTnLst>
                                </p:cTn>
                              </p:par>
                            </p:childTnLst>
                          </p:cTn>
                        </p:par>
                        <p:par>
                          <p:cTn id="49" fill="hold">
                            <p:stCondLst>
                              <p:cond delay="501"/>
                            </p:stCondLst>
                            <p:childTnLst>
                              <p:par>
                                <p:cTn id="50" presetID="1" presetClass="entr" presetSubtype="0" fill="hold" nodeType="afterEffect">
                                  <p:stCondLst>
                                    <p:cond delay="10"/>
                                  </p:stCondLst>
                                  <p:childTnLst>
                                    <p:set>
                                      <p:cBhvr>
                                        <p:cTn id="51" dur="1" fill="hold">
                                          <p:stCondLst>
                                            <p:cond delay="0"/>
                                          </p:stCondLst>
                                        </p:cTn>
                                        <p:tgtEl>
                                          <p:spTgt spid="547"/>
                                        </p:tgtEl>
                                        <p:attrNameLst>
                                          <p:attrName>style.visibility</p:attrName>
                                        </p:attrNameLst>
                                      </p:cBhvr>
                                      <p:to>
                                        <p:strVal val="visible"/>
                                      </p:to>
                                    </p:set>
                                  </p:childTnLst>
                                </p:cTn>
                              </p:par>
                            </p:childTnLst>
                          </p:cTn>
                        </p:par>
                        <p:par>
                          <p:cTn id="52" fill="hold">
                            <p:stCondLst>
                              <p:cond delay="502"/>
                            </p:stCondLst>
                            <p:childTnLst>
                              <p:par>
                                <p:cTn id="53" presetID="1" presetClass="entr" presetSubtype="0" fill="hold" nodeType="afterEffect">
                                  <p:stCondLst>
                                    <p:cond delay="10"/>
                                  </p:stCondLst>
                                  <p:childTnLst>
                                    <p:set>
                                      <p:cBhvr>
                                        <p:cTn id="54" dur="1" fill="hold">
                                          <p:stCondLst>
                                            <p:cond delay="0"/>
                                          </p:stCondLst>
                                        </p:cTn>
                                        <p:tgtEl>
                                          <p:spTgt spid="548"/>
                                        </p:tgtEl>
                                        <p:attrNameLst>
                                          <p:attrName>style.visibility</p:attrName>
                                        </p:attrNameLst>
                                      </p:cBhvr>
                                      <p:to>
                                        <p:strVal val="visible"/>
                                      </p:to>
                                    </p:set>
                                  </p:childTnLst>
                                </p:cTn>
                              </p:par>
                            </p:childTnLst>
                          </p:cTn>
                        </p:par>
                        <p:par>
                          <p:cTn id="55" fill="hold">
                            <p:stCondLst>
                              <p:cond delay="503"/>
                            </p:stCondLst>
                            <p:childTnLst>
                              <p:par>
                                <p:cTn id="56" presetID="1" presetClass="entr" presetSubtype="0" fill="hold" nodeType="afterEffect">
                                  <p:stCondLst>
                                    <p:cond delay="10"/>
                                  </p:stCondLst>
                                  <p:childTnLst>
                                    <p:set>
                                      <p:cBhvr>
                                        <p:cTn id="57" dur="1" fill="hold">
                                          <p:stCondLst>
                                            <p:cond delay="0"/>
                                          </p:stCondLst>
                                        </p:cTn>
                                        <p:tgtEl>
                                          <p:spTgt spid="549"/>
                                        </p:tgtEl>
                                        <p:attrNameLst>
                                          <p:attrName>style.visibility</p:attrName>
                                        </p:attrNameLst>
                                      </p:cBhvr>
                                      <p:to>
                                        <p:strVal val="visible"/>
                                      </p:to>
                                    </p:set>
                                  </p:childTnLst>
                                </p:cTn>
                              </p:par>
                            </p:childTnLst>
                          </p:cTn>
                        </p:par>
                        <p:par>
                          <p:cTn id="58" fill="hold">
                            <p:stCondLst>
                              <p:cond delay="504"/>
                            </p:stCondLst>
                            <p:childTnLst>
                              <p:par>
                                <p:cTn id="59" presetID="1" presetClass="entr" presetSubtype="0" fill="hold" nodeType="afterEffect">
                                  <p:stCondLst>
                                    <p:cond delay="10"/>
                                  </p:stCondLst>
                                  <p:childTnLst>
                                    <p:set>
                                      <p:cBhvr>
                                        <p:cTn id="60" dur="1" fill="hold">
                                          <p:stCondLst>
                                            <p:cond delay="0"/>
                                          </p:stCondLst>
                                        </p:cTn>
                                        <p:tgtEl>
                                          <p:spTgt spid="550"/>
                                        </p:tgtEl>
                                        <p:attrNameLst>
                                          <p:attrName>style.visibility</p:attrName>
                                        </p:attrNameLst>
                                      </p:cBhvr>
                                      <p:to>
                                        <p:strVal val="visible"/>
                                      </p:to>
                                    </p:set>
                                  </p:childTnLst>
                                </p:cTn>
                              </p:par>
                            </p:childTnLst>
                          </p:cTn>
                        </p:par>
                        <p:par>
                          <p:cTn id="61" fill="hold">
                            <p:stCondLst>
                              <p:cond delay="505"/>
                            </p:stCondLst>
                            <p:childTnLst>
                              <p:par>
                                <p:cTn id="62" presetID="1" presetClass="entr" presetSubtype="0" fill="hold" nodeType="afterEffect">
                                  <p:stCondLst>
                                    <p:cond delay="10"/>
                                  </p:stCondLst>
                                  <p:childTnLst>
                                    <p:set>
                                      <p:cBhvr>
                                        <p:cTn id="63" dur="1" fill="hold">
                                          <p:stCondLst>
                                            <p:cond delay="0"/>
                                          </p:stCondLst>
                                        </p:cTn>
                                        <p:tgtEl>
                                          <p:spTgt spid="551"/>
                                        </p:tgtEl>
                                        <p:attrNameLst>
                                          <p:attrName>style.visibility</p:attrName>
                                        </p:attrNameLst>
                                      </p:cBhvr>
                                      <p:to>
                                        <p:strVal val="visible"/>
                                      </p:to>
                                    </p:set>
                                  </p:childTnLst>
                                </p:cTn>
                              </p:par>
                            </p:childTnLst>
                          </p:cTn>
                        </p:par>
                        <p:par>
                          <p:cTn id="64" fill="hold">
                            <p:stCondLst>
                              <p:cond delay="506"/>
                            </p:stCondLst>
                            <p:childTnLst>
                              <p:par>
                                <p:cTn id="65" presetID="1" presetClass="entr" presetSubtype="0" fill="hold" nodeType="afterEffect">
                                  <p:stCondLst>
                                    <p:cond delay="10"/>
                                  </p:stCondLst>
                                  <p:childTnLst>
                                    <p:set>
                                      <p:cBhvr>
                                        <p:cTn id="66" dur="1" fill="hold">
                                          <p:stCondLst>
                                            <p:cond delay="0"/>
                                          </p:stCondLst>
                                        </p:cTn>
                                        <p:tgtEl>
                                          <p:spTgt spid="552"/>
                                        </p:tgtEl>
                                        <p:attrNameLst>
                                          <p:attrName>style.visibility</p:attrName>
                                        </p:attrNameLst>
                                      </p:cBhvr>
                                      <p:to>
                                        <p:strVal val="visible"/>
                                      </p:to>
                                    </p:set>
                                  </p:childTnLst>
                                </p:cTn>
                              </p:par>
                            </p:childTnLst>
                          </p:cTn>
                        </p:par>
                        <p:par>
                          <p:cTn id="67" fill="hold">
                            <p:stCondLst>
                              <p:cond delay="507"/>
                            </p:stCondLst>
                            <p:childTnLst>
                              <p:par>
                                <p:cTn id="68" presetID="1" presetClass="entr" presetSubtype="0" fill="hold" nodeType="afterEffect">
                                  <p:stCondLst>
                                    <p:cond delay="10"/>
                                  </p:stCondLst>
                                  <p:childTnLst>
                                    <p:set>
                                      <p:cBhvr>
                                        <p:cTn id="69" dur="1" fill="hold">
                                          <p:stCondLst>
                                            <p:cond delay="0"/>
                                          </p:stCondLst>
                                        </p:cTn>
                                        <p:tgtEl>
                                          <p:spTgt spid="553"/>
                                        </p:tgtEl>
                                        <p:attrNameLst>
                                          <p:attrName>style.visibility</p:attrName>
                                        </p:attrNameLst>
                                      </p:cBhvr>
                                      <p:to>
                                        <p:strVal val="visible"/>
                                      </p:to>
                                    </p:set>
                                  </p:childTnLst>
                                </p:cTn>
                              </p:par>
                            </p:childTnLst>
                          </p:cTn>
                        </p:par>
                        <p:par>
                          <p:cTn id="70" fill="hold">
                            <p:stCondLst>
                              <p:cond delay="508"/>
                            </p:stCondLst>
                            <p:childTnLst>
                              <p:par>
                                <p:cTn id="71" presetID="1" presetClass="entr" presetSubtype="0" fill="hold" nodeType="afterEffect">
                                  <p:stCondLst>
                                    <p:cond delay="10"/>
                                  </p:stCondLst>
                                  <p:childTnLst>
                                    <p:set>
                                      <p:cBhvr>
                                        <p:cTn id="72" dur="1" fill="hold">
                                          <p:stCondLst>
                                            <p:cond delay="0"/>
                                          </p:stCondLst>
                                        </p:cTn>
                                        <p:tgtEl>
                                          <p:spTgt spid="554"/>
                                        </p:tgtEl>
                                        <p:attrNameLst>
                                          <p:attrName>style.visibility</p:attrName>
                                        </p:attrNameLst>
                                      </p:cBhvr>
                                      <p:to>
                                        <p:strVal val="visible"/>
                                      </p:to>
                                    </p:set>
                                  </p:childTnLst>
                                </p:cTn>
                              </p:par>
                            </p:childTnLst>
                          </p:cTn>
                        </p:par>
                        <p:par>
                          <p:cTn id="73" fill="hold">
                            <p:stCondLst>
                              <p:cond delay="509"/>
                            </p:stCondLst>
                            <p:childTnLst>
                              <p:par>
                                <p:cTn id="74" presetID="1" presetClass="entr" presetSubtype="0" fill="hold" nodeType="afterEffect">
                                  <p:stCondLst>
                                    <p:cond delay="10"/>
                                  </p:stCondLst>
                                  <p:childTnLst>
                                    <p:set>
                                      <p:cBhvr>
                                        <p:cTn id="75" dur="1" fill="hold">
                                          <p:stCondLst>
                                            <p:cond delay="0"/>
                                          </p:stCondLst>
                                        </p:cTn>
                                        <p:tgtEl>
                                          <p:spTgt spid="555"/>
                                        </p:tgtEl>
                                        <p:attrNameLst>
                                          <p:attrName>style.visibility</p:attrName>
                                        </p:attrNameLst>
                                      </p:cBhvr>
                                      <p:to>
                                        <p:strVal val="visible"/>
                                      </p:to>
                                    </p:set>
                                  </p:childTnLst>
                                </p:cTn>
                              </p:par>
                            </p:childTnLst>
                          </p:cTn>
                        </p:par>
                        <p:par>
                          <p:cTn id="76" fill="hold">
                            <p:stCondLst>
                              <p:cond delay="510"/>
                            </p:stCondLst>
                            <p:childTnLst>
                              <p:par>
                                <p:cTn id="77" presetID="1" presetClass="entr" presetSubtype="0" fill="hold" nodeType="afterEffect">
                                  <p:stCondLst>
                                    <p:cond delay="10"/>
                                  </p:stCondLst>
                                  <p:childTnLst>
                                    <p:set>
                                      <p:cBhvr>
                                        <p:cTn id="78" dur="1" fill="hold">
                                          <p:stCondLst>
                                            <p:cond delay="0"/>
                                          </p:stCondLst>
                                        </p:cTn>
                                        <p:tgtEl>
                                          <p:spTgt spid="556"/>
                                        </p:tgtEl>
                                        <p:attrNameLst>
                                          <p:attrName>style.visibility</p:attrName>
                                        </p:attrNameLst>
                                      </p:cBhvr>
                                      <p:to>
                                        <p:strVal val="visible"/>
                                      </p:to>
                                    </p:set>
                                  </p:childTnLst>
                                </p:cTn>
                              </p:par>
                            </p:childTnLst>
                          </p:cTn>
                        </p:par>
                        <p:par>
                          <p:cTn id="79" fill="hold">
                            <p:stCondLst>
                              <p:cond delay="511"/>
                            </p:stCondLst>
                            <p:childTnLst>
                              <p:par>
                                <p:cTn id="80" presetID="1" presetClass="entr" presetSubtype="0" fill="hold" nodeType="afterEffect">
                                  <p:stCondLst>
                                    <p:cond delay="10"/>
                                  </p:stCondLst>
                                  <p:childTnLst>
                                    <p:set>
                                      <p:cBhvr>
                                        <p:cTn id="81" dur="1" fill="hold">
                                          <p:stCondLst>
                                            <p:cond delay="0"/>
                                          </p:stCondLst>
                                        </p:cTn>
                                        <p:tgtEl>
                                          <p:spTgt spid="557"/>
                                        </p:tgtEl>
                                        <p:attrNameLst>
                                          <p:attrName>style.visibility</p:attrName>
                                        </p:attrNameLst>
                                      </p:cBhvr>
                                      <p:to>
                                        <p:strVal val="visible"/>
                                      </p:to>
                                    </p:set>
                                  </p:childTnLst>
                                </p:cTn>
                              </p:par>
                            </p:childTnLst>
                          </p:cTn>
                        </p:par>
                        <p:par>
                          <p:cTn id="82" fill="hold">
                            <p:stCondLst>
                              <p:cond delay="512"/>
                            </p:stCondLst>
                            <p:childTnLst>
                              <p:par>
                                <p:cTn id="83" presetID="1" presetClass="entr" presetSubtype="0" fill="hold" nodeType="afterEffect">
                                  <p:stCondLst>
                                    <p:cond delay="10"/>
                                  </p:stCondLst>
                                  <p:childTnLst>
                                    <p:set>
                                      <p:cBhvr>
                                        <p:cTn id="84" dur="1" fill="hold">
                                          <p:stCondLst>
                                            <p:cond delay="0"/>
                                          </p:stCondLst>
                                        </p:cTn>
                                        <p:tgtEl>
                                          <p:spTgt spid="558"/>
                                        </p:tgtEl>
                                        <p:attrNameLst>
                                          <p:attrName>style.visibility</p:attrName>
                                        </p:attrNameLst>
                                      </p:cBhvr>
                                      <p:to>
                                        <p:strVal val="visible"/>
                                      </p:to>
                                    </p:set>
                                  </p:childTnLst>
                                </p:cTn>
                              </p:par>
                            </p:childTnLst>
                          </p:cTn>
                        </p:par>
                        <p:par>
                          <p:cTn id="85" fill="hold">
                            <p:stCondLst>
                              <p:cond delay="513"/>
                            </p:stCondLst>
                            <p:childTnLst>
                              <p:par>
                                <p:cTn id="86" presetID="1" presetClass="entr" presetSubtype="0" fill="hold" nodeType="afterEffect">
                                  <p:stCondLst>
                                    <p:cond delay="10"/>
                                  </p:stCondLst>
                                  <p:childTnLst>
                                    <p:set>
                                      <p:cBhvr>
                                        <p:cTn id="87" dur="1" fill="hold">
                                          <p:stCondLst>
                                            <p:cond delay="0"/>
                                          </p:stCondLst>
                                        </p:cTn>
                                        <p:tgtEl>
                                          <p:spTgt spid="559"/>
                                        </p:tgtEl>
                                        <p:attrNameLst>
                                          <p:attrName>style.visibility</p:attrName>
                                        </p:attrNameLst>
                                      </p:cBhvr>
                                      <p:to>
                                        <p:strVal val="visible"/>
                                      </p:to>
                                    </p:set>
                                  </p:childTnLst>
                                </p:cTn>
                              </p:par>
                            </p:childTnLst>
                          </p:cTn>
                        </p:par>
                        <p:par>
                          <p:cTn id="88" fill="hold">
                            <p:stCondLst>
                              <p:cond delay="514"/>
                            </p:stCondLst>
                            <p:childTnLst>
                              <p:par>
                                <p:cTn id="89" presetID="1" presetClass="entr" presetSubtype="0" fill="hold" nodeType="afterEffect">
                                  <p:stCondLst>
                                    <p:cond delay="10"/>
                                  </p:stCondLst>
                                  <p:childTnLst>
                                    <p:set>
                                      <p:cBhvr>
                                        <p:cTn id="90" dur="1" fill="hold">
                                          <p:stCondLst>
                                            <p:cond delay="0"/>
                                          </p:stCondLst>
                                        </p:cTn>
                                        <p:tgtEl>
                                          <p:spTgt spid="560"/>
                                        </p:tgtEl>
                                        <p:attrNameLst>
                                          <p:attrName>style.visibility</p:attrName>
                                        </p:attrNameLst>
                                      </p:cBhvr>
                                      <p:to>
                                        <p:strVal val="visible"/>
                                      </p:to>
                                    </p:set>
                                  </p:childTnLst>
                                </p:cTn>
                              </p:par>
                            </p:childTnLst>
                          </p:cTn>
                        </p:par>
                        <p:par>
                          <p:cTn id="91" fill="hold">
                            <p:stCondLst>
                              <p:cond delay="515"/>
                            </p:stCondLst>
                            <p:childTnLst>
                              <p:par>
                                <p:cTn id="92" presetID="1" presetClass="entr" presetSubtype="0" fill="hold" nodeType="afterEffect">
                                  <p:stCondLst>
                                    <p:cond delay="10"/>
                                  </p:stCondLst>
                                  <p:childTnLst>
                                    <p:set>
                                      <p:cBhvr>
                                        <p:cTn id="93" dur="1" fill="hold">
                                          <p:stCondLst>
                                            <p:cond delay="0"/>
                                          </p:stCondLst>
                                        </p:cTn>
                                        <p:tgtEl>
                                          <p:spTgt spid="561"/>
                                        </p:tgtEl>
                                        <p:attrNameLst>
                                          <p:attrName>style.visibility</p:attrName>
                                        </p:attrNameLst>
                                      </p:cBhvr>
                                      <p:to>
                                        <p:strVal val="visible"/>
                                      </p:to>
                                    </p:set>
                                  </p:childTnLst>
                                </p:cTn>
                              </p:par>
                            </p:childTnLst>
                          </p:cTn>
                        </p:par>
                        <p:par>
                          <p:cTn id="94" fill="hold">
                            <p:stCondLst>
                              <p:cond delay="516"/>
                            </p:stCondLst>
                            <p:childTnLst>
                              <p:par>
                                <p:cTn id="95" presetID="1" presetClass="entr" presetSubtype="0" fill="hold" nodeType="afterEffect">
                                  <p:stCondLst>
                                    <p:cond delay="10"/>
                                  </p:stCondLst>
                                  <p:childTnLst>
                                    <p:set>
                                      <p:cBhvr>
                                        <p:cTn id="96" dur="1" fill="hold">
                                          <p:stCondLst>
                                            <p:cond delay="0"/>
                                          </p:stCondLst>
                                        </p:cTn>
                                        <p:tgtEl>
                                          <p:spTgt spid="562"/>
                                        </p:tgtEl>
                                        <p:attrNameLst>
                                          <p:attrName>style.visibility</p:attrName>
                                        </p:attrNameLst>
                                      </p:cBhvr>
                                      <p:to>
                                        <p:strVal val="visible"/>
                                      </p:to>
                                    </p:set>
                                  </p:childTnLst>
                                </p:cTn>
                              </p:par>
                            </p:childTnLst>
                          </p:cTn>
                        </p:par>
                        <p:par>
                          <p:cTn id="97" fill="hold">
                            <p:stCondLst>
                              <p:cond delay="517"/>
                            </p:stCondLst>
                            <p:childTnLst>
                              <p:par>
                                <p:cTn id="98" presetID="1" presetClass="entr" presetSubtype="0" fill="hold" nodeType="afterEffect">
                                  <p:stCondLst>
                                    <p:cond delay="10"/>
                                  </p:stCondLst>
                                  <p:childTnLst>
                                    <p:set>
                                      <p:cBhvr>
                                        <p:cTn id="99" dur="1" fill="hold">
                                          <p:stCondLst>
                                            <p:cond delay="0"/>
                                          </p:stCondLst>
                                        </p:cTn>
                                        <p:tgtEl>
                                          <p:spTgt spid="563"/>
                                        </p:tgtEl>
                                        <p:attrNameLst>
                                          <p:attrName>style.visibility</p:attrName>
                                        </p:attrNameLst>
                                      </p:cBhvr>
                                      <p:to>
                                        <p:strVal val="visible"/>
                                      </p:to>
                                    </p:set>
                                  </p:childTnLst>
                                </p:cTn>
                              </p:par>
                            </p:childTnLst>
                          </p:cTn>
                        </p:par>
                        <p:par>
                          <p:cTn id="100" fill="hold">
                            <p:stCondLst>
                              <p:cond delay="518"/>
                            </p:stCondLst>
                            <p:childTnLst>
                              <p:par>
                                <p:cTn id="101" presetID="1" presetClass="entr" presetSubtype="0" fill="hold" nodeType="afterEffect">
                                  <p:stCondLst>
                                    <p:cond delay="10"/>
                                  </p:stCondLst>
                                  <p:childTnLst>
                                    <p:set>
                                      <p:cBhvr>
                                        <p:cTn id="102" dur="1" fill="hold">
                                          <p:stCondLst>
                                            <p:cond delay="0"/>
                                          </p:stCondLst>
                                        </p:cTn>
                                        <p:tgtEl>
                                          <p:spTgt spid="564"/>
                                        </p:tgtEl>
                                        <p:attrNameLst>
                                          <p:attrName>style.visibility</p:attrName>
                                        </p:attrNameLst>
                                      </p:cBhvr>
                                      <p:to>
                                        <p:strVal val="visible"/>
                                      </p:to>
                                    </p:set>
                                  </p:childTnLst>
                                </p:cTn>
                              </p:par>
                            </p:childTnLst>
                          </p:cTn>
                        </p:par>
                        <p:par>
                          <p:cTn id="103" fill="hold">
                            <p:stCondLst>
                              <p:cond delay="519"/>
                            </p:stCondLst>
                            <p:childTnLst>
                              <p:par>
                                <p:cTn id="104" presetID="1" presetClass="entr" presetSubtype="0" fill="hold" nodeType="afterEffect">
                                  <p:stCondLst>
                                    <p:cond delay="10"/>
                                  </p:stCondLst>
                                  <p:childTnLst>
                                    <p:set>
                                      <p:cBhvr>
                                        <p:cTn id="105" dur="1" fill="hold">
                                          <p:stCondLst>
                                            <p:cond delay="0"/>
                                          </p:stCondLst>
                                        </p:cTn>
                                        <p:tgtEl>
                                          <p:spTgt spid="565"/>
                                        </p:tgtEl>
                                        <p:attrNameLst>
                                          <p:attrName>style.visibility</p:attrName>
                                        </p:attrNameLst>
                                      </p:cBhvr>
                                      <p:to>
                                        <p:strVal val="visible"/>
                                      </p:to>
                                    </p:set>
                                  </p:childTnLst>
                                </p:cTn>
                              </p:par>
                            </p:childTnLst>
                          </p:cTn>
                        </p:par>
                        <p:par>
                          <p:cTn id="106" fill="hold">
                            <p:stCondLst>
                              <p:cond delay="520"/>
                            </p:stCondLst>
                            <p:childTnLst>
                              <p:par>
                                <p:cTn id="107" presetID="1" presetClass="entr" presetSubtype="0" fill="hold" nodeType="afterEffect">
                                  <p:stCondLst>
                                    <p:cond delay="10"/>
                                  </p:stCondLst>
                                  <p:childTnLst>
                                    <p:set>
                                      <p:cBhvr>
                                        <p:cTn id="108" dur="1" fill="hold">
                                          <p:stCondLst>
                                            <p:cond delay="0"/>
                                          </p:stCondLst>
                                        </p:cTn>
                                        <p:tgtEl>
                                          <p:spTgt spid="566"/>
                                        </p:tgtEl>
                                        <p:attrNameLst>
                                          <p:attrName>style.visibility</p:attrName>
                                        </p:attrNameLst>
                                      </p:cBhvr>
                                      <p:to>
                                        <p:strVal val="visible"/>
                                      </p:to>
                                    </p:set>
                                  </p:childTnLst>
                                </p:cTn>
                              </p:par>
                            </p:childTnLst>
                          </p:cTn>
                        </p:par>
                        <p:par>
                          <p:cTn id="109" fill="hold">
                            <p:stCondLst>
                              <p:cond delay="521"/>
                            </p:stCondLst>
                            <p:childTnLst>
                              <p:par>
                                <p:cTn id="110" presetID="1" presetClass="entr" presetSubtype="0" fill="hold" nodeType="afterEffect">
                                  <p:stCondLst>
                                    <p:cond delay="10"/>
                                  </p:stCondLst>
                                  <p:childTnLst>
                                    <p:set>
                                      <p:cBhvr>
                                        <p:cTn id="111" dur="1" fill="hold">
                                          <p:stCondLst>
                                            <p:cond delay="0"/>
                                          </p:stCondLst>
                                        </p:cTn>
                                        <p:tgtEl>
                                          <p:spTgt spid="567"/>
                                        </p:tgtEl>
                                        <p:attrNameLst>
                                          <p:attrName>style.visibility</p:attrName>
                                        </p:attrNameLst>
                                      </p:cBhvr>
                                      <p:to>
                                        <p:strVal val="visible"/>
                                      </p:to>
                                    </p:set>
                                  </p:childTnLst>
                                </p:cTn>
                              </p:par>
                            </p:childTnLst>
                          </p:cTn>
                        </p:par>
                        <p:par>
                          <p:cTn id="112" fill="hold">
                            <p:stCondLst>
                              <p:cond delay="522"/>
                            </p:stCondLst>
                            <p:childTnLst>
                              <p:par>
                                <p:cTn id="113" presetID="1" presetClass="entr" presetSubtype="0" fill="hold" nodeType="afterEffect">
                                  <p:stCondLst>
                                    <p:cond delay="10"/>
                                  </p:stCondLst>
                                  <p:childTnLst>
                                    <p:set>
                                      <p:cBhvr>
                                        <p:cTn id="114" dur="1" fill="hold">
                                          <p:stCondLst>
                                            <p:cond delay="0"/>
                                          </p:stCondLst>
                                        </p:cTn>
                                        <p:tgtEl>
                                          <p:spTgt spid="568"/>
                                        </p:tgtEl>
                                        <p:attrNameLst>
                                          <p:attrName>style.visibility</p:attrName>
                                        </p:attrNameLst>
                                      </p:cBhvr>
                                      <p:to>
                                        <p:strVal val="visible"/>
                                      </p:to>
                                    </p:set>
                                  </p:childTnLst>
                                </p:cTn>
                              </p:par>
                            </p:childTnLst>
                          </p:cTn>
                        </p:par>
                        <p:par>
                          <p:cTn id="115" fill="hold">
                            <p:stCondLst>
                              <p:cond delay="523"/>
                            </p:stCondLst>
                            <p:childTnLst>
                              <p:par>
                                <p:cTn id="116" presetID="1" presetClass="entr" presetSubtype="0" fill="hold" nodeType="afterEffect">
                                  <p:stCondLst>
                                    <p:cond delay="10"/>
                                  </p:stCondLst>
                                  <p:childTnLst>
                                    <p:set>
                                      <p:cBhvr>
                                        <p:cTn id="117" dur="1" fill="hold">
                                          <p:stCondLst>
                                            <p:cond delay="0"/>
                                          </p:stCondLst>
                                        </p:cTn>
                                        <p:tgtEl>
                                          <p:spTgt spid="569"/>
                                        </p:tgtEl>
                                        <p:attrNameLst>
                                          <p:attrName>style.visibility</p:attrName>
                                        </p:attrNameLst>
                                      </p:cBhvr>
                                      <p:to>
                                        <p:strVal val="visible"/>
                                      </p:to>
                                    </p:set>
                                  </p:childTnLst>
                                </p:cTn>
                              </p:par>
                            </p:childTnLst>
                          </p:cTn>
                        </p:par>
                        <p:par>
                          <p:cTn id="118" fill="hold">
                            <p:stCondLst>
                              <p:cond delay="524"/>
                            </p:stCondLst>
                            <p:childTnLst>
                              <p:par>
                                <p:cTn id="119" presetID="1" presetClass="entr" presetSubtype="0" fill="hold" nodeType="afterEffect">
                                  <p:stCondLst>
                                    <p:cond delay="10"/>
                                  </p:stCondLst>
                                  <p:childTnLst>
                                    <p:set>
                                      <p:cBhvr>
                                        <p:cTn id="120" dur="1" fill="hold">
                                          <p:stCondLst>
                                            <p:cond delay="0"/>
                                          </p:stCondLst>
                                        </p:cTn>
                                        <p:tgtEl>
                                          <p:spTgt spid="570"/>
                                        </p:tgtEl>
                                        <p:attrNameLst>
                                          <p:attrName>style.visibility</p:attrName>
                                        </p:attrNameLst>
                                      </p:cBhvr>
                                      <p:to>
                                        <p:strVal val="visible"/>
                                      </p:to>
                                    </p:set>
                                  </p:childTnLst>
                                </p:cTn>
                              </p:par>
                            </p:childTnLst>
                          </p:cTn>
                        </p:par>
                        <p:par>
                          <p:cTn id="121" fill="hold">
                            <p:stCondLst>
                              <p:cond delay="525"/>
                            </p:stCondLst>
                            <p:childTnLst>
                              <p:par>
                                <p:cTn id="122" presetID="1" presetClass="entr" presetSubtype="0" fill="hold" nodeType="afterEffect">
                                  <p:stCondLst>
                                    <p:cond delay="10"/>
                                  </p:stCondLst>
                                  <p:childTnLst>
                                    <p:set>
                                      <p:cBhvr>
                                        <p:cTn id="123" dur="1" fill="hold">
                                          <p:stCondLst>
                                            <p:cond delay="0"/>
                                          </p:stCondLst>
                                        </p:cTn>
                                        <p:tgtEl>
                                          <p:spTgt spid="571"/>
                                        </p:tgtEl>
                                        <p:attrNameLst>
                                          <p:attrName>style.visibility</p:attrName>
                                        </p:attrNameLst>
                                      </p:cBhvr>
                                      <p:to>
                                        <p:strVal val="visible"/>
                                      </p:to>
                                    </p:set>
                                  </p:childTnLst>
                                </p:cTn>
                              </p:par>
                            </p:childTnLst>
                          </p:cTn>
                        </p:par>
                        <p:par>
                          <p:cTn id="124" fill="hold">
                            <p:stCondLst>
                              <p:cond delay="526"/>
                            </p:stCondLst>
                            <p:childTnLst>
                              <p:par>
                                <p:cTn id="125" presetID="1" presetClass="entr" presetSubtype="0" fill="hold" nodeType="afterEffect">
                                  <p:stCondLst>
                                    <p:cond delay="10"/>
                                  </p:stCondLst>
                                  <p:childTnLst>
                                    <p:set>
                                      <p:cBhvr>
                                        <p:cTn id="126" dur="1" fill="hold">
                                          <p:stCondLst>
                                            <p:cond delay="0"/>
                                          </p:stCondLst>
                                        </p:cTn>
                                        <p:tgtEl>
                                          <p:spTgt spid="572"/>
                                        </p:tgtEl>
                                        <p:attrNameLst>
                                          <p:attrName>style.visibility</p:attrName>
                                        </p:attrNameLst>
                                      </p:cBhvr>
                                      <p:to>
                                        <p:strVal val="visible"/>
                                      </p:to>
                                    </p:set>
                                  </p:childTnLst>
                                </p:cTn>
                              </p:par>
                            </p:childTnLst>
                          </p:cTn>
                        </p:par>
                        <p:par>
                          <p:cTn id="127" fill="hold">
                            <p:stCondLst>
                              <p:cond delay="527"/>
                            </p:stCondLst>
                            <p:childTnLst>
                              <p:par>
                                <p:cTn id="128" presetID="1" presetClass="entr" presetSubtype="0" fill="hold" nodeType="afterEffect">
                                  <p:stCondLst>
                                    <p:cond delay="10"/>
                                  </p:stCondLst>
                                  <p:childTnLst>
                                    <p:set>
                                      <p:cBhvr>
                                        <p:cTn id="129" dur="1" fill="hold">
                                          <p:stCondLst>
                                            <p:cond delay="0"/>
                                          </p:stCondLst>
                                        </p:cTn>
                                        <p:tgtEl>
                                          <p:spTgt spid="573"/>
                                        </p:tgtEl>
                                        <p:attrNameLst>
                                          <p:attrName>style.visibility</p:attrName>
                                        </p:attrNameLst>
                                      </p:cBhvr>
                                      <p:to>
                                        <p:strVal val="visible"/>
                                      </p:to>
                                    </p:set>
                                  </p:childTnLst>
                                </p:cTn>
                              </p:par>
                            </p:childTnLst>
                          </p:cTn>
                        </p:par>
                        <p:par>
                          <p:cTn id="130" fill="hold">
                            <p:stCondLst>
                              <p:cond delay="528"/>
                            </p:stCondLst>
                            <p:childTnLst>
                              <p:par>
                                <p:cTn id="131" presetID="1" presetClass="entr" presetSubtype="0" fill="hold" nodeType="afterEffect">
                                  <p:stCondLst>
                                    <p:cond delay="10"/>
                                  </p:stCondLst>
                                  <p:childTnLst>
                                    <p:set>
                                      <p:cBhvr>
                                        <p:cTn id="132" dur="1" fill="hold">
                                          <p:stCondLst>
                                            <p:cond delay="0"/>
                                          </p:stCondLst>
                                        </p:cTn>
                                        <p:tgtEl>
                                          <p:spTgt spid="574"/>
                                        </p:tgtEl>
                                        <p:attrNameLst>
                                          <p:attrName>style.visibility</p:attrName>
                                        </p:attrNameLst>
                                      </p:cBhvr>
                                      <p:to>
                                        <p:strVal val="visible"/>
                                      </p:to>
                                    </p:set>
                                  </p:childTnLst>
                                </p:cTn>
                              </p:par>
                            </p:childTnLst>
                          </p:cTn>
                        </p:par>
                        <p:par>
                          <p:cTn id="133" fill="hold">
                            <p:stCondLst>
                              <p:cond delay="529"/>
                            </p:stCondLst>
                            <p:childTnLst>
                              <p:par>
                                <p:cTn id="134" presetID="1" presetClass="entr" presetSubtype="0" fill="hold" nodeType="afterEffect">
                                  <p:stCondLst>
                                    <p:cond delay="10"/>
                                  </p:stCondLst>
                                  <p:childTnLst>
                                    <p:set>
                                      <p:cBhvr>
                                        <p:cTn id="135" dur="1" fill="hold">
                                          <p:stCondLst>
                                            <p:cond delay="0"/>
                                          </p:stCondLst>
                                        </p:cTn>
                                        <p:tgtEl>
                                          <p:spTgt spid="575"/>
                                        </p:tgtEl>
                                        <p:attrNameLst>
                                          <p:attrName>style.visibility</p:attrName>
                                        </p:attrNameLst>
                                      </p:cBhvr>
                                      <p:to>
                                        <p:strVal val="visible"/>
                                      </p:to>
                                    </p:set>
                                  </p:childTnLst>
                                </p:cTn>
                              </p:par>
                            </p:childTnLst>
                          </p:cTn>
                        </p:par>
                        <p:par>
                          <p:cTn id="136" fill="hold">
                            <p:stCondLst>
                              <p:cond delay="530"/>
                            </p:stCondLst>
                            <p:childTnLst>
                              <p:par>
                                <p:cTn id="137" presetID="1" presetClass="entr" presetSubtype="0" fill="hold" nodeType="afterEffect">
                                  <p:stCondLst>
                                    <p:cond delay="10"/>
                                  </p:stCondLst>
                                  <p:childTnLst>
                                    <p:set>
                                      <p:cBhvr>
                                        <p:cTn id="138" dur="1" fill="hold">
                                          <p:stCondLst>
                                            <p:cond delay="0"/>
                                          </p:stCondLst>
                                        </p:cTn>
                                        <p:tgtEl>
                                          <p:spTgt spid="576"/>
                                        </p:tgtEl>
                                        <p:attrNameLst>
                                          <p:attrName>style.visibility</p:attrName>
                                        </p:attrNameLst>
                                      </p:cBhvr>
                                      <p:to>
                                        <p:strVal val="visible"/>
                                      </p:to>
                                    </p:set>
                                  </p:childTnLst>
                                </p:cTn>
                              </p:par>
                            </p:childTnLst>
                          </p:cTn>
                        </p:par>
                        <p:par>
                          <p:cTn id="139" fill="hold">
                            <p:stCondLst>
                              <p:cond delay="531"/>
                            </p:stCondLst>
                            <p:childTnLst>
                              <p:par>
                                <p:cTn id="140" presetID="1" presetClass="entr" presetSubtype="0" fill="hold" nodeType="afterEffect">
                                  <p:stCondLst>
                                    <p:cond delay="10"/>
                                  </p:stCondLst>
                                  <p:childTnLst>
                                    <p:set>
                                      <p:cBhvr>
                                        <p:cTn id="141" dur="1" fill="hold">
                                          <p:stCondLst>
                                            <p:cond delay="0"/>
                                          </p:stCondLst>
                                        </p:cTn>
                                        <p:tgtEl>
                                          <p:spTgt spid="577"/>
                                        </p:tgtEl>
                                        <p:attrNameLst>
                                          <p:attrName>style.visibility</p:attrName>
                                        </p:attrNameLst>
                                      </p:cBhvr>
                                      <p:to>
                                        <p:strVal val="visible"/>
                                      </p:to>
                                    </p:set>
                                  </p:childTnLst>
                                </p:cTn>
                              </p:par>
                            </p:childTnLst>
                          </p:cTn>
                        </p:par>
                        <p:par>
                          <p:cTn id="142" fill="hold">
                            <p:stCondLst>
                              <p:cond delay="532"/>
                            </p:stCondLst>
                            <p:childTnLst>
                              <p:par>
                                <p:cTn id="143" presetID="1" presetClass="entr" presetSubtype="0" fill="hold" nodeType="afterEffect">
                                  <p:stCondLst>
                                    <p:cond delay="10"/>
                                  </p:stCondLst>
                                  <p:childTnLst>
                                    <p:set>
                                      <p:cBhvr>
                                        <p:cTn id="144" dur="1" fill="hold">
                                          <p:stCondLst>
                                            <p:cond delay="0"/>
                                          </p:stCondLst>
                                        </p:cTn>
                                        <p:tgtEl>
                                          <p:spTgt spid="578"/>
                                        </p:tgtEl>
                                        <p:attrNameLst>
                                          <p:attrName>style.visibility</p:attrName>
                                        </p:attrNameLst>
                                      </p:cBhvr>
                                      <p:to>
                                        <p:strVal val="visible"/>
                                      </p:to>
                                    </p:set>
                                  </p:childTnLst>
                                </p:cTn>
                              </p:par>
                            </p:childTnLst>
                          </p:cTn>
                        </p:par>
                        <p:par>
                          <p:cTn id="145" fill="hold">
                            <p:stCondLst>
                              <p:cond delay="533"/>
                            </p:stCondLst>
                            <p:childTnLst>
                              <p:par>
                                <p:cTn id="146" presetID="1" presetClass="entr" presetSubtype="0" fill="hold" nodeType="afterEffect">
                                  <p:stCondLst>
                                    <p:cond delay="10"/>
                                  </p:stCondLst>
                                  <p:childTnLst>
                                    <p:set>
                                      <p:cBhvr>
                                        <p:cTn id="147" dur="1" fill="hold">
                                          <p:stCondLst>
                                            <p:cond delay="0"/>
                                          </p:stCondLst>
                                        </p:cTn>
                                        <p:tgtEl>
                                          <p:spTgt spid="580"/>
                                        </p:tgtEl>
                                        <p:attrNameLst>
                                          <p:attrName>style.visibility</p:attrName>
                                        </p:attrNameLst>
                                      </p:cBhvr>
                                      <p:to>
                                        <p:strVal val="visible"/>
                                      </p:to>
                                    </p:set>
                                  </p:childTnLst>
                                </p:cTn>
                              </p:par>
                            </p:childTnLst>
                          </p:cTn>
                        </p:par>
                        <p:par>
                          <p:cTn id="148" fill="hold">
                            <p:stCondLst>
                              <p:cond delay="534"/>
                            </p:stCondLst>
                            <p:childTnLst>
                              <p:par>
                                <p:cTn id="149" presetID="1" presetClass="entr" presetSubtype="0" fill="hold" nodeType="afterEffect">
                                  <p:stCondLst>
                                    <p:cond delay="10"/>
                                  </p:stCondLst>
                                  <p:childTnLst>
                                    <p:set>
                                      <p:cBhvr>
                                        <p:cTn id="150" dur="1" fill="hold">
                                          <p:stCondLst>
                                            <p:cond delay="0"/>
                                          </p:stCondLst>
                                        </p:cTn>
                                        <p:tgtEl>
                                          <p:spTgt spid="581"/>
                                        </p:tgtEl>
                                        <p:attrNameLst>
                                          <p:attrName>style.visibility</p:attrName>
                                        </p:attrNameLst>
                                      </p:cBhvr>
                                      <p:to>
                                        <p:strVal val="visible"/>
                                      </p:to>
                                    </p:set>
                                  </p:childTnLst>
                                </p:cTn>
                              </p:par>
                            </p:childTnLst>
                          </p:cTn>
                        </p:par>
                        <p:par>
                          <p:cTn id="151" fill="hold">
                            <p:stCondLst>
                              <p:cond delay="535"/>
                            </p:stCondLst>
                            <p:childTnLst>
                              <p:par>
                                <p:cTn id="152" presetID="1" presetClass="entr" presetSubtype="0" fill="hold" nodeType="afterEffect">
                                  <p:stCondLst>
                                    <p:cond delay="10"/>
                                  </p:stCondLst>
                                  <p:childTnLst>
                                    <p:set>
                                      <p:cBhvr>
                                        <p:cTn id="153" dur="1" fill="hold">
                                          <p:stCondLst>
                                            <p:cond delay="0"/>
                                          </p:stCondLst>
                                        </p:cTn>
                                        <p:tgtEl>
                                          <p:spTgt spid="582"/>
                                        </p:tgtEl>
                                        <p:attrNameLst>
                                          <p:attrName>style.visibility</p:attrName>
                                        </p:attrNameLst>
                                      </p:cBhvr>
                                      <p:to>
                                        <p:strVal val="visible"/>
                                      </p:to>
                                    </p:set>
                                  </p:childTnLst>
                                </p:cTn>
                              </p:par>
                            </p:childTnLst>
                          </p:cTn>
                        </p:par>
                        <p:par>
                          <p:cTn id="154" fill="hold">
                            <p:stCondLst>
                              <p:cond delay="536"/>
                            </p:stCondLst>
                            <p:childTnLst>
                              <p:par>
                                <p:cTn id="155" presetID="1" presetClass="entr" presetSubtype="0" fill="hold" nodeType="afterEffect">
                                  <p:stCondLst>
                                    <p:cond delay="10"/>
                                  </p:stCondLst>
                                  <p:childTnLst>
                                    <p:set>
                                      <p:cBhvr>
                                        <p:cTn id="156" dur="1" fill="hold">
                                          <p:stCondLst>
                                            <p:cond delay="0"/>
                                          </p:stCondLst>
                                        </p:cTn>
                                        <p:tgtEl>
                                          <p:spTgt spid="583"/>
                                        </p:tgtEl>
                                        <p:attrNameLst>
                                          <p:attrName>style.visibility</p:attrName>
                                        </p:attrNameLst>
                                      </p:cBhvr>
                                      <p:to>
                                        <p:strVal val="visible"/>
                                      </p:to>
                                    </p:set>
                                  </p:childTnLst>
                                </p:cTn>
                              </p:par>
                            </p:childTnLst>
                          </p:cTn>
                        </p:par>
                        <p:par>
                          <p:cTn id="157" fill="hold">
                            <p:stCondLst>
                              <p:cond delay="537"/>
                            </p:stCondLst>
                            <p:childTnLst>
                              <p:par>
                                <p:cTn id="158" presetID="1" presetClass="entr" presetSubtype="0" fill="hold" nodeType="afterEffect">
                                  <p:stCondLst>
                                    <p:cond delay="10"/>
                                  </p:stCondLst>
                                  <p:childTnLst>
                                    <p:set>
                                      <p:cBhvr>
                                        <p:cTn id="159" dur="1" fill="hold">
                                          <p:stCondLst>
                                            <p:cond delay="0"/>
                                          </p:stCondLst>
                                        </p:cTn>
                                        <p:tgtEl>
                                          <p:spTgt spid="584"/>
                                        </p:tgtEl>
                                        <p:attrNameLst>
                                          <p:attrName>style.visibility</p:attrName>
                                        </p:attrNameLst>
                                      </p:cBhvr>
                                      <p:to>
                                        <p:strVal val="visible"/>
                                      </p:to>
                                    </p:set>
                                  </p:childTnLst>
                                </p:cTn>
                              </p:par>
                            </p:childTnLst>
                          </p:cTn>
                        </p:par>
                        <p:par>
                          <p:cTn id="160" fill="hold">
                            <p:stCondLst>
                              <p:cond delay="538"/>
                            </p:stCondLst>
                            <p:childTnLst>
                              <p:par>
                                <p:cTn id="161" presetID="1" presetClass="entr" presetSubtype="0" fill="hold" nodeType="afterEffect">
                                  <p:stCondLst>
                                    <p:cond delay="10"/>
                                  </p:stCondLst>
                                  <p:childTnLst>
                                    <p:set>
                                      <p:cBhvr>
                                        <p:cTn id="162" dur="1" fill="hold">
                                          <p:stCondLst>
                                            <p:cond delay="0"/>
                                          </p:stCondLst>
                                        </p:cTn>
                                        <p:tgtEl>
                                          <p:spTgt spid="585"/>
                                        </p:tgtEl>
                                        <p:attrNameLst>
                                          <p:attrName>style.visibility</p:attrName>
                                        </p:attrNameLst>
                                      </p:cBhvr>
                                      <p:to>
                                        <p:strVal val="visible"/>
                                      </p:to>
                                    </p:set>
                                  </p:childTnLst>
                                </p:cTn>
                              </p:par>
                            </p:childTnLst>
                          </p:cTn>
                        </p:par>
                        <p:par>
                          <p:cTn id="163" fill="hold">
                            <p:stCondLst>
                              <p:cond delay="539"/>
                            </p:stCondLst>
                            <p:childTnLst>
                              <p:par>
                                <p:cTn id="164" presetID="1" presetClass="entr" presetSubtype="0" fill="hold" nodeType="afterEffect">
                                  <p:stCondLst>
                                    <p:cond delay="10"/>
                                  </p:stCondLst>
                                  <p:childTnLst>
                                    <p:set>
                                      <p:cBhvr>
                                        <p:cTn id="165" dur="1" fill="hold">
                                          <p:stCondLst>
                                            <p:cond delay="0"/>
                                          </p:stCondLst>
                                        </p:cTn>
                                        <p:tgtEl>
                                          <p:spTgt spid="586"/>
                                        </p:tgtEl>
                                        <p:attrNameLst>
                                          <p:attrName>style.visibility</p:attrName>
                                        </p:attrNameLst>
                                      </p:cBhvr>
                                      <p:to>
                                        <p:strVal val="visible"/>
                                      </p:to>
                                    </p:set>
                                  </p:childTnLst>
                                </p:cTn>
                              </p:par>
                            </p:childTnLst>
                          </p:cTn>
                        </p:par>
                        <p:par>
                          <p:cTn id="166" fill="hold">
                            <p:stCondLst>
                              <p:cond delay="540"/>
                            </p:stCondLst>
                            <p:childTnLst>
                              <p:par>
                                <p:cTn id="167" presetID="1" presetClass="entr" presetSubtype="0" fill="hold" nodeType="afterEffect">
                                  <p:stCondLst>
                                    <p:cond delay="10"/>
                                  </p:stCondLst>
                                  <p:childTnLst>
                                    <p:set>
                                      <p:cBhvr>
                                        <p:cTn id="168" dur="1" fill="hold">
                                          <p:stCondLst>
                                            <p:cond delay="0"/>
                                          </p:stCondLst>
                                        </p:cTn>
                                        <p:tgtEl>
                                          <p:spTgt spid="587"/>
                                        </p:tgtEl>
                                        <p:attrNameLst>
                                          <p:attrName>style.visibility</p:attrName>
                                        </p:attrNameLst>
                                      </p:cBhvr>
                                      <p:to>
                                        <p:strVal val="visible"/>
                                      </p:to>
                                    </p:set>
                                  </p:childTnLst>
                                </p:cTn>
                              </p:par>
                            </p:childTnLst>
                          </p:cTn>
                        </p:par>
                        <p:par>
                          <p:cTn id="169" fill="hold">
                            <p:stCondLst>
                              <p:cond delay="541"/>
                            </p:stCondLst>
                            <p:childTnLst>
                              <p:par>
                                <p:cTn id="170" presetID="1" presetClass="entr" presetSubtype="0" fill="hold" nodeType="afterEffect">
                                  <p:stCondLst>
                                    <p:cond delay="10"/>
                                  </p:stCondLst>
                                  <p:childTnLst>
                                    <p:set>
                                      <p:cBhvr>
                                        <p:cTn id="171" dur="1" fill="hold">
                                          <p:stCondLst>
                                            <p:cond delay="0"/>
                                          </p:stCondLst>
                                        </p:cTn>
                                        <p:tgtEl>
                                          <p:spTgt spid="588"/>
                                        </p:tgtEl>
                                        <p:attrNameLst>
                                          <p:attrName>style.visibility</p:attrName>
                                        </p:attrNameLst>
                                      </p:cBhvr>
                                      <p:to>
                                        <p:strVal val="visible"/>
                                      </p:to>
                                    </p:set>
                                  </p:childTnLst>
                                </p:cTn>
                              </p:par>
                            </p:childTnLst>
                          </p:cTn>
                        </p:par>
                        <p:par>
                          <p:cTn id="172" fill="hold">
                            <p:stCondLst>
                              <p:cond delay="542"/>
                            </p:stCondLst>
                            <p:childTnLst>
                              <p:par>
                                <p:cTn id="173" presetID="1" presetClass="entr" presetSubtype="0" fill="hold" nodeType="afterEffect">
                                  <p:stCondLst>
                                    <p:cond delay="10"/>
                                  </p:stCondLst>
                                  <p:childTnLst>
                                    <p:set>
                                      <p:cBhvr>
                                        <p:cTn id="174" dur="1" fill="hold">
                                          <p:stCondLst>
                                            <p:cond delay="0"/>
                                          </p:stCondLst>
                                        </p:cTn>
                                        <p:tgtEl>
                                          <p:spTgt spid="589"/>
                                        </p:tgtEl>
                                        <p:attrNameLst>
                                          <p:attrName>style.visibility</p:attrName>
                                        </p:attrNameLst>
                                      </p:cBhvr>
                                      <p:to>
                                        <p:strVal val="visible"/>
                                      </p:to>
                                    </p:set>
                                  </p:childTnLst>
                                </p:cTn>
                              </p:par>
                            </p:childTnLst>
                          </p:cTn>
                        </p:par>
                        <p:par>
                          <p:cTn id="175" fill="hold">
                            <p:stCondLst>
                              <p:cond delay="543"/>
                            </p:stCondLst>
                            <p:childTnLst>
                              <p:par>
                                <p:cTn id="176" presetID="1" presetClass="entr" presetSubtype="0" fill="hold" nodeType="afterEffect">
                                  <p:stCondLst>
                                    <p:cond delay="10"/>
                                  </p:stCondLst>
                                  <p:childTnLst>
                                    <p:set>
                                      <p:cBhvr>
                                        <p:cTn id="177" dur="1" fill="hold">
                                          <p:stCondLst>
                                            <p:cond delay="0"/>
                                          </p:stCondLst>
                                        </p:cTn>
                                        <p:tgtEl>
                                          <p:spTgt spid="590"/>
                                        </p:tgtEl>
                                        <p:attrNameLst>
                                          <p:attrName>style.visibility</p:attrName>
                                        </p:attrNameLst>
                                      </p:cBhvr>
                                      <p:to>
                                        <p:strVal val="visible"/>
                                      </p:to>
                                    </p:set>
                                  </p:childTnLst>
                                </p:cTn>
                              </p:par>
                            </p:childTnLst>
                          </p:cTn>
                        </p:par>
                        <p:par>
                          <p:cTn id="178" fill="hold">
                            <p:stCondLst>
                              <p:cond delay="544"/>
                            </p:stCondLst>
                            <p:childTnLst>
                              <p:par>
                                <p:cTn id="179" presetID="1" presetClass="entr" presetSubtype="0" fill="hold" nodeType="afterEffect">
                                  <p:stCondLst>
                                    <p:cond delay="10"/>
                                  </p:stCondLst>
                                  <p:childTnLst>
                                    <p:set>
                                      <p:cBhvr>
                                        <p:cTn id="180" dur="1" fill="hold">
                                          <p:stCondLst>
                                            <p:cond delay="0"/>
                                          </p:stCondLst>
                                        </p:cTn>
                                        <p:tgtEl>
                                          <p:spTgt spid="591"/>
                                        </p:tgtEl>
                                        <p:attrNameLst>
                                          <p:attrName>style.visibility</p:attrName>
                                        </p:attrNameLst>
                                      </p:cBhvr>
                                      <p:to>
                                        <p:strVal val="visible"/>
                                      </p:to>
                                    </p:set>
                                  </p:childTnLst>
                                </p:cTn>
                              </p:par>
                            </p:childTnLst>
                          </p:cTn>
                        </p:par>
                        <p:par>
                          <p:cTn id="181" fill="hold">
                            <p:stCondLst>
                              <p:cond delay="545"/>
                            </p:stCondLst>
                            <p:childTnLst>
                              <p:par>
                                <p:cTn id="182" presetID="1" presetClass="entr" presetSubtype="0" fill="hold" nodeType="afterEffect">
                                  <p:stCondLst>
                                    <p:cond delay="10"/>
                                  </p:stCondLst>
                                  <p:childTnLst>
                                    <p:set>
                                      <p:cBhvr>
                                        <p:cTn id="183" dur="1" fill="hold">
                                          <p:stCondLst>
                                            <p:cond delay="0"/>
                                          </p:stCondLst>
                                        </p:cTn>
                                        <p:tgtEl>
                                          <p:spTgt spid="592"/>
                                        </p:tgtEl>
                                        <p:attrNameLst>
                                          <p:attrName>style.visibility</p:attrName>
                                        </p:attrNameLst>
                                      </p:cBhvr>
                                      <p:to>
                                        <p:strVal val="visible"/>
                                      </p:to>
                                    </p:set>
                                  </p:childTnLst>
                                </p:cTn>
                              </p:par>
                            </p:childTnLst>
                          </p:cTn>
                        </p:par>
                        <p:par>
                          <p:cTn id="184" fill="hold">
                            <p:stCondLst>
                              <p:cond delay="546"/>
                            </p:stCondLst>
                            <p:childTnLst>
                              <p:par>
                                <p:cTn id="185" presetID="1" presetClass="entr" presetSubtype="0" fill="hold" nodeType="afterEffect">
                                  <p:stCondLst>
                                    <p:cond delay="10"/>
                                  </p:stCondLst>
                                  <p:childTnLst>
                                    <p:set>
                                      <p:cBhvr>
                                        <p:cTn id="186" dur="1" fill="hold">
                                          <p:stCondLst>
                                            <p:cond delay="0"/>
                                          </p:stCondLst>
                                        </p:cTn>
                                        <p:tgtEl>
                                          <p:spTgt spid="593"/>
                                        </p:tgtEl>
                                        <p:attrNameLst>
                                          <p:attrName>style.visibility</p:attrName>
                                        </p:attrNameLst>
                                      </p:cBhvr>
                                      <p:to>
                                        <p:strVal val="visible"/>
                                      </p:to>
                                    </p:set>
                                  </p:childTnLst>
                                </p:cTn>
                              </p:par>
                            </p:childTnLst>
                          </p:cTn>
                        </p:par>
                        <p:par>
                          <p:cTn id="187" fill="hold">
                            <p:stCondLst>
                              <p:cond delay="547"/>
                            </p:stCondLst>
                            <p:childTnLst>
                              <p:par>
                                <p:cTn id="188" presetID="1" presetClass="entr" presetSubtype="0" fill="hold" nodeType="afterEffect">
                                  <p:stCondLst>
                                    <p:cond delay="10"/>
                                  </p:stCondLst>
                                  <p:childTnLst>
                                    <p:set>
                                      <p:cBhvr>
                                        <p:cTn id="189" dur="1" fill="hold">
                                          <p:stCondLst>
                                            <p:cond delay="0"/>
                                          </p:stCondLst>
                                        </p:cTn>
                                        <p:tgtEl>
                                          <p:spTgt spid="594"/>
                                        </p:tgtEl>
                                        <p:attrNameLst>
                                          <p:attrName>style.visibility</p:attrName>
                                        </p:attrNameLst>
                                      </p:cBhvr>
                                      <p:to>
                                        <p:strVal val="visible"/>
                                      </p:to>
                                    </p:set>
                                  </p:childTnLst>
                                </p:cTn>
                              </p:par>
                            </p:childTnLst>
                          </p:cTn>
                        </p:par>
                        <p:par>
                          <p:cTn id="190" fill="hold">
                            <p:stCondLst>
                              <p:cond delay="548"/>
                            </p:stCondLst>
                            <p:childTnLst>
                              <p:par>
                                <p:cTn id="191" presetID="1" presetClass="entr" presetSubtype="0" fill="hold" nodeType="afterEffect">
                                  <p:stCondLst>
                                    <p:cond delay="10"/>
                                  </p:stCondLst>
                                  <p:childTnLst>
                                    <p:set>
                                      <p:cBhvr>
                                        <p:cTn id="192" dur="1" fill="hold">
                                          <p:stCondLst>
                                            <p:cond delay="0"/>
                                          </p:stCondLst>
                                        </p:cTn>
                                        <p:tgtEl>
                                          <p:spTgt spid="595"/>
                                        </p:tgtEl>
                                        <p:attrNameLst>
                                          <p:attrName>style.visibility</p:attrName>
                                        </p:attrNameLst>
                                      </p:cBhvr>
                                      <p:to>
                                        <p:strVal val="visible"/>
                                      </p:to>
                                    </p:set>
                                  </p:childTnLst>
                                </p:cTn>
                              </p:par>
                            </p:childTnLst>
                          </p:cTn>
                        </p:par>
                        <p:par>
                          <p:cTn id="193" fill="hold">
                            <p:stCondLst>
                              <p:cond delay="549"/>
                            </p:stCondLst>
                            <p:childTnLst>
                              <p:par>
                                <p:cTn id="194" presetID="1" presetClass="entr" presetSubtype="0" fill="hold" nodeType="afterEffect">
                                  <p:stCondLst>
                                    <p:cond delay="10"/>
                                  </p:stCondLst>
                                  <p:childTnLst>
                                    <p:set>
                                      <p:cBhvr>
                                        <p:cTn id="195" dur="1" fill="hold">
                                          <p:stCondLst>
                                            <p:cond delay="0"/>
                                          </p:stCondLst>
                                        </p:cTn>
                                        <p:tgtEl>
                                          <p:spTgt spid="596"/>
                                        </p:tgtEl>
                                        <p:attrNameLst>
                                          <p:attrName>style.visibility</p:attrName>
                                        </p:attrNameLst>
                                      </p:cBhvr>
                                      <p:to>
                                        <p:strVal val="visible"/>
                                      </p:to>
                                    </p:set>
                                  </p:childTnLst>
                                </p:cTn>
                              </p:par>
                            </p:childTnLst>
                          </p:cTn>
                        </p:par>
                        <p:par>
                          <p:cTn id="196" fill="hold">
                            <p:stCondLst>
                              <p:cond delay="550"/>
                            </p:stCondLst>
                            <p:childTnLst>
                              <p:par>
                                <p:cTn id="197" presetID="1" presetClass="entr" presetSubtype="0" fill="hold" nodeType="afterEffect">
                                  <p:stCondLst>
                                    <p:cond delay="10"/>
                                  </p:stCondLst>
                                  <p:childTnLst>
                                    <p:set>
                                      <p:cBhvr>
                                        <p:cTn id="198" dur="1" fill="hold">
                                          <p:stCondLst>
                                            <p:cond delay="0"/>
                                          </p:stCondLst>
                                        </p:cTn>
                                        <p:tgtEl>
                                          <p:spTgt spid="597"/>
                                        </p:tgtEl>
                                        <p:attrNameLst>
                                          <p:attrName>style.visibility</p:attrName>
                                        </p:attrNameLst>
                                      </p:cBhvr>
                                      <p:to>
                                        <p:strVal val="visible"/>
                                      </p:to>
                                    </p:set>
                                  </p:childTnLst>
                                </p:cTn>
                              </p:par>
                            </p:childTnLst>
                          </p:cTn>
                        </p:par>
                        <p:par>
                          <p:cTn id="199" fill="hold">
                            <p:stCondLst>
                              <p:cond delay="551"/>
                            </p:stCondLst>
                            <p:childTnLst>
                              <p:par>
                                <p:cTn id="200" presetID="1" presetClass="entr" presetSubtype="0" fill="hold" nodeType="afterEffect">
                                  <p:stCondLst>
                                    <p:cond delay="10"/>
                                  </p:stCondLst>
                                  <p:childTnLst>
                                    <p:set>
                                      <p:cBhvr>
                                        <p:cTn id="201" dur="1" fill="hold">
                                          <p:stCondLst>
                                            <p:cond delay="0"/>
                                          </p:stCondLst>
                                        </p:cTn>
                                        <p:tgtEl>
                                          <p:spTgt spid="598"/>
                                        </p:tgtEl>
                                        <p:attrNameLst>
                                          <p:attrName>style.visibility</p:attrName>
                                        </p:attrNameLst>
                                      </p:cBhvr>
                                      <p:to>
                                        <p:strVal val="visible"/>
                                      </p:to>
                                    </p:set>
                                  </p:childTnLst>
                                </p:cTn>
                              </p:par>
                            </p:childTnLst>
                          </p:cTn>
                        </p:par>
                        <p:par>
                          <p:cTn id="202" fill="hold">
                            <p:stCondLst>
                              <p:cond delay="552"/>
                            </p:stCondLst>
                            <p:childTnLst>
                              <p:par>
                                <p:cTn id="203" presetID="1" presetClass="entr" presetSubtype="0" fill="hold" nodeType="afterEffect">
                                  <p:stCondLst>
                                    <p:cond delay="10"/>
                                  </p:stCondLst>
                                  <p:childTnLst>
                                    <p:set>
                                      <p:cBhvr>
                                        <p:cTn id="204" dur="1" fill="hold">
                                          <p:stCondLst>
                                            <p:cond delay="0"/>
                                          </p:stCondLst>
                                        </p:cTn>
                                        <p:tgtEl>
                                          <p:spTgt spid="599"/>
                                        </p:tgtEl>
                                        <p:attrNameLst>
                                          <p:attrName>style.visibility</p:attrName>
                                        </p:attrNameLst>
                                      </p:cBhvr>
                                      <p:to>
                                        <p:strVal val="visible"/>
                                      </p:to>
                                    </p:set>
                                  </p:childTnLst>
                                </p:cTn>
                              </p:par>
                            </p:childTnLst>
                          </p:cTn>
                        </p:par>
                        <p:par>
                          <p:cTn id="205" fill="hold">
                            <p:stCondLst>
                              <p:cond delay="553"/>
                            </p:stCondLst>
                            <p:childTnLst>
                              <p:par>
                                <p:cTn id="206" presetID="1" presetClass="entr" presetSubtype="0" fill="hold" nodeType="afterEffect">
                                  <p:stCondLst>
                                    <p:cond delay="10"/>
                                  </p:stCondLst>
                                  <p:childTnLst>
                                    <p:set>
                                      <p:cBhvr>
                                        <p:cTn id="207" dur="1" fill="hold">
                                          <p:stCondLst>
                                            <p:cond delay="0"/>
                                          </p:stCondLst>
                                        </p:cTn>
                                        <p:tgtEl>
                                          <p:spTgt spid="600"/>
                                        </p:tgtEl>
                                        <p:attrNameLst>
                                          <p:attrName>style.visibility</p:attrName>
                                        </p:attrNameLst>
                                      </p:cBhvr>
                                      <p:to>
                                        <p:strVal val="visible"/>
                                      </p:to>
                                    </p:set>
                                  </p:childTnLst>
                                </p:cTn>
                              </p:par>
                            </p:childTnLst>
                          </p:cTn>
                        </p:par>
                        <p:par>
                          <p:cTn id="208" fill="hold">
                            <p:stCondLst>
                              <p:cond delay="554"/>
                            </p:stCondLst>
                            <p:childTnLst>
                              <p:par>
                                <p:cTn id="209" presetID="1" presetClass="entr" presetSubtype="0" fill="hold" nodeType="afterEffect">
                                  <p:stCondLst>
                                    <p:cond delay="10"/>
                                  </p:stCondLst>
                                  <p:childTnLst>
                                    <p:set>
                                      <p:cBhvr>
                                        <p:cTn id="210" dur="1" fill="hold">
                                          <p:stCondLst>
                                            <p:cond delay="0"/>
                                          </p:stCondLst>
                                        </p:cTn>
                                        <p:tgtEl>
                                          <p:spTgt spid="601"/>
                                        </p:tgtEl>
                                        <p:attrNameLst>
                                          <p:attrName>style.visibility</p:attrName>
                                        </p:attrNameLst>
                                      </p:cBhvr>
                                      <p:to>
                                        <p:strVal val="visible"/>
                                      </p:to>
                                    </p:set>
                                  </p:childTnLst>
                                </p:cTn>
                              </p:par>
                            </p:childTnLst>
                          </p:cTn>
                        </p:par>
                        <p:par>
                          <p:cTn id="211" fill="hold">
                            <p:stCondLst>
                              <p:cond delay="555"/>
                            </p:stCondLst>
                            <p:childTnLst>
                              <p:par>
                                <p:cTn id="212" presetID="1" presetClass="entr" presetSubtype="0" fill="hold" nodeType="afterEffect">
                                  <p:stCondLst>
                                    <p:cond delay="10"/>
                                  </p:stCondLst>
                                  <p:childTnLst>
                                    <p:set>
                                      <p:cBhvr>
                                        <p:cTn id="213" dur="1" fill="hold">
                                          <p:stCondLst>
                                            <p:cond delay="0"/>
                                          </p:stCondLst>
                                        </p:cTn>
                                        <p:tgtEl>
                                          <p:spTgt spid="602"/>
                                        </p:tgtEl>
                                        <p:attrNameLst>
                                          <p:attrName>style.visibility</p:attrName>
                                        </p:attrNameLst>
                                      </p:cBhvr>
                                      <p:to>
                                        <p:strVal val="visible"/>
                                      </p:to>
                                    </p:set>
                                  </p:childTnLst>
                                </p:cTn>
                              </p:par>
                            </p:childTnLst>
                          </p:cTn>
                        </p:par>
                        <p:par>
                          <p:cTn id="214" fill="hold">
                            <p:stCondLst>
                              <p:cond delay="556"/>
                            </p:stCondLst>
                            <p:childTnLst>
                              <p:par>
                                <p:cTn id="215" presetID="1" presetClass="entr" presetSubtype="0" fill="hold" nodeType="afterEffect">
                                  <p:stCondLst>
                                    <p:cond delay="10"/>
                                  </p:stCondLst>
                                  <p:childTnLst>
                                    <p:set>
                                      <p:cBhvr>
                                        <p:cTn id="216" dur="1" fill="hold">
                                          <p:stCondLst>
                                            <p:cond delay="0"/>
                                          </p:stCondLst>
                                        </p:cTn>
                                        <p:tgtEl>
                                          <p:spTgt spid="603"/>
                                        </p:tgtEl>
                                        <p:attrNameLst>
                                          <p:attrName>style.visibility</p:attrName>
                                        </p:attrNameLst>
                                      </p:cBhvr>
                                      <p:to>
                                        <p:strVal val="visible"/>
                                      </p:to>
                                    </p:set>
                                  </p:childTnLst>
                                </p:cTn>
                              </p:par>
                            </p:childTnLst>
                          </p:cTn>
                        </p:par>
                        <p:par>
                          <p:cTn id="217" fill="hold">
                            <p:stCondLst>
                              <p:cond delay="557"/>
                            </p:stCondLst>
                            <p:childTnLst>
                              <p:par>
                                <p:cTn id="218" presetID="1" presetClass="entr" presetSubtype="0" fill="hold" nodeType="afterEffect">
                                  <p:stCondLst>
                                    <p:cond delay="10"/>
                                  </p:stCondLst>
                                  <p:childTnLst>
                                    <p:set>
                                      <p:cBhvr>
                                        <p:cTn id="219" dur="1" fill="hold">
                                          <p:stCondLst>
                                            <p:cond delay="0"/>
                                          </p:stCondLst>
                                        </p:cTn>
                                        <p:tgtEl>
                                          <p:spTgt spid="604"/>
                                        </p:tgtEl>
                                        <p:attrNameLst>
                                          <p:attrName>style.visibility</p:attrName>
                                        </p:attrNameLst>
                                      </p:cBhvr>
                                      <p:to>
                                        <p:strVal val="visible"/>
                                      </p:to>
                                    </p:set>
                                  </p:childTnLst>
                                </p:cTn>
                              </p:par>
                            </p:childTnLst>
                          </p:cTn>
                        </p:par>
                        <p:par>
                          <p:cTn id="220" fill="hold">
                            <p:stCondLst>
                              <p:cond delay="558"/>
                            </p:stCondLst>
                            <p:childTnLst>
                              <p:par>
                                <p:cTn id="221" presetID="1" presetClass="entr" presetSubtype="0" fill="hold" nodeType="afterEffect">
                                  <p:stCondLst>
                                    <p:cond delay="10"/>
                                  </p:stCondLst>
                                  <p:childTnLst>
                                    <p:set>
                                      <p:cBhvr>
                                        <p:cTn id="222" dur="1" fill="hold">
                                          <p:stCondLst>
                                            <p:cond delay="0"/>
                                          </p:stCondLst>
                                        </p:cTn>
                                        <p:tgtEl>
                                          <p:spTgt spid="605"/>
                                        </p:tgtEl>
                                        <p:attrNameLst>
                                          <p:attrName>style.visibility</p:attrName>
                                        </p:attrNameLst>
                                      </p:cBhvr>
                                      <p:to>
                                        <p:strVal val="visible"/>
                                      </p:to>
                                    </p:set>
                                  </p:childTnLst>
                                </p:cTn>
                              </p:par>
                            </p:childTnLst>
                          </p:cTn>
                        </p:par>
                        <p:par>
                          <p:cTn id="223" fill="hold">
                            <p:stCondLst>
                              <p:cond delay="559"/>
                            </p:stCondLst>
                            <p:childTnLst>
                              <p:par>
                                <p:cTn id="224" presetID="1" presetClass="entr" presetSubtype="0" fill="hold" nodeType="afterEffect">
                                  <p:stCondLst>
                                    <p:cond delay="10"/>
                                  </p:stCondLst>
                                  <p:childTnLst>
                                    <p:set>
                                      <p:cBhvr>
                                        <p:cTn id="225" dur="1" fill="hold">
                                          <p:stCondLst>
                                            <p:cond delay="0"/>
                                          </p:stCondLst>
                                        </p:cTn>
                                        <p:tgtEl>
                                          <p:spTgt spid="606"/>
                                        </p:tgtEl>
                                        <p:attrNameLst>
                                          <p:attrName>style.visibility</p:attrName>
                                        </p:attrNameLst>
                                      </p:cBhvr>
                                      <p:to>
                                        <p:strVal val="visible"/>
                                      </p:to>
                                    </p:set>
                                  </p:childTnLst>
                                </p:cTn>
                              </p:par>
                            </p:childTnLst>
                          </p:cTn>
                        </p:par>
                        <p:par>
                          <p:cTn id="226" fill="hold">
                            <p:stCondLst>
                              <p:cond delay="560"/>
                            </p:stCondLst>
                            <p:childTnLst>
                              <p:par>
                                <p:cTn id="227" presetID="1" presetClass="entr" presetSubtype="0" fill="hold" nodeType="afterEffect">
                                  <p:stCondLst>
                                    <p:cond delay="10"/>
                                  </p:stCondLst>
                                  <p:childTnLst>
                                    <p:set>
                                      <p:cBhvr>
                                        <p:cTn id="228" dur="1" fill="hold">
                                          <p:stCondLst>
                                            <p:cond delay="0"/>
                                          </p:stCondLst>
                                        </p:cTn>
                                        <p:tgtEl>
                                          <p:spTgt spid="607"/>
                                        </p:tgtEl>
                                        <p:attrNameLst>
                                          <p:attrName>style.visibility</p:attrName>
                                        </p:attrNameLst>
                                      </p:cBhvr>
                                      <p:to>
                                        <p:strVal val="visible"/>
                                      </p:to>
                                    </p:set>
                                  </p:childTnLst>
                                </p:cTn>
                              </p:par>
                            </p:childTnLst>
                          </p:cTn>
                        </p:par>
                        <p:par>
                          <p:cTn id="229" fill="hold">
                            <p:stCondLst>
                              <p:cond delay="561"/>
                            </p:stCondLst>
                            <p:childTnLst>
                              <p:par>
                                <p:cTn id="230" presetID="1" presetClass="entr" presetSubtype="0" fill="hold" nodeType="afterEffect">
                                  <p:stCondLst>
                                    <p:cond delay="10"/>
                                  </p:stCondLst>
                                  <p:childTnLst>
                                    <p:set>
                                      <p:cBhvr>
                                        <p:cTn id="231" dur="1" fill="hold">
                                          <p:stCondLst>
                                            <p:cond delay="0"/>
                                          </p:stCondLst>
                                        </p:cTn>
                                        <p:tgtEl>
                                          <p:spTgt spid="608"/>
                                        </p:tgtEl>
                                        <p:attrNameLst>
                                          <p:attrName>style.visibility</p:attrName>
                                        </p:attrNameLst>
                                      </p:cBhvr>
                                      <p:to>
                                        <p:strVal val="visible"/>
                                      </p:to>
                                    </p:set>
                                  </p:childTnLst>
                                </p:cTn>
                              </p:par>
                            </p:childTnLst>
                          </p:cTn>
                        </p:par>
                        <p:par>
                          <p:cTn id="232" fill="hold">
                            <p:stCondLst>
                              <p:cond delay="562"/>
                            </p:stCondLst>
                            <p:childTnLst>
                              <p:par>
                                <p:cTn id="233" presetID="1" presetClass="entr" presetSubtype="0" fill="hold" nodeType="afterEffect">
                                  <p:stCondLst>
                                    <p:cond delay="10"/>
                                  </p:stCondLst>
                                  <p:childTnLst>
                                    <p:set>
                                      <p:cBhvr>
                                        <p:cTn id="234" dur="1" fill="hold">
                                          <p:stCondLst>
                                            <p:cond delay="0"/>
                                          </p:stCondLst>
                                        </p:cTn>
                                        <p:tgtEl>
                                          <p:spTgt spid="609"/>
                                        </p:tgtEl>
                                        <p:attrNameLst>
                                          <p:attrName>style.visibility</p:attrName>
                                        </p:attrNameLst>
                                      </p:cBhvr>
                                      <p:to>
                                        <p:strVal val="visible"/>
                                      </p:to>
                                    </p:set>
                                  </p:childTnLst>
                                </p:cTn>
                              </p:par>
                            </p:childTnLst>
                          </p:cTn>
                        </p:par>
                        <p:par>
                          <p:cTn id="235" fill="hold">
                            <p:stCondLst>
                              <p:cond delay="563"/>
                            </p:stCondLst>
                            <p:childTnLst>
                              <p:par>
                                <p:cTn id="236" presetID="1" presetClass="entr" presetSubtype="0" fill="hold" nodeType="afterEffect">
                                  <p:stCondLst>
                                    <p:cond delay="10"/>
                                  </p:stCondLst>
                                  <p:childTnLst>
                                    <p:set>
                                      <p:cBhvr>
                                        <p:cTn id="237" dur="1" fill="hold">
                                          <p:stCondLst>
                                            <p:cond delay="0"/>
                                          </p:stCondLst>
                                        </p:cTn>
                                        <p:tgtEl>
                                          <p:spTgt spid="610"/>
                                        </p:tgtEl>
                                        <p:attrNameLst>
                                          <p:attrName>style.visibility</p:attrName>
                                        </p:attrNameLst>
                                      </p:cBhvr>
                                      <p:to>
                                        <p:strVal val="visible"/>
                                      </p:to>
                                    </p:set>
                                  </p:childTnLst>
                                </p:cTn>
                              </p:par>
                            </p:childTnLst>
                          </p:cTn>
                        </p:par>
                        <p:par>
                          <p:cTn id="238" fill="hold">
                            <p:stCondLst>
                              <p:cond delay="564"/>
                            </p:stCondLst>
                            <p:childTnLst>
                              <p:par>
                                <p:cTn id="239" presetID="1" presetClass="entr" presetSubtype="0" fill="hold" nodeType="afterEffect">
                                  <p:stCondLst>
                                    <p:cond delay="10"/>
                                  </p:stCondLst>
                                  <p:childTnLst>
                                    <p:set>
                                      <p:cBhvr>
                                        <p:cTn id="240" dur="1" fill="hold">
                                          <p:stCondLst>
                                            <p:cond delay="0"/>
                                          </p:stCondLst>
                                        </p:cTn>
                                        <p:tgtEl>
                                          <p:spTgt spid="611"/>
                                        </p:tgtEl>
                                        <p:attrNameLst>
                                          <p:attrName>style.visibility</p:attrName>
                                        </p:attrNameLst>
                                      </p:cBhvr>
                                      <p:to>
                                        <p:strVal val="visible"/>
                                      </p:to>
                                    </p:set>
                                  </p:childTnLst>
                                </p:cTn>
                              </p:par>
                            </p:childTnLst>
                          </p:cTn>
                        </p:par>
                        <p:par>
                          <p:cTn id="241" fill="hold">
                            <p:stCondLst>
                              <p:cond delay="565"/>
                            </p:stCondLst>
                            <p:childTnLst>
                              <p:par>
                                <p:cTn id="242" presetID="1" presetClass="entr" presetSubtype="0" fill="hold" nodeType="afterEffect">
                                  <p:stCondLst>
                                    <p:cond delay="10"/>
                                  </p:stCondLst>
                                  <p:childTnLst>
                                    <p:set>
                                      <p:cBhvr>
                                        <p:cTn id="243" dur="1" fill="hold">
                                          <p:stCondLst>
                                            <p:cond delay="0"/>
                                          </p:stCondLst>
                                        </p:cTn>
                                        <p:tgtEl>
                                          <p:spTgt spid="612"/>
                                        </p:tgtEl>
                                        <p:attrNameLst>
                                          <p:attrName>style.visibility</p:attrName>
                                        </p:attrNameLst>
                                      </p:cBhvr>
                                      <p:to>
                                        <p:strVal val="visible"/>
                                      </p:to>
                                    </p:set>
                                  </p:childTnLst>
                                </p:cTn>
                              </p:par>
                            </p:childTnLst>
                          </p:cTn>
                        </p:par>
                        <p:par>
                          <p:cTn id="244" fill="hold">
                            <p:stCondLst>
                              <p:cond delay="566"/>
                            </p:stCondLst>
                            <p:childTnLst>
                              <p:par>
                                <p:cTn id="245" presetID="1" presetClass="entr" presetSubtype="0" fill="hold" nodeType="afterEffect">
                                  <p:stCondLst>
                                    <p:cond delay="10"/>
                                  </p:stCondLst>
                                  <p:childTnLst>
                                    <p:set>
                                      <p:cBhvr>
                                        <p:cTn id="246" dur="1" fill="hold">
                                          <p:stCondLst>
                                            <p:cond delay="0"/>
                                          </p:stCondLst>
                                        </p:cTn>
                                        <p:tgtEl>
                                          <p:spTgt spid="613"/>
                                        </p:tgtEl>
                                        <p:attrNameLst>
                                          <p:attrName>style.visibility</p:attrName>
                                        </p:attrNameLst>
                                      </p:cBhvr>
                                      <p:to>
                                        <p:strVal val="visible"/>
                                      </p:to>
                                    </p:set>
                                  </p:childTnLst>
                                </p:cTn>
                              </p:par>
                            </p:childTnLst>
                          </p:cTn>
                        </p:par>
                        <p:par>
                          <p:cTn id="247" fill="hold">
                            <p:stCondLst>
                              <p:cond delay="567"/>
                            </p:stCondLst>
                            <p:childTnLst>
                              <p:par>
                                <p:cTn id="248" presetID="1" presetClass="entr" presetSubtype="0" fill="hold" nodeType="afterEffect">
                                  <p:stCondLst>
                                    <p:cond delay="10"/>
                                  </p:stCondLst>
                                  <p:childTnLst>
                                    <p:set>
                                      <p:cBhvr>
                                        <p:cTn id="249" dur="1" fill="hold">
                                          <p:stCondLst>
                                            <p:cond delay="0"/>
                                          </p:stCondLst>
                                        </p:cTn>
                                        <p:tgtEl>
                                          <p:spTgt spid="614"/>
                                        </p:tgtEl>
                                        <p:attrNameLst>
                                          <p:attrName>style.visibility</p:attrName>
                                        </p:attrNameLst>
                                      </p:cBhvr>
                                      <p:to>
                                        <p:strVal val="visible"/>
                                      </p:to>
                                    </p:set>
                                  </p:childTnLst>
                                </p:cTn>
                              </p:par>
                            </p:childTnLst>
                          </p:cTn>
                        </p:par>
                        <p:par>
                          <p:cTn id="250" fill="hold">
                            <p:stCondLst>
                              <p:cond delay="568"/>
                            </p:stCondLst>
                            <p:childTnLst>
                              <p:par>
                                <p:cTn id="251" presetID="1" presetClass="entr" presetSubtype="0" fill="hold" nodeType="afterEffect">
                                  <p:stCondLst>
                                    <p:cond delay="10"/>
                                  </p:stCondLst>
                                  <p:childTnLst>
                                    <p:set>
                                      <p:cBhvr>
                                        <p:cTn id="252" dur="1" fill="hold">
                                          <p:stCondLst>
                                            <p:cond delay="0"/>
                                          </p:stCondLst>
                                        </p:cTn>
                                        <p:tgtEl>
                                          <p:spTgt spid="615"/>
                                        </p:tgtEl>
                                        <p:attrNameLst>
                                          <p:attrName>style.visibility</p:attrName>
                                        </p:attrNameLst>
                                      </p:cBhvr>
                                      <p:to>
                                        <p:strVal val="visible"/>
                                      </p:to>
                                    </p:set>
                                  </p:childTnLst>
                                </p:cTn>
                              </p:par>
                            </p:childTnLst>
                          </p:cTn>
                        </p:par>
                        <p:par>
                          <p:cTn id="253" fill="hold">
                            <p:stCondLst>
                              <p:cond delay="569"/>
                            </p:stCondLst>
                            <p:childTnLst>
                              <p:par>
                                <p:cTn id="254" presetID="1" presetClass="entr" presetSubtype="0" fill="hold" nodeType="afterEffect">
                                  <p:stCondLst>
                                    <p:cond delay="10"/>
                                  </p:stCondLst>
                                  <p:childTnLst>
                                    <p:set>
                                      <p:cBhvr>
                                        <p:cTn id="255" dur="1" fill="hold">
                                          <p:stCondLst>
                                            <p:cond delay="0"/>
                                          </p:stCondLst>
                                        </p:cTn>
                                        <p:tgtEl>
                                          <p:spTgt spid="616"/>
                                        </p:tgtEl>
                                        <p:attrNameLst>
                                          <p:attrName>style.visibility</p:attrName>
                                        </p:attrNameLst>
                                      </p:cBhvr>
                                      <p:to>
                                        <p:strVal val="visible"/>
                                      </p:to>
                                    </p:set>
                                  </p:childTnLst>
                                </p:cTn>
                              </p:par>
                            </p:childTnLst>
                          </p:cTn>
                        </p:par>
                        <p:par>
                          <p:cTn id="256" fill="hold">
                            <p:stCondLst>
                              <p:cond delay="570"/>
                            </p:stCondLst>
                            <p:childTnLst>
                              <p:par>
                                <p:cTn id="257" presetID="1" presetClass="entr" presetSubtype="0" fill="hold" nodeType="afterEffect">
                                  <p:stCondLst>
                                    <p:cond delay="10"/>
                                  </p:stCondLst>
                                  <p:childTnLst>
                                    <p:set>
                                      <p:cBhvr>
                                        <p:cTn id="258" dur="1" fill="hold">
                                          <p:stCondLst>
                                            <p:cond delay="0"/>
                                          </p:stCondLst>
                                        </p:cTn>
                                        <p:tgtEl>
                                          <p:spTgt spid="617"/>
                                        </p:tgtEl>
                                        <p:attrNameLst>
                                          <p:attrName>style.visibility</p:attrName>
                                        </p:attrNameLst>
                                      </p:cBhvr>
                                      <p:to>
                                        <p:strVal val="visible"/>
                                      </p:to>
                                    </p:set>
                                  </p:childTnLst>
                                </p:cTn>
                              </p:par>
                            </p:childTnLst>
                          </p:cTn>
                        </p:par>
                        <p:par>
                          <p:cTn id="259" fill="hold">
                            <p:stCondLst>
                              <p:cond delay="571"/>
                            </p:stCondLst>
                            <p:childTnLst>
                              <p:par>
                                <p:cTn id="260" presetID="1" presetClass="entr" presetSubtype="0" fill="hold" nodeType="afterEffect">
                                  <p:stCondLst>
                                    <p:cond delay="10"/>
                                  </p:stCondLst>
                                  <p:childTnLst>
                                    <p:set>
                                      <p:cBhvr>
                                        <p:cTn id="261" dur="1" fill="hold">
                                          <p:stCondLst>
                                            <p:cond delay="0"/>
                                          </p:stCondLst>
                                        </p:cTn>
                                        <p:tgtEl>
                                          <p:spTgt spid="618"/>
                                        </p:tgtEl>
                                        <p:attrNameLst>
                                          <p:attrName>style.visibility</p:attrName>
                                        </p:attrNameLst>
                                      </p:cBhvr>
                                      <p:to>
                                        <p:strVal val="visible"/>
                                      </p:to>
                                    </p:set>
                                  </p:childTnLst>
                                </p:cTn>
                              </p:par>
                            </p:childTnLst>
                          </p:cTn>
                        </p:par>
                        <p:par>
                          <p:cTn id="262" fill="hold">
                            <p:stCondLst>
                              <p:cond delay="572"/>
                            </p:stCondLst>
                            <p:childTnLst>
                              <p:par>
                                <p:cTn id="263" presetID="1" presetClass="entr" presetSubtype="0" fill="hold" nodeType="afterEffect">
                                  <p:stCondLst>
                                    <p:cond delay="10"/>
                                  </p:stCondLst>
                                  <p:childTnLst>
                                    <p:set>
                                      <p:cBhvr>
                                        <p:cTn id="264" dur="1" fill="hold">
                                          <p:stCondLst>
                                            <p:cond delay="0"/>
                                          </p:stCondLst>
                                        </p:cTn>
                                        <p:tgtEl>
                                          <p:spTgt spid="619"/>
                                        </p:tgtEl>
                                        <p:attrNameLst>
                                          <p:attrName>style.visibility</p:attrName>
                                        </p:attrNameLst>
                                      </p:cBhvr>
                                      <p:to>
                                        <p:strVal val="visible"/>
                                      </p:to>
                                    </p:set>
                                  </p:childTnLst>
                                </p:cTn>
                              </p:par>
                            </p:childTnLst>
                          </p:cTn>
                        </p:par>
                        <p:par>
                          <p:cTn id="265" fill="hold">
                            <p:stCondLst>
                              <p:cond delay="573"/>
                            </p:stCondLst>
                            <p:childTnLst>
                              <p:par>
                                <p:cTn id="266" presetID="1" presetClass="entr" presetSubtype="0" fill="hold" nodeType="afterEffect">
                                  <p:stCondLst>
                                    <p:cond delay="10"/>
                                  </p:stCondLst>
                                  <p:childTnLst>
                                    <p:set>
                                      <p:cBhvr>
                                        <p:cTn id="267" dur="1" fill="hold">
                                          <p:stCondLst>
                                            <p:cond delay="0"/>
                                          </p:stCondLst>
                                        </p:cTn>
                                        <p:tgtEl>
                                          <p:spTgt spid="620"/>
                                        </p:tgtEl>
                                        <p:attrNameLst>
                                          <p:attrName>style.visibility</p:attrName>
                                        </p:attrNameLst>
                                      </p:cBhvr>
                                      <p:to>
                                        <p:strVal val="visible"/>
                                      </p:to>
                                    </p:set>
                                  </p:childTnLst>
                                </p:cTn>
                              </p:par>
                            </p:childTnLst>
                          </p:cTn>
                        </p:par>
                        <p:par>
                          <p:cTn id="268" fill="hold">
                            <p:stCondLst>
                              <p:cond delay="574"/>
                            </p:stCondLst>
                            <p:childTnLst>
                              <p:par>
                                <p:cTn id="269" presetID="1" presetClass="entr" presetSubtype="0" fill="hold" nodeType="afterEffect">
                                  <p:stCondLst>
                                    <p:cond delay="10"/>
                                  </p:stCondLst>
                                  <p:childTnLst>
                                    <p:set>
                                      <p:cBhvr>
                                        <p:cTn id="270" dur="1" fill="hold">
                                          <p:stCondLst>
                                            <p:cond delay="0"/>
                                          </p:stCondLst>
                                        </p:cTn>
                                        <p:tgtEl>
                                          <p:spTgt spid="621"/>
                                        </p:tgtEl>
                                        <p:attrNameLst>
                                          <p:attrName>style.visibility</p:attrName>
                                        </p:attrNameLst>
                                      </p:cBhvr>
                                      <p:to>
                                        <p:strVal val="visible"/>
                                      </p:to>
                                    </p:set>
                                  </p:childTnLst>
                                </p:cTn>
                              </p:par>
                            </p:childTnLst>
                          </p:cTn>
                        </p:par>
                        <p:par>
                          <p:cTn id="271" fill="hold">
                            <p:stCondLst>
                              <p:cond delay="575"/>
                            </p:stCondLst>
                            <p:childTnLst>
                              <p:par>
                                <p:cTn id="272" presetID="1" presetClass="entr" presetSubtype="0" fill="hold" nodeType="afterEffect">
                                  <p:stCondLst>
                                    <p:cond delay="10"/>
                                  </p:stCondLst>
                                  <p:childTnLst>
                                    <p:set>
                                      <p:cBhvr>
                                        <p:cTn id="273" dur="1" fill="hold">
                                          <p:stCondLst>
                                            <p:cond delay="0"/>
                                          </p:stCondLst>
                                        </p:cTn>
                                        <p:tgtEl>
                                          <p:spTgt spid="622"/>
                                        </p:tgtEl>
                                        <p:attrNameLst>
                                          <p:attrName>style.visibility</p:attrName>
                                        </p:attrNameLst>
                                      </p:cBhvr>
                                      <p:to>
                                        <p:strVal val="visible"/>
                                      </p:to>
                                    </p:set>
                                  </p:childTnLst>
                                </p:cTn>
                              </p:par>
                            </p:childTnLst>
                          </p:cTn>
                        </p:par>
                        <p:par>
                          <p:cTn id="274" fill="hold">
                            <p:stCondLst>
                              <p:cond delay="576"/>
                            </p:stCondLst>
                            <p:childTnLst>
                              <p:par>
                                <p:cTn id="275" presetID="1" presetClass="entr" presetSubtype="0" fill="hold" nodeType="afterEffect">
                                  <p:stCondLst>
                                    <p:cond delay="10"/>
                                  </p:stCondLst>
                                  <p:childTnLst>
                                    <p:set>
                                      <p:cBhvr>
                                        <p:cTn id="276" dur="1" fill="hold">
                                          <p:stCondLst>
                                            <p:cond delay="0"/>
                                          </p:stCondLst>
                                        </p:cTn>
                                        <p:tgtEl>
                                          <p:spTgt spid="623"/>
                                        </p:tgtEl>
                                        <p:attrNameLst>
                                          <p:attrName>style.visibility</p:attrName>
                                        </p:attrNameLst>
                                      </p:cBhvr>
                                      <p:to>
                                        <p:strVal val="visible"/>
                                      </p:to>
                                    </p:set>
                                  </p:childTnLst>
                                </p:cTn>
                              </p:par>
                            </p:childTnLst>
                          </p:cTn>
                        </p:par>
                        <p:par>
                          <p:cTn id="277" fill="hold">
                            <p:stCondLst>
                              <p:cond delay="577"/>
                            </p:stCondLst>
                            <p:childTnLst>
                              <p:par>
                                <p:cTn id="278" presetID="1" presetClass="entr" presetSubtype="0" fill="hold" nodeType="afterEffect">
                                  <p:stCondLst>
                                    <p:cond delay="10"/>
                                  </p:stCondLst>
                                  <p:childTnLst>
                                    <p:set>
                                      <p:cBhvr>
                                        <p:cTn id="279" dur="1" fill="hold">
                                          <p:stCondLst>
                                            <p:cond delay="0"/>
                                          </p:stCondLst>
                                        </p:cTn>
                                        <p:tgtEl>
                                          <p:spTgt spid="624"/>
                                        </p:tgtEl>
                                        <p:attrNameLst>
                                          <p:attrName>style.visibility</p:attrName>
                                        </p:attrNameLst>
                                      </p:cBhvr>
                                      <p:to>
                                        <p:strVal val="visible"/>
                                      </p:to>
                                    </p:set>
                                  </p:childTnLst>
                                </p:cTn>
                              </p:par>
                            </p:childTnLst>
                          </p:cTn>
                        </p:par>
                        <p:par>
                          <p:cTn id="280" fill="hold">
                            <p:stCondLst>
                              <p:cond delay="578"/>
                            </p:stCondLst>
                            <p:childTnLst>
                              <p:par>
                                <p:cTn id="281" presetID="1" presetClass="entr" presetSubtype="0" fill="hold" nodeType="afterEffect">
                                  <p:stCondLst>
                                    <p:cond delay="10"/>
                                  </p:stCondLst>
                                  <p:childTnLst>
                                    <p:set>
                                      <p:cBhvr>
                                        <p:cTn id="282" dur="1" fill="hold">
                                          <p:stCondLst>
                                            <p:cond delay="0"/>
                                          </p:stCondLst>
                                        </p:cTn>
                                        <p:tgtEl>
                                          <p:spTgt spid="625"/>
                                        </p:tgtEl>
                                        <p:attrNameLst>
                                          <p:attrName>style.visibility</p:attrName>
                                        </p:attrNameLst>
                                      </p:cBhvr>
                                      <p:to>
                                        <p:strVal val="visible"/>
                                      </p:to>
                                    </p:set>
                                  </p:childTnLst>
                                </p:cTn>
                              </p:par>
                            </p:childTnLst>
                          </p:cTn>
                        </p:par>
                        <p:par>
                          <p:cTn id="283" fill="hold">
                            <p:stCondLst>
                              <p:cond delay="579"/>
                            </p:stCondLst>
                            <p:childTnLst>
                              <p:par>
                                <p:cTn id="284" presetID="1" presetClass="entr" presetSubtype="0" fill="hold" nodeType="afterEffect">
                                  <p:stCondLst>
                                    <p:cond delay="10"/>
                                  </p:stCondLst>
                                  <p:childTnLst>
                                    <p:set>
                                      <p:cBhvr>
                                        <p:cTn id="285" dur="1" fill="hold">
                                          <p:stCondLst>
                                            <p:cond delay="0"/>
                                          </p:stCondLst>
                                        </p:cTn>
                                        <p:tgtEl>
                                          <p:spTgt spid="626"/>
                                        </p:tgtEl>
                                        <p:attrNameLst>
                                          <p:attrName>style.visibility</p:attrName>
                                        </p:attrNameLst>
                                      </p:cBhvr>
                                      <p:to>
                                        <p:strVal val="visible"/>
                                      </p:to>
                                    </p:set>
                                  </p:childTnLst>
                                </p:cTn>
                              </p:par>
                            </p:childTnLst>
                          </p:cTn>
                        </p:par>
                        <p:par>
                          <p:cTn id="286" fill="hold">
                            <p:stCondLst>
                              <p:cond delay="580"/>
                            </p:stCondLst>
                            <p:childTnLst>
                              <p:par>
                                <p:cTn id="287" presetID="1" presetClass="entr" presetSubtype="0" fill="hold" nodeType="afterEffect">
                                  <p:stCondLst>
                                    <p:cond delay="10"/>
                                  </p:stCondLst>
                                  <p:childTnLst>
                                    <p:set>
                                      <p:cBhvr>
                                        <p:cTn id="288" dur="1" fill="hold">
                                          <p:stCondLst>
                                            <p:cond delay="0"/>
                                          </p:stCondLst>
                                        </p:cTn>
                                        <p:tgtEl>
                                          <p:spTgt spid="627"/>
                                        </p:tgtEl>
                                        <p:attrNameLst>
                                          <p:attrName>style.visibility</p:attrName>
                                        </p:attrNameLst>
                                      </p:cBhvr>
                                      <p:to>
                                        <p:strVal val="visible"/>
                                      </p:to>
                                    </p:set>
                                  </p:childTnLst>
                                </p:cTn>
                              </p:par>
                            </p:childTnLst>
                          </p:cTn>
                        </p:par>
                        <p:par>
                          <p:cTn id="289" fill="hold">
                            <p:stCondLst>
                              <p:cond delay="581"/>
                            </p:stCondLst>
                            <p:childTnLst>
                              <p:par>
                                <p:cTn id="290" presetID="1" presetClass="entr" presetSubtype="0" fill="hold" nodeType="afterEffect">
                                  <p:stCondLst>
                                    <p:cond delay="10"/>
                                  </p:stCondLst>
                                  <p:childTnLst>
                                    <p:set>
                                      <p:cBhvr>
                                        <p:cTn id="291" dur="1" fill="hold">
                                          <p:stCondLst>
                                            <p:cond delay="0"/>
                                          </p:stCondLst>
                                        </p:cTn>
                                        <p:tgtEl>
                                          <p:spTgt spid="628"/>
                                        </p:tgtEl>
                                        <p:attrNameLst>
                                          <p:attrName>style.visibility</p:attrName>
                                        </p:attrNameLst>
                                      </p:cBhvr>
                                      <p:to>
                                        <p:strVal val="visible"/>
                                      </p:to>
                                    </p:set>
                                  </p:childTnLst>
                                </p:cTn>
                              </p:par>
                            </p:childTnLst>
                          </p:cTn>
                        </p:par>
                        <p:par>
                          <p:cTn id="292" fill="hold">
                            <p:stCondLst>
                              <p:cond delay="582"/>
                            </p:stCondLst>
                            <p:childTnLst>
                              <p:par>
                                <p:cTn id="293" presetID="1" presetClass="entr" presetSubtype="0" fill="hold" nodeType="afterEffect">
                                  <p:stCondLst>
                                    <p:cond delay="10"/>
                                  </p:stCondLst>
                                  <p:childTnLst>
                                    <p:set>
                                      <p:cBhvr>
                                        <p:cTn id="294" dur="1" fill="hold">
                                          <p:stCondLst>
                                            <p:cond delay="0"/>
                                          </p:stCondLst>
                                        </p:cTn>
                                        <p:tgtEl>
                                          <p:spTgt spid="629"/>
                                        </p:tgtEl>
                                        <p:attrNameLst>
                                          <p:attrName>style.visibility</p:attrName>
                                        </p:attrNameLst>
                                      </p:cBhvr>
                                      <p:to>
                                        <p:strVal val="visible"/>
                                      </p:to>
                                    </p:set>
                                  </p:childTnLst>
                                </p:cTn>
                              </p:par>
                            </p:childTnLst>
                          </p:cTn>
                        </p:par>
                        <p:par>
                          <p:cTn id="295" fill="hold">
                            <p:stCondLst>
                              <p:cond delay="583"/>
                            </p:stCondLst>
                            <p:childTnLst>
                              <p:par>
                                <p:cTn id="296" presetID="1" presetClass="entr" presetSubtype="0" fill="hold" nodeType="afterEffect">
                                  <p:stCondLst>
                                    <p:cond delay="10"/>
                                  </p:stCondLst>
                                  <p:childTnLst>
                                    <p:set>
                                      <p:cBhvr>
                                        <p:cTn id="297" dur="1" fill="hold">
                                          <p:stCondLst>
                                            <p:cond delay="0"/>
                                          </p:stCondLst>
                                        </p:cTn>
                                        <p:tgtEl>
                                          <p:spTgt spid="630"/>
                                        </p:tgtEl>
                                        <p:attrNameLst>
                                          <p:attrName>style.visibility</p:attrName>
                                        </p:attrNameLst>
                                      </p:cBhvr>
                                      <p:to>
                                        <p:strVal val="visible"/>
                                      </p:to>
                                    </p:set>
                                  </p:childTnLst>
                                </p:cTn>
                              </p:par>
                            </p:childTnLst>
                          </p:cTn>
                        </p:par>
                        <p:par>
                          <p:cTn id="298" fill="hold">
                            <p:stCondLst>
                              <p:cond delay="584"/>
                            </p:stCondLst>
                            <p:childTnLst>
                              <p:par>
                                <p:cTn id="299" presetID="1" presetClass="entr" presetSubtype="0" fill="hold" nodeType="afterEffect">
                                  <p:stCondLst>
                                    <p:cond delay="10"/>
                                  </p:stCondLst>
                                  <p:childTnLst>
                                    <p:set>
                                      <p:cBhvr>
                                        <p:cTn id="300" dur="1" fill="hold">
                                          <p:stCondLst>
                                            <p:cond delay="0"/>
                                          </p:stCondLst>
                                        </p:cTn>
                                        <p:tgtEl>
                                          <p:spTgt spid="631"/>
                                        </p:tgtEl>
                                        <p:attrNameLst>
                                          <p:attrName>style.visibility</p:attrName>
                                        </p:attrNameLst>
                                      </p:cBhvr>
                                      <p:to>
                                        <p:strVal val="visible"/>
                                      </p:to>
                                    </p:set>
                                  </p:childTnLst>
                                </p:cTn>
                              </p:par>
                            </p:childTnLst>
                          </p:cTn>
                        </p:par>
                        <p:par>
                          <p:cTn id="301" fill="hold">
                            <p:stCondLst>
                              <p:cond delay="585"/>
                            </p:stCondLst>
                            <p:childTnLst>
                              <p:par>
                                <p:cTn id="302" presetID="1" presetClass="entr" presetSubtype="0" fill="hold" nodeType="afterEffect">
                                  <p:stCondLst>
                                    <p:cond delay="10"/>
                                  </p:stCondLst>
                                  <p:childTnLst>
                                    <p:set>
                                      <p:cBhvr>
                                        <p:cTn id="303" dur="1" fill="hold">
                                          <p:stCondLst>
                                            <p:cond delay="0"/>
                                          </p:stCondLst>
                                        </p:cTn>
                                        <p:tgtEl>
                                          <p:spTgt spid="632"/>
                                        </p:tgtEl>
                                        <p:attrNameLst>
                                          <p:attrName>style.visibility</p:attrName>
                                        </p:attrNameLst>
                                      </p:cBhvr>
                                      <p:to>
                                        <p:strVal val="visible"/>
                                      </p:to>
                                    </p:set>
                                  </p:childTnLst>
                                </p:cTn>
                              </p:par>
                            </p:childTnLst>
                          </p:cTn>
                        </p:par>
                        <p:par>
                          <p:cTn id="304" fill="hold">
                            <p:stCondLst>
                              <p:cond delay="586"/>
                            </p:stCondLst>
                            <p:childTnLst>
                              <p:par>
                                <p:cTn id="305" presetID="1" presetClass="entr" presetSubtype="0" fill="hold" nodeType="afterEffect">
                                  <p:stCondLst>
                                    <p:cond delay="10"/>
                                  </p:stCondLst>
                                  <p:childTnLst>
                                    <p:set>
                                      <p:cBhvr>
                                        <p:cTn id="306" dur="1" fill="hold">
                                          <p:stCondLst>
                                            <p:cond delay="0"/>
                                          </p:stCondLst>
                                        </p:cTn>
                                        <p:tgtEl>
                                          <p:spTgt spid="633"/>
                                        </p:tgtEl>
                                        <p:attrNameLst>
                                          <p:attrName>style.visibility</p:attrName>
                                        </p:attrNameLst>
                                      </p:cBhvr>
                                      <p:to>
                                        <p:strVal val="visible"/>
                                      </p:to>
                                    </p:set>
                                  </p:childTnLst>
                                </p:cTn>
                              </p:par>
                            </p:childTnLst>
                          </p:cTn>
                        </p:par>
                        <p:par>
                          <p:cTn id="307" fill="hold">
                            <p:stCondLst>
                              <p:cond delay="587"/>
                            </p:stCondLst>
                            <p:childTnLst>
                              <p:par>
                                <p:cTn id="308" presetID="1" presetClass="entr" presetSubtype="0" fill="hold" nodeType="afterEffect">
                                  <p:stCondLst>
                                    <p:cond delay="10"/>
                                  </p:stCondLst>
                                  <p:childTnLst>
                                    <p:set>
                                      <p:cBhvr>
                                        <p:cTn id="309" dur="1" fill="hold">
                                          <p:stCondLst>
                                            <p:cond delay="0"/>
                                          </p:stCondLst>
                                        </p:cTn>
                                        <p:tgtEl>
                                          <p:spTgt spid="634"/>
                                        </p:tgtEl>
                                        <p:attrNameLst>
                                          <p:attrName>style.visibility</p:attrName>
                                        </p:attrNameLst>
                                      </p:cBhvr>
                                      <p:to>
                                        <p:strVal val="visible"/>
                                      </p:to>
                                    </p:set>
                                  </p:childTnLst>
                                </p:cTn>
                              </p:par>
                            </p:childTnLst>
                          </p:cTn>
                        </p:par>
                        <p:par>
                          <p:cTn id="310" fill="hold">
                            <p:stCondLst>
                              <p:cond delay="588"/>
                            </p:stCondLst>
                            <p:childTnLst>
                              <p:par>
                                <p:cTn id="311" presetID="1" presetClass="entr" presetSubtype="0" fill="hold" nodeType="afterEffect">
                                  <p:stCondLst>
                                    <p:cond delay="10"/>
                                  </p:stCondLst>
                                  <p:childTnLst>
                                    <p:set>
                                      <p:cBhvr>
                                        <p:cTn id="312" dur="1" fill="hold">
                                          <p:stCondLst>
                                            <p:cond delay="0"/>
                                          </p:stCondLst>
                                        </p:cTn>
                                        <p:tgtEl>
                                          <p:spTgt spid="635"/>
                                        </p:tgtEl>
                                        <p:attrNameLst>
                                          <p:attrName>style.visibility</p:attrName>
                                        </p:attrNameLst>
                                      </p:cBhvr>
                                      <p:to>
                                        <p:strVal val="visible"/>
                                      </p:to>
                                    </p:set>
                                  </p:childTnLst>
                                </p:cTn>
                              </p:par>
                            </p:childTnLst>
                          </p:cTn>
                        </p:par>
                        <p:par>
                          <p:cTn id="313" fill="hold">
                            <p:stCondLst>
                              <p:cond delay="589"/>
                            </p:stCondLst>
                            <p:childTnLst>
                              <p:par>
                                <p:cTn id="314" presetID="1" presetClass="entr" presetSubtype="0" fill="hold" nodeType="afterEffect">
                                  <p:stCondLst>
                                    <p:cond delay="10"/>
                                  </p:stCondLst>
                                  <p:childTnLst>
                                    <p:set>
                                      <p:cBhvr>
                                        <p:cTn id="315" dur="1" fill="hold">
                                          <p:stCondLst>
                                            <p:cond delay="0"/>
                                          </p:stCondLst>
                                        </p:cTn>
                                        <p:tgtEl>
                                          <p:spTgt spid="636"/>
                                        </p:tgtEl>
                                        <p:attrNameLst>
                                          <p:attrName>style.visibility</p:attrName>
                                        </p:attrNameLst>
                                      </p:cBhvr>
                                      <p:to>
                                        <p:strVal val="visible"/>
                                      </p:to>
                                    </p:set>
                                  </p:childTnLst>
                                </p:cTn>
                              </p:par>
                            </p:childTnLst>
                          </p:cTn>
                        </p:par>
                        <p:par>
                          <p:cTn id="316" fill="hold">
                            <p:stCondLst>
                              <p:cond delay="590"/>
                            </p:stCondLst>
                            <p:childTnLst>
                              <p:par>
                                <p:cTn id="317" presetID="1" presetClass="entr" presetSubtype="0" fill="hold" nodeType="afterEffect">
                                  <p:stCondLst>
                                    <p:cond delay="10"/>
                                  </p:stCondLst>
                                  <p:childTnLst>
                                    <p:set>
                                      <p:cBhvr>
                                        <p:cTn id="318" dur="1" fill="hold">
                                          <p:stCondLst>
                                            <p:cond delay="0"/>
                                          </p:stCondLst>
                                        </p:cTn>
                                        <p:tgtEl>
                                          <p:spTgt spid="637"/>
                                        </p:tgtEl>
                                        <p:attrNameLst>
                                          <p:attrName>style.visibility</p:attrName>
                                        </p:attrNameLst>
                                      </p:cBhvr>
                                      <p:to>
                                        <p:strVal val="visible"/>
                                      </p:to>
                                    </p:set>
                                  </p:childTnLst>
                                </p:cTn>
                              </p:par>
                            </p:childTnLst>
                          </p:cTn>
                        </p:par>
                        <p:par>
                          <p:cTn id="319" fill="hold">
                            <p:stCondLst>
                              <p:cond delay="591"/>
                            </p:stCondLst>
                            <p:childTnLst>
                              <p:par>
                                <p:cTn id="320" presetID="1" presetClass="entr" presetSubtype="0" fill="hold" nodeType="afterEffect">
                                  <p:stCondLst>
                                    <p:cond delay="10"/>
                                  </p:stCondLst>
                                  <p:childTnLst>
                                    <p:set>
                                      <p:cBhvr>
                                        <p:cTn id="321" dur="1" fill="hold">
                                          <p:stCondLst>
                                            <p:cond delay="0"/>
                                          </p:stCondLst>
                                        </p:cTn>
                                        <p:tgtEl>
                                          <p:spTgt spid="638"/>
                                        </p:tgtEl>
                                        <p:attrNameLst>
                                          <p:attrName>style.visibility</p:attrName>
                                        </p:attrNameLst>
                                      </p:cBhvr>
                                      <p:to>
                                        <p:strVal val="visible"/>
                                      </p:to>
                                    </p:set>
                                  </p:childTnLst>
                                </p:cTn>
                              </p:par>
                            </p:childTnLst>
                          </p:cTn>
                        </p:par>
                        <p:par>
                          <p:cTn id="322" fill="hold">
                            <p:stCondLst>
                              <p:cond delay="592"/>
                            </p:stCondLst>
                            <p:childTnLst>
                              <p:par>
                                <p:cTn id="323" presetID="1" presetClass="entr" presetSubtype="0" fill="hold" nodeType="afterEffect">
                                  <p:stCondLst>
                                    <p:cond delay="10"/>
                                  </p:stCondLst>
                                  <p:childTnLst>
                                    <p:set>
                                      <p:cBhvr>
                                        <p:cTn id="324" dur="1" fill="hold">
                                          <p:stCondLst>
                                            <p:cond delay="0"/>
                                          </p:stCondLst>
                                        </p:cTn>
                                        <p:tgtEl>
                                          <p:spTgt spid="639"/>
                                        </p:tgtEl>
                                        <p:attrNameLst>
                                          <p:attrName>style.visibility</p:attrName>
                                        </p:attrNameLst>
                                      </p:cBhvr>
                                      <p:to>
                                        <p:strVal val="visible"/>
                                      </p:to>
                                    </p:set>
                                  </p:childTnLst>
                                </p:cTn>
                              </p:par>
                            </p:childTnLst>
                          </p:cTn>
                        </p:par>
                        <p:par>
                          <p:cTn id="325" fill="hold">
                            <p:stCondLst>
                              <p:cond delay="593"/>
                            </p:stCondLst>
                            <p:childTnLst>
                              <p:par>
                                <p:cTn id="326" presetID="1" presetClass="entr" presetSubtype="0" fill="hold" nodeType="afterEffect">
                                  <p:stCondLst>
                                    <p:cond delay="10"/>
                                  </p:stCondLst>
                                  <p:childTnLst>
                                    <p:set>
                                      <p:cBhvr>
                                        <p:cTn id="327" dur="1" fill="hold">
                                          <p:stCondLst>
                                            <p:cond delay="0"/>
                                          </p:stCondLst>
                                        </p:cTn>
                                        <p:tgtEl>
                                          <p:spTgt spid="640"/>
                                        </p:tgtEl>
                                        <p:attrNameLst>
                                          <p:attrName>style.visibility</p:attrName>
                                        </p:attrNameLst>
                                      </p:cBhvr>
                                      <p:to>
                                        <p:strVal val="visible"/>
                                      </p:to>
                                    </p:set>
                                  </p:childTnLst>
                                </p:cTn>
                              </p:par>
                            </p:childTnLst>
                          </p:cTn>
                        </p:par>
                        <p:par>
                          <p:cTn id="328" fill="hold">
                            <p:stCondLst>
                              <p:cond delay="594"/>
                            </p:stCondLst>
                            <p:childTnLst>
                              <p:par>
                                <p:cTn id="329" presetID="1" presetClass="entr" presetSubtype="0" fill="hold" nodeType="afterEffect">
                                  <p:stCondLst>
                                    <p:cond delay="10"/>
                                  </p:stCondLst>
                                  <p:childTnLst>
                                    <p:set>
                                      <p:cBhvr>
                                        <p:cTn id="330" dur="1" fill="hold">
                                          <p:stCondLst>
                                            <p:cond delay="0"/>
                                          </p:stCondLst>
                                        </p:cTn>
                                        <p:tgtEl>
                                          <p:spTgt spid="641"/>
                                        </p:tgtEl>
                                        <p:attrNameLst>
                                          <p:attrName>style.visibility</p:attrName>
                                        </p:attrNameLst>
                                      </p:cBhvr>
                                      <p:to>
                                        <p:strVal val="visible"/>
                                      </p:to>
                                    </p:set>
                                  </p:childTnLst>
                                </p:cTn>
                              </p:par>
                            </p:childTnLst>
                          </p:cTn>
                        </p:par>
                        <p:par>
                          <p:cTn id="331" fill="hold">
                            <p:stCondLst>
                              <p:cond delay="595"/>
                            </p:stCondLst>
                            <p:childTnLst>
                              <p:par>
                                <p:cTn id="332" presetID="1" presetClass="entr" presetSubtype="0" fill="hold" nodeType="afterEffect">
                                  <p:stCondLst>
                                    <p:cond delay="10"/>
                                  </p:stCondLst>
                                  <p:childTnLst>
                                    <p:set>
                                      <p:cBhvr>
                                        <p:cTn id="333" dur="1" fill="hold">
                                          <p:stCondLst>
                                            <p:cond delay="0"/>
                                          </p:stCondLst>
                                        </p:cTn>
                                        <p:tgtEl>
                                          <p:spTgt spid="642"/>
                                        </p:tgtEl>
                                        <p:attrNameLst>
                                          <p:attrName>style.visibility</p:attrName>
                                        </p:attrNameLst>
                                      </p:cBhvr>
                                      <p:to>
                                        <p:strVal val="visible"/>
                                      </p:to>
                                    </p:set>
                                  </p:childTnLst>
                                </p:cTn>
                              </p:par>
                            </p:childTnLst>
                          </p:cTn>
                        </p:par>
                        <p:par>
                          <p:cTn id="334" fill="hold">
                            <p:stCondLst>
                              <p:cond delay="596"/>
                            </p:stCondLst>
                            <p:childTnLst>
                              <p:par>
                                <p:cTn id="335" presetID="1" presetClass="entr" presetSubtype="0" fill="hold" nodeType="afterEffect">
                                  <p:stCondLst>
                                    <p:cond delay="10"/>
                                  </p:stCondLst>
                                  <p:childTnLst>
                                    <p:set>
                                      <p:cBhvr>
                                        <p:cTn id="336" dur="1" fill="hold">
                                          <p:stCondLst>
                                            <p:cond delay="0"/>
                                          </p:stCondLst>
                                        </p:cTn>
                                        <p:tgtEl>
                                          <p:spTgt spid="643"/>
                                        </p:tgtEl>
                                        <p:attrNameLst>
                                          <p:attrName>style.visibility</p:attrName>
                                        </p:attrNameLst>
                                      </p:cBhvr>
                                      <p:to>
                                        <p:strVal val="visible"/>
                                      </p:to>
                                    </p:set>
                                  </p:childTnLst>
                                </p:cTn>
                              </p:par>
                            </p:childTnLst>
                          </p:cTn>
                        </p:par>
                        <p:par>
                          <p:cTn id="337" fill="hold">
                            <p:stCondLst>
                              <p:cond delay="597"/>
                            </p:stCondLst>
                            <p:childTnLst>
                              <p:par>
                                <p:cTn id="338" presetID="1" presetClass="entr" presetSubtype="0" fill="hold" nodeType="afterEffect">
                                  <p:stCondLst>
                                    <p:cond delay="10"/>
                                  </p:stCondLst>
                                  <p:childTnLst>
                                    <p:set>
                                      <p:cBhvr>
                                        <p:cTn id="339" dur="1" fill="hold">
                                          <p:stCondLst>
                                            <p:cond delay="0"/>
                                          </p:stCondLst>
                                        </p:cTn>
                                        <p:tgtEl>
                                          <p:spTgt spid="644"/>
                                        </p:tgtEl>
                                        <p:attrNameLst>
                                          <p:attrName>style.visibility</p:attrName>
                                        </p:attrNameLst>
                                      </p:cBhvr>
                                      <p:to>
                                        <p:strVal val="visible"/>
                                      </p:to>
                                    </p:set>
                                  </p:childTnLst>
                                </p:cTn>
                              </p:par>
                            </p:childTnLst>
                          </p:cTn>
                        </p:par>
                        <p:par>
                          <p:cTn id="340" fill="hold">
                            <p:stCondLst>
                              <p:cond delay="598"/>
                            </p:stCondLst>
                            <p:childTnLst>
                              <p:par>
                                <p:cTn id="341" presetID="1" presetClass="entr" presetSubtype="0" fill="hold" nodeType="afterEffect">
                                  <p:stCondLst>
                                    <p:cond delay="10"/>
                                  </p:stCondLst>
                                  <p:childTnLst>
                                    <p:set>
                                      <p:cBhvr>
                                        <p:cTn id="342" dur="1" fill="hold">
                                          <p:stCondLst>
                                            <p:cond delay="0"/>
                                          </p:stCondLst>
                                        </p:cTn>
                                        <p:tgtEl>
                                          <p:spTgt spid="645"/>
                                        </p:tgtEl>
                                        <p:attrNameLst>
                                          <p:attrName>style.visibility</p:attrName>
                                        </p:attrNameLst>
                                      </p:cBhvr>
                                      <p:to>
                                        <p:strVal val="visible"/>
                                      </p:to>
                                    </p:set>
                                  </p:childTnLst>
                                </p:cTn>
                              </p:par>
                            </p:childTnLst>
                          </p:cTn>
                        </p:par>
                        <p:par>
                          <p:cTn id="343" fill="hold">
                            <p:stCondLst>
                              <p:cond delay="599"/>
                            </p:stCondLst>
                            <p:childTnLst>
                              <p:par>
                                <p:cTn id="344" presetID="1" presetClass="entr" presetSubtype="0" fill="hold" nodeType="afterEffect">
                                  <p:stCondLst>
                                    <p:cond delay="10"/>
                                  </p:stCondLst>
                                  <p:childTnLst>
                                    <p:set>
                                      <p:cBhvr>
                                        <p:cTn id="345" dur="1" fill="hold">
                                          <p:stCondLst>
                                            <p:cond delay="0"/>
                                          </p:stCondLst>
                                        </p:cTn>
                                        <p:tgtEl>
                                          <p:spTgt spid="646"/>
                                        </p:tgtEl>
                                        <p:attrNameLst>
                                          <p:attrName>style.visibility</p:attrName>
                                        </p:attrNameLst>
                                      </p:cBhvr>
                                      <p:to>
                                        <p:strVal val="visible"/>
                                      </p:to>
                                    </p:set>
                                  </p:childTnLst>
                                </p:cTn>
                              </p:par>
                            </p:childTnLst>
                          </p:cTn>
                        </p:par>
                        <p:par>
                          <p:cTn id="346" fill="hold">
                            <p:stCondLst>
                              <p:cond delay="600"/>
                            </p:stCondLst>
                            <p:childTnLst>
                              <p:par>
                                <p:cTn id="347" presetID="1" presetClass="entr" presetSubtype="0" fill="hold" nodeType="afterEffect">
                                  <p:stCondLst>
                                    <p:cond delay="10"/>
                                  </p:stCondLst>
                                  <p:childTnLst>
                                    <p:set>
                                      <p:cBhvr>
                                        <p:cTn id="348" dur="1" fill="hold">
                                          <p:stCondLst>
                                            <p:cond delay="0"/>
                                          </p:stCondLst>
                                        </p:cTn>
                                        <p:tgtEl>
                                          <p:spTgt spid="647"/>
                                        </p:tgtEl>
                                        <p:attrNameLst>
                                          <p:attrName>style.visibility</p:attrName>
                                        </p:attrNameLst>
                                      </p:cBhvr>
                                      <p:to>
                                        <p:strVal val="visible"/>
                                      </p:to>
                                    </p:set>
                                  </p:childTnLst>
                                </p:cTn>
                              </p:par>
                            </p:childTnLst>
                          </p:cTn>
                        </p:par>
                        <p:par>
                          <p:cTn id="349" fill="hold">
                            <p:stCondLst>
                              <p:cond delay="601"/>
                            </p:stCondLst>
                            <p:childTnLst>
                              <p:par>
                                <p:cTn id="350" presetID="1" presetClass="entr" presetSubtype="0" fill="hold" nodeType="afterEffect">
                                  <p:stCondLst>
                                    <p:cond delay="10"/>
                                  </p:stCondLst>
                                  <p:childTnLst>
                                    <p:set>
                                      <p:cBhvr>
                                        <p:cTn id="351" dur="1" fill="hold">
                                          <p:stCondLst>
                                            <p:cond delay="0"/>
                                          </p:stCondLst>
                                        </p:cTn>
                                        <p:tgtEl>
                                          <p:spTgt spid="648"/>
                                        </p:tgtEl>
                                        <p:attrNameLst>
                                          <p:attrName>style.visibility</p:attrName>
                                        </p:attrNameLst>
                                      </p:cBhvr>
                                      <p:to>
                                        <p:strVal val="visible"/>
                                      </p:to>
                                    </p:set>
                                  </p:childTnLst>
                                </p:cTn>
                              </p:par>
                            </p:childTnLst>
                          </p:cTn>
                        </p:par>
                        <p:par>
                          <p:cTn id="352" fill="hold">
                            <p:stCondLst>
                              <p:cond delay="602"/>
                            </p:stCondLst>
                            <p:childTnLst>
                              <p:par>
                                <p:cTn id="353" presetID="1" presetClass="entr" presetSubtype="0" fill="hold" nodeType="afterEffect">
                                  <p:stCondLst>
                                    <p:cond delay="10"/>
                                  </p:stCondLst>
                                  <p:childTnLst>
                                    <p:set>
                                      <p:cBhvr>
                                        <p:cTn id="354" dur="1" fill="hold">
                                          <p:stCondLst>
                                            <p:cond delay="0"/>
                                          </p:stCondLst>
                                        </p:cTn>
                                        <p:tgtEl>
                                          <p:spTgt spid="649"/>
                                        </p:tgtEl>
                                        <p:attrNameLst>
                                          <p:attrName>style.visibility</p:attrName>
                                        </p:attrNameLst>
                                      </p:cBhvr>
                                      <p:to>
                                        <p:strVal val="visible"/>
                                      </p:to>
                                    </p:set>
                                  </p:childTnLst>
                                </p:cTn>
                              </p:par>
                            </p:childTnLst>
                          </p:cTn>
                        </p:par>
                        <p:par>
                          <p:cTn id="355" fill="hold">
                            <p:stCondLst>
                              <p:cond delay="603"/>
                            </p:stCondLst>
                            <p:childTnLst>
                              <p:par>
                                <p:cTn id="356" presetID="1" presetClass="entr" presetSubtype="0" fill="hold" nodeType="afterEffect">
                                  <p:stCondLst>
                                    <p:cond delay="10"/>
                                  </p:stCondLst>
                                  <p:childTnLst>
                                    <p:set>
                                      <p:cBhvr>
                                        <p:cTn id="357" dur="1" fill="hold">
                                          <p:stCondLst>
                                            <p:cond delay="0"/>
                                          </p:stCondLst>
                                        </p:cTn>
                                        <p:tgtEl>
                                          <p:spTgt spid="650"/>
                                        </p:tgtEl>
                                        <p:attrNameLst>
                                          <p:attrName>style.visibility</p:attrName>
                                        </p:attrNameLst>
                                      </p:cBhvr>
                                      <p:to>
                                        <p:strVal val="visible"/>
                                      </p:to>
                                    </p:set>
                                  </p:childTnLst>
                                </p:cTn>
                              </p:par>
                            </p:childTnLst>
                          </p:cTn>
                        </p:par>
                        <p:par>
                          <p:cTn id="358" fill="hold">
                            <p:stCondLst>
                              <p:cond delay="604"/>
                            </p:stCondLst>
                            <p:childTnLst>
                              <p:par>
                                <p:cTn id="359" presetID="1" presetClass="entr" presetSubtype="0" fill="hold" nodeType="afterEffect">
                                  <p:stCondLst>
                                    <p:cond delay="10"/>
                                  </p:stCondLst>
                                  <p:childTnLst>
                                    <p:set>
                                      <p:cBhvr>
                                        <p:cTn id="360" dur="1" fill="hold">
                                          <p:stCondLst>
                                            <p:cond delay="0"/>
                                          </p:stCondLst>
                                        </p:cTn>
                                        <p:tgtEl>
                                          <p:spTgt spid="651"/>
                                        </p:tgtEl>
                                        <p:attrNameLst>
                                          <p:attrName>style.visibility</p:attrName>
                                        </p:attrNameLst>
                                      </p:cBhvr>
                                      <p:to>
                                        <p:strVal val="visible"/>
                                      </p:to>
                                    </p:set>
                                  </p:childTnLst>
                                </p:cTn>
                              </p:par>
                            </p:childTnLst>
                          </p:cTn>
                        </p:par>
                        <p:par>
                          <p:cTn id="361" fill="hold">
                            <p:stCondLst>
                              <p:cond delay="605"/>
                            </p:stCondLst>
                            <p:childTnLst>
                              <p:par>
                                <p:cTn id="362" presetID="1" presetClass="entr" presetSubtype="0" fill="hold" nodeType="afterEffect">
                                  <p:stCondLst>
                                    <p:cond delay="10"/>
                                  </p:stCondLst>
                                  <p:childTnLst>
                                    <p:set>
                                      <p:cBhvr>
                                        <p:cTn id="363" dur="1" fill="hold">
                                          <p:stCondLst>
                                            <p:cond delay="0"/>
                                          </p:stCondLst>
                                        </p:cTn>
                                        <p:tgtEl>
                                          <p:spTgt spid="652"/>
                                        </p:tgtEl>
                                        <p:attrNameLst>
                                          <p:attrName>style.visibility</p:attrName>
                                        </p:attrNameLst>
                                      </p:cBhvr>
                                      <p:to>
                                        <p:strVal val="visible"/>
                                      </p:to>
                                    </p:set>
                                  </p:childTnLst>
                                </p:cTn>
                              </p:par>
                            </p:childTnLst>
                          </p:cTn>
                        </p:par>
                        <p:par>
                          <p:cTn id="364" fill="hold">
                            <p:stCondLst>
                              <p:cond delay="606"/>
                            </p:stCondLst>
                            <p:childTnLst>
                              <p:par>
                                <p:cTn id="365" presetID="1" presetClass="entr" presetSubtype="0" fill="hold" nodeType="afterEffect">
                                  <p:stCondLst>
                                    <p:cond delay="10"/>
                                  </p:stCondLst>
                                  <p:childTnLst>
                                    <p:set>
                                      <p:cBhvr>
                                        <p:cTn id="366" dur="1" fill="hold">
                                          <p:stCondLst>
                                            <p:cond delay="0"/>
                                          </p:stCondLst>
                                        </p:cTn>
                                        <p:tgtEl>
                                          <p:spTgt spid="653"/>
                                        </p:tgtEl>
                                        <p:attrNameLst>
                                          <p:attrName>style.visibility</p:attrName>
                                        </p:attrNameLst>
                                      </p:cBhvr>
                                      <p:to>
                                        <p:strVal val="visible"/>
                                      </p:to>
                                    </p:set>
                                  </p:childTnLst>
                                </p:cTn>
                              </p:par>
                            </p:childTnLst>
                          </p:cTn>
                        </p:par>
                        <p:par>
                          <p:cTn id="367" fill="hold">
                            <p:stCondLst>
                              <p:cond delay="607"/>
                            </p:stCondLst>
                            <p:childTnLst>
                              <p:par>
                                <p:cTn id="368" presetID="1" presetClass="entr" presetSubtype="0" fill="hold" nodeType="afterEffect">
                                  <p:stCondLst>
                                    <p:cond delay="10"/>
                                  </p:stCondLst>
                                  <p:childTnLst>
                                    <p:set>
                                      <p:cBhvr>
                                        <p:cTn id="369" dur="1" fill="hold">
                                          <p:stCondLst>
                                            <p:cond delay="0"/>
                                          </p:stCondLst>
                                        </p:cTn>
                                        <p:tgtEl>
                                          <p:spTgt spid="654"/>
                                        </p:tgtEl>
                                        <p:attrNameLst>
                                          <p:attrName>style.visibility</p:attrName>
                                        </p:attrNameLst>
                                      </p:cBhvr>
                                      <p:to>
                                        <p:strVal val="visible"/>
                                      </p:to>
                                    </p:set>
                                  </p:childTnLst>
                                </p:cTn>
                              </p:par>
                            </p:childTnLst>
                          </p:cTn>
                        </p:par>
                        <p:par>
                          <p:cTn id="370" fill="hold">
                            <p:stCondLst>
                              <p:cond delay="608"/>
                            </p:stCondLst>
                            <p:childTnLst>
                              <p:par>
                                <p:cTn id="371" presetID="1" presetClass="entr" presetSubtype="0" fill="hold" nodeType="afterEffect">
                                  <p:stCondLst>
                                    <p:cond delay="10"/>
                                  </p:stCondLst>
                                  <p:childTnLst>
                                    <p:set>
                                      <p:cBhvr>
                                        <p:cTn id="372" dur="1" fill="hold">
                                          <p:stCondLst>
                                            <p:cond delay="0"/>
                                          </p:stCondLst>
                                        </p:cTn>
                                        <p:tgtEl>
                                          <p:spTgt spid="655"/>
                                        </p:tgtEl>
                                        <p:attrNameLst>
                                          <p:attrName>style.visibility</p:attrName>
                                        </p:attrNameLst>
                                      </p:cBhvr>
                                      <p:to>
                                        <p:strVal val="visible"/>
                                      </p:to>
                                    </p:set>
                                  </p:childTnLst>
                                </p:cTn>
                              </p:par>
                            </p:childTnLst>
                          </p:cTn>
                        </p:par>
                        <p:par>
                          <p:cTn id="373" fill="hold">
                            <p:stCondLst>
                              <p:cond delay="609"/>
                            </p:stCondLst>
                            <p:childTnLst>
                              <p:par>
                                <p:cTn id="374" presetID="1" presetClass="entr" presetSubtype="0" fill="hold" nodeType="afterEffect">
                                  <p:stCondLst>
                                    <p:cond delay="10"/>
                                  </p:stCondLst>
                                  <p:childTnLst>
                                    <p:set>
                                      <p:cBhvr>
                                        <p:cTn id="375" dur="1" fill="hold">
                                          <p:stCondLst>
                                            <p:cond delay="0"/>
                                          </p:stCondLst>
                                        </p:cTn>
                                        <p:tgtEl>
                                          <p:spTgt spid="656"/>
                                        </p:tgtEl>
                                        <p:attrNameLst>
                                          <p:attrName>style.visibility</p:attrName>
                                        </p:attrNameLst>
                                      </p:cBhvr>
                                      <p:to>
                                        <p:strVal val="visible"/>
                                      </p:to>
                                    </p:set>
                                  </p:childTnLst>
                                </p:cTn>
                              </p:par>
                            </p:childTnLst>
                          </p:cTn>
                        </p:par>
                        <p:par>
                          <p:cTn id="376" fill="hold">
                            <p:stCondLst>
                              <p:cond delay="610"/>
                            </p:stCondLst>
                            <p:childTnLst>
                              <p:par>
                                <p:cTn id="377" presetID="1" presetClass="entr" presetSubtype="0" fill="hold" nodeType="afterEffect">
                                  <p:stCondLst>
                                    <p:cond delay="10"/>
                                  </p:stCondLst>
                                  <p:childTnLst>
                                    <p:set>
                                      <p:cBhvr>
                                        <p:cTn id="378" dur="1" fill="hold">
                                          <p:stCondLst>
                                            <p:cond delay="0"/>
                                          </p:stCondLst>
                                        </p:cTn>
                                        <p:tgtEl>
                                          <p:spTgt spid="657"/>
                                        </p:tgtEl>
                                        <p:attrNameLst>
                                          <p:attrName>style.visibility</p:attrName>
                                        </p:attrNameLst>
                                      </p:cBhvr>
                                      <p:to>
                                        <p:strVal val="visible"/>
                                      </p:to>
                                    </p:set>
                                  </p:childTnLst>
                                </p:cTn>
                              </p:par>
                            </p:childTnLst>
                          </p:cTn>
                        </p:par>
                        <p:par>
                          <p:cTn id="379" fill="hold">
                            <p:stCondLst>
                              <p:cond delay="611"/>
                            </p:stCondLst>
                            <p:childTnLst>
                              <p:par>
                                <p:cTn id="380" presetID="1" presetClass="entr" presetSubtype="0" fill="hold" nodeType="afterEffect">
                                  <p:stCondLst>
                                    <p:cond delay="10"/>
                                  </p:stCondLst>
                                  <p:childTnLst>
                                    <p:set>
                                      <p:cBhvr>
                                        <p:cTn id="381" dur="1" fill="hold">
                                          <p:stCondLst>
                                            <p:cond delay="0"/>
                                          </p:stCondLst>
                                        </p:cTn>
                                        <p:tgtEl>
                                          <p:spTgt spid="658"/>
                                        </p:tgtEl>
                                        <p:attrNameLst>
                                          <p:attrName>style.visibility</p:attrName>
                                        </p:attrNameLst>
                                      </p:cBhvr>
                                      <p:to>
                                        <p:strVal val="visible"/>
                                      </p:to>
                                    </p:set>
                                  </p:childTnLst>
                                </p:cTn>
                              </p:par>
                            </p:childTnLst>
                          </p:cTn>
                        </p:par>
                        <p:par>
                          <p:cTn id="382" fill="hold">
                            <p:stCondLst>
                              <p:cond delay="612"/>
                            </p:stCondLst>
                            <p:childTnLst>
                              <p:par>
                                <p:cTn id="383" presetID="1" presetClass="entr" presetSubtype="0" fill="hold" nodeType="afterEffect">
                                  <p:stCondLst>
                                    <p:cond delay="10"/>
                                  </p:stCondLst>
                                  <p:childTnLst>
                                    <p:set>
                                      <p:cBhvr>
                                        <p:cTn id="384" dur="1" fill="hold">
                                          <p:stCondLst>
                                            <p:cond delay="0"/>
                                          </p:stCondLst>
                                        </p:cTn>
                                        <p:tgtEl>
                                          <p:spTgt spid="659"/>
                                        </p:tgtEl>
                                        <p:attrNameLst>
                                          <p:attrName>style.visibility</p:attrName>
                                        </p:attrNameLst>
                                      </p:cBhvr>
                                      <p:to>
                                        <p:strVal val="visible"/>
                                      </p:to>
                                    </p:set>
                                  </p:childTnLst>
                                </p:cTn>
                              </p:par>
                            </p:childTnLst>
                          </p:cTn>
                        </p:par>
                        <p:par>
                          <p:cTn id="385" fill="hold">
                            <p:stCondLst>
                              <p:cond delay="613"/>
                            </p:stCondLst>
                            <p:childTnLst>
                              <p:par>
                                <p:cTn id="386" presetID="1" presetClass="entr" presetSubtype="0" fill="hold" nodeType="afterEffect">
                                  <p:stCondLst>
                                    <p:cond delay="10"/>
                                  </p:stCondLst>
                                  <p:childTnLst>
                                    <p:set>
                                      <p:cBhvr>
                                        <p:cTn id="387" dur="1" fill="hold">
                                          <p:stCondLst>
                                            <p:cond delay="0"/>
                                          </p:stCondLst>
                                        </p:cTn>
                                        <p:tgtEl>
                                          <p:spTgt spid="660"/>
                                        </p:tgtEl>
                                        <p:attrNameLst>
                                          <p:attrName>style.visibility</p:attrName>
                                        </p:attrNameLst>
                                      </p:cBhvr>
                                      <p:to>
                                        <p:strVal val="visible"/>
                                      </p:to>
                                    </p:set>
                                  </p:childTnLst>
                                </p:cTn>
                              </p:par>
                            </p:childTnLst>
                          </p:cTn>
                        </p:par>
                        <p:par>
                          <p:cTn id="388" fill="hold">
                            <p:stCondLst>
                              <p:cond delay="614"/>
                            </p:stCondLst>
                            <p:childTnLst>
                              <p:par>
                                <p:cTn id="389" presetID="1" presetClass="entr" presetSubtype="0" fill="hold" nodeType="afterEffect">
                                  <p:stCondLst>
                                    <p:cond delay="10"/>
                                  </p:stCondLst>
                                  <p:childTnLst>
                                    <p:set>
                                      <p:cBhvr>
                                        <p:cTn id="390" dur="1" fill="hold">
                                          <p:stCondLst>
                                            <p:cond delay="0"/>
                                          </p:stCondLst>
                                        </p:cTn>
                                        <p:tgtEl>
                                          <p:spTgt spid="661"/>
                                        </p:tgtEl>
                                        <p:attrNameLst>
                                          <p:attrName>style.visibility</p:attrName>
                                        </p:attrNameLst>
                                      </p:cBhvr>
                                      <p:to>
                                        <p:strVal val="visible"/>
                                      </p:to>
                                    </p:set>
                                  </p:childTnLst>
                                </p:cTn>
                              </p:par>
                            </p:childTnLst>
                          </p:cTn>
                        </p:par>
                        <p:par>
                          <p:cTn id="391" fill="hold">
                            <p:stCondLst>
                              <p:cond delay="615"/>
                            </p:stCondLst>
                            <p:childTnLst>
                              <p:par>
                                <p:cTn id="392" presetID="1" presetClass="entr" presetSubtype="0" fill="hold" nodeType="afterEffect">
                                  <p:stCondLst>
                                    <p:cond delay="10"/>
                                  </p:stCondLst>
                                  <p:childTnLst>
                                    <p:set>
                                      <p:cBhvr>
                                        <p:cTn id="393" dur="1" fill="hold">
                                          <p:stCondLst>
                                            <p:cond delay="0"/>
                                          </p:stCondLst>
                                        </p:cTn>
                                        <p:tgtEl>
                                          <p:spTgt spid="662"/>
                                        </p:tgtEl>
                                        <p:attrNameLst>
                                          <p:attrName>style.visibility</p:attrName>
                                        </p:attrNameLst>
                                      </p:cBhvr>
                                      <p:to>
                                        <p:strVal val="visible"/>
                                      </p:to>
                                    </p:set>
                                  </p:childTnLst>
                                </p:cTn>
                              </p:par>
                            </p:childTnLst>
                          </p:cTn>
                        </p:par>
                        <p:par>
                          <p:cTn id="394" fill="hold">
                            <p:stCondLst>
                              <p:cond delay="616"/>
                            </p:stCondLst>
                            <p:childTnLst>
                              <p:par>
                                <p:cTn id="395" presetID="1" presetClass="entr" presetSubtype="0" fill="hold" nodeType="afterEffect">
                                  <p:stCondLst>
                                    <p:cond delay="10"/>
                                  </p:stCondLst>
                                  <p:childTnLst>
                                    <p:set>
                                      <p:cBhvr>
                                        <p:cTn id="396" dur="1" fill="hold">
                                          <p:stCondLst>
                                            <p:cond delay="0"/>
                                          </p:stCondLst>
                                        </p:cTn>
                                        <p:tgtEl>
                                          <p:spTgt spid="663"/>
                                        </p:tgtEl>
                                        <p:attrNameLst>
                                          <p:attrName>style.visibility</p:attrName>
                                        </p:attrNameLst>
                                      </p:cBhvr>
                                      <p:to>
                                        <p:strVal val="visible"/>
                                      </p:to>
                                    </p:set>
                                  </p:childTnLst>
                                </p:cTn>
                              </p:par>
                            </p:childTnLst>
                          </p:cTn>
                        </p:par>
                        <p:par>
                          <p:cTn id="397" fill="hold">
                            <p:stCondLst>
                              <p:cond delay="617"/>
                            </p:stCondLst>
                            <p:childTnLst>
                              <p:par>
                                <p:cTn id="398" presetID="1" presetClass="entr" presetSubtype="0" fill="hold" nodeType="afterEffect">
                                  <p:stCondLst>
                                    <p:cond delay="10"/>
                                  </p:stCondLst>
                                  <p:childTnLst>
                                    <p:set>
                                      <p:cBhvr>
                                        <p:cTn id="399" dur="1" fill="hold">
                                          <p:stCondLst>
                                            <p:cond delay="0"/>
                                          </p:stCondLst>
                                        </p:cTn>
                                        <p:tgtEl>
                                          <p:spTgt spid="664"/>
                                        </p:tgtEl>
                                        <p:attrNameLst>
                                          <p:attrName>style.visibility</p:attrName>
                                        </p:attrNameLst>
                                      </p:cBhvr>
                                      <p:to>
                                        <p:strVal val="visible"/>
                                      </p:to>
                                    </p:set>
                                  </p:childTnLst>
                                </p:cTn>
                              </p:par>
                            </p:childTnLst>
                          </p:cTn>
                        </p:par>
                        <p:par>
                          <p:cTn id="400" fill="hold">
                            <p:stCondLst>
                              <p:cond delay="618"/>
                            </p:stCondLst>
                            <p:childTnLst>
                              <p:par>
                                <p:cTn id="401" presetID="1" presetClass="entr" presetSubtype="0" fill="hold" nodeType="afterEffect">
                                  <p:stCondLst>
                                    <p:cond delay="10"/>
                                  </p:stCondLst>
                                  <p:childTnLst>
                                    <p:set>
                                      <p:cBhvr>
                                        <p:cTn id="402" dur="1" fill="hold">
                                          <p:stCondLst>
                                            <p:cond delay="0"/>
                                          </p:stCondLst>
                                        </p:cTn>
                                        <p:tgtEl>
                                          <p:spTgt spid="665"/>
                                        </p:tgtEl>
                                        <p:attrNameLst>
                                          <p:attrName>style.visibility</p:attrName>
                                        </p:attrNameLst>
                                      </p:cBhvr>
                                      <p:to>
                                        <p:strVal val="visible"/>
                                      </p:to>
                                    </p:set>
                                  </p:childTnLst>
                                </p:cTn>
                              </p:par>
                            </p:childTnLst>
                          </p:cTn>
                        </p:par>
                        <p:par>
                          <p:cTn id="403" fill="hold">
                            <p:stCondLst>
                              <p:cond delay="619"/>
                            </p:stCondLst>
                            <p:childTnLst>
                              <p:par>
                                <p:cTn id="404" presetID="1" presetClass="entr" presetSubtype="0" fill="hold" nodeType="afterEffect">
                                  <p:stCondLst>
                                    <p:cond delay="10"/>
                                  </p:stCondLst>
                                  <p:childTnLst>
                                    <p:set>
                                      <p:cBhvr>
                                        <p:cTn id="405" dur="1" fill="hold">
                                          <p:stCondLst>
                                            <p:cond delay="0"/>
                                          </p:stCondLst>
                                        </p:cTn>
                                        <p:tgtEl>
                                          <p:spTgt spid="666"/>
                                        </p:tgtEl>
                                        <p:attrNameLst>
                                          <p:attrName>style.visibility</p:attrName>
                                        </p:attrNameLst>
                                      </p:cBhvr>
                                      <p:to>
                                        <p:strVal val="visible"/>
                                      </p:to>
                                    </p:set>
                                  </p:childTnLst>
                                </p:cTn>
                              </p:par>
                            </p:childTnLst>
                          </p:cTn>
                        </p:par>
                        <p:par>
                          <p:cTn id="406" fill="hold">
                            <p:stCondLst>
                              <p:cond delay="620"/>
                            </p:stCondLst>
                            <p:childTnLst>
                              <p:par>
                                <p:cTn id="407" presetID="1" presetClass="entr" presetSubtype="0" fill="hold" nodeType="afterEffect">
                                  <p:stCondLst>
                                    <p:cond delay="10"/>
                                  </p:stCondLst>
                                  <p:childTnLst>
                                    <p:set>
                                      <p:cBhvr>
                                        <p:cTn id="408" dur="1" fill="hold">
                                          <p:stCondLst>
                                            <p:cond delay="0"/>
                                          </p:stCondLst>
                                        </p:cTn>
                                        <p:tgtEl>
                                          <p:spTgt spid="667"/>
                                        </p:tgtEl>
                                        <p:attrNameLst>
                                          <p:attrName>style.visibility</p:attrName>
                                        </p:attrNameLst>
                                      </p:cBhvr>
                                      <p:to>
                                        <p:strVal val="visible"/>
                                      </p:to>
                                    </p:set>
                                  </p:childTnLst>
                                </p:cTn>
                              </p:par>
                            </p:childTnLst>
                          </p:cTn>
                        </p:par>
                        <p:par>
                          <p:cTn id="409" fill="hold">
                            <p:stCondLst>
                              <p:cond delay="621"/>
                            </p:stCondLst>
                            <p:childTnLst>
                              <p:par>
                                <p:cTn id="410" presetID="1" presetClass="entr" presetSubtype="0" fill="hold" nodeType="afterEffect">
                                  <p:stCondLst>
                                    <p:cond delay="10"/>
                                  </p:stCondLst>
                                  <p:childTnLst>
                                    <p:set>
                                      <p:cBhvr>
                                        <p:cTn id="411" dur="1" fill="hold">
                                          <p:stCondLst>
                                            <p:cond delay="0"/>
                                          </p:stCondLst>
                                        </p:cTn>
                                        <p:tgtEl>
                                          <p:spTgt spid="668"/>
                                        </p:tgtEl>
                                        <p:attrNameLst>
                                          <p:attrName>style.visibility</p:attrName>
                                        </p:attrNameLst>
                                      </p:cBhvr>
                                      <p:to>
                                        <p:strVal val="visible"/>
                                      </p:to>
                                    </p:set>
                                  </p:childTnLst>
                                </p:cTn>
                              </p:par>
                            </p:childTnLst>
                          </p:cTn>
                        </p:par>
                        <p:par>
                          <p:cTn id="412" fill="hold">
                            <p:stCondLst>
                              <p:cond delay="622"/>
                            </p:stCondLst>
                            <p:childTnLst>
                              <p:par>
                                <p:cTn id="413" presetID="1" presetClass="entr" presetSubtype="0" fill="hold" nodeType="afterEffect">
                                  <p:stCondLst>
                                    <p:cond delay="10"/>
                                  </p:stCondLst>
                                  <p:childTnLst>
                                    <p:set>
                                      <p:cBhvr>
                                        <p:cTn id="414" dur="1" fill="hold">
                                          <p:stCondLst>
                                            <p:cond delay="0"/>
                                          </p:stCondLst>
                                        </p:cTn>
                                        <p:tgtEl>
                                          <p:spTgt spid="669"/>
                                        </p:tgtEl>
                                        <p:attrNameLst>
                                          <p:attrName>style.visibility</p:attrName>
                                        </p:attrNameLst>
                                      </p:cBhvr>
                                      <p:to>
                                        <p:strVal val="visible"/>
                                      </p:to>
                                    </p:set>
                                  </p:childTnLst>
                                </p:cTn>
                              </p:par>
                            </p:childTnLst>
                          </p:cTn>
                        </p:par>
                        <p:par>
                          <p:cTn id="415" fill="hold">
                            <p:stCondLst>
                              <p:cond delay="623"/>
                            </p:stCondLst>
                            <p:childTnLst>
                              <p:par>
                                <p:cTn id="416" presetID="1" presetClass="entr" presetSubtype="0" fill="hold" nodeType="afterEffect">
                                  <p:stCondLst>
                                    <p:cond delay="10"/>
                                  </p:stCondLst>
                                  <p:childTnLst>
                                    <p:set>
                                      <p:cBhvr>
                                        <p:cTn id="417" dur="1" fill="hold">
                                          <p:stCondLst>
                                            <p:cond delay="0"/>
                                          </p:stCondLst>
                                        </p:cTn>
                                        <p:tgtEl>
                                          <p:spTgt spid="670"/>
                                        </p:tgtEl>
                                        <p:attrNameLst>
                                          <p:attrName>style.visibility</p:attrName>
                                        </p:attrNameLst>
                                      </p:cBhvr>
                                      <p:to>
                                        <p:strVal val="visible"/>
                                      </p:to>
                                    </p:set>
                                  </p:childTnLst>
                                </p:cTn>
                              </p:par>
                            </p:childTnLst>
                          </p:cTn>
                        </p:par>
                        <p:par>
                          <p:cTn id="418" fill="hold">
                            <p:stCondLst>
                              <p:cond delay="624"/>
                            </p:stCondLst>
                            <p:childTnLst>
                              <p:par>
                                <p:cTn id="419" presetID="1" presetClass="entr" presetSubtype="0" fill="hold" nodeType="afterEffect">
                                  <p:stCondLst>
                                    <p:cond delay="10"/>
                                  </p:stCondLst>
                                  <p:childTnLst>
                                    <p:set>
                                      <p:cBhvr>
                                        <p:cTn id="420" dur="1" fill="hold">
                                          <p:stCondLst>
                                            <p:cond delay="0"/>
                                          </p:stCondLst>
                                        </p:cTn>
                                        <p:tgtEl>
                                          <p:spTgt spid="671"/>
                                        </p:tgtEl>
                                        <p:attrNameLst>
                                          <p:attrName>style.visibility</p:attrName>
                                        </p:attrNameLst>
                                      </p:cBhvr>
                                      <p:to>
                                        <p:strVal val="visible"/>
                                      </p:to>
                                    </p:set>
                                  </p:childTnLst>
                                </p:cTn>
                              </p:par>
                            </p:childTnLst>
                          </p:cTn>
                        </p:par>
                        <p:par>
                          <p:cTn id="421" fill="hold">
                            <p:stCondLst>
                              <p:cond delay="625"/>
                            </p:stCondLst>
                            <p:childTnLst>
                              <p:par>
                                <p:cTn id="422" presetID="1" presetClass="entr" presetSubtype="0" fill="hold" nodeType="afterEffect">
                                  <p:stCondLst>
                                    <p:cond delay="10"/>
                                  </p:stCondLst>
                                  <p:childTnLst>
                                    <p:set>
                                      <p:cBhvr>
                                        <p:cTn id="423" dur="1" fill="hold">
                                          <p:stCondLst>
                                            <p:cond delay="0"/>
                                          </p:stCondLst>
                                        </p:cTn>
                                        <p:tgtEl>
                                          <p:spTgt spid="672"/>
                                        </p:tgtEl>
                                        <p:attrNameLst>
                                          <p:attrName>style.visibility</p:attrName>
                                        </p:attrNameLst>
                                      </p:cBhvr>
                                      <p:to>
                                        <p:strVal val="visible"/>
                                      </p:to>
                                    </p:set>
                                  </p:childTnLst>
                                </p:cTn>
                              </p:par>
                            </p:childTnLst>
                          </p:cTn>
                        </p:par>
                        <p:par>
                          <p:cTn id="424" fill="hold">
                            <p:stCondLst>
                              <p:cond delay="626"/>
                            </p:stCondLst>
                            <p:childTnLst>
                              <p:par>
                                <p:cTn id="425" presetID="1" presetClass="entr" presetSubtype="0" fill="hold" nodeType="afterEffect">
                                  <p:stCondLst>
                                    <p:cond delay="10"/>
                                  </p:stCondLst>
                                  <p:childTnLst>
                                    <p:set>
                                      <p:cBhvr>
                                        <p:cTn id="426" dur="1" fill="hold">
                                          <p:stCondLst>
                                            <p:cond delay="0"/>
                                          </p:stCondLst>
                                        </p:cTn>
                                        <p:tgtEl>
                                          <p:spTgt spid="673"/>
                                        </p:tgtEl>
                                        <p:attrNameLst>
                                          <p:attrName>style.visibility</p:attrName>
                                        </p:attrNameLst>
                                      </p:cBhvr>
                                      <p:to>
                                        <p:strVal val="visible"/>
                                      </p:to>
                                    </p:set>
                                  </p:childTnLst>
                                </p:cTn>
                              </p:par>
                            </p:childTnLst>
                          </p:cTn>
                        </p:par>
                        <p:par>
                          <p:cTn id="427" fill="hold">
                            <p:stCondLst>
                              <p:cond delay="627"/>
                            </p:stCondLst>
                            <p:childTnLst>
                              <p:par>
                                <p:cTn id="428" presetID="1" presetClass="entr" presetSubtype="0" fill="hold" nodeType="afterEffect">
                                  <p:stCondLst>
                                    <p:cond delay="10"/>
                                  </p:stCondLst>
                                  <p:childTnLst>
                                    <p:set>
                                      <p:cBhvr>
                                        <p:cTn id="429" dur="1" fill="hold">
                                          <p:stCondLst>
                                            <p:cond delay="0"/>
                                          </p:stCondLst>
                                        </p:cTn>
                                        <p:tgtEl>
                                          <p:spTgt spid="674"/>
                                        </p:tgtEl>
                                        <p:attrNameLst>
                                          <p:attrName>style.visibility</p:attrName>
                                        </p:attrNameLst>
                                      </p:cBhvr>
                                      <p:to>
                                        <p:strVal val="visible"/>
                                      </p:to>
                                    </p:set>
                                  </p:childTnLst>
                                </p:cTn>
                              </p:par>
                            </p:childTnLst>
                          </p:cTn>
                        </p:par>
                        <p:par>
                          <p:cTn id="430" fill="hold">
                            <p:stCondLst>
                              <p:cond delay="628"/>
                            </p:stCondLst>
                            <p:childTnLst>
                              <p:par>
                                <p:cTn id="431" presetID="1" presetClass="entr" presetSubtype="0" fill="hold" nodeType="afterEffect">
                                  <p:stCondLst>
                                    <p:cond delay="10"/>
                                  </p:stCondLst>
                                  <p:childTnLst>
                                    <p:set>
                                      <p:cBhvr>
                                        <p:cTn id="432" dur="1" fill="hold">
                                          <p:stCondLst>
                                            <p:cond delay="0"/>
                                          </p:stCondLst>
                                        </p:cTn>
                                        <p:tgtEl>
                                          <p:spTgt spid="675"/>
                                        </p:tgtEl>
                                        <p:attrNameLst>
                                          <p:attrName>style.visibility</p:attrName>
                                        </p:attrNameLst>
                                      </p:cBhvr>
                                      <p:to>
                                        <p:strVal val="visible"/>
                                      </p:to>
                                    </p:set>
                                  </p:childTnLst>
                                </p:cTn>
                              </p:par>
                            </p:childTnLst>
                          </p:cTn>
                        </p:par>
                        <p:par>
                          <p:cTn id="433" fill="hold">
                            <p:stCondLst>
                              <p:cond delay="629"/>
                            </p:stCondLst>
                            <p:childTnLst>
                              <p:par>
                                <p:cTn id="434" presetID="1" presetClass="entr" presetSubtype="0" fill="hold" nodeType="afterEffect">
                                  <p:stCondLst>
                                    <p:cond delay="10"/>
                                  </p:stCondLst>
                                  <p:childTnLst>
                                    <p:set>
                                      <p:cBhvr>
                                        <p:cTn id="435" dur="1" fill="hold">
                                          <p:stCondLst>
                                            <p:cond delay="0"/>
                                          </p:stCondLst>
                                        </p:cTn>
                                        <p:tgtEl>
                                          <p:spTgt spid="676"/>
                                        </p:tgtEl>
                                        <p:attrNameLst>
                                          <p:attrName>style.visibility</p:attrName>
                                        </p:attrNameLst>
                                      </p:cBhvr>
                                      <p:to>
                                        <p:strVal val="visible"/>
                                      </p:to>
                                    </p:set>
                                  </p:childTnLst>
                                </p:cTn>
                              </p:par>
                            </p:childTnLst>
                          </p:cTn>
                        </p:par>
                        <p:par>
                          <p:cTn id="436" fill="hold">
                            <p:stCondLst>
                              <p:cond delay="630"/>
                            </p:stCondLst>
                            <p:childTnLst>
                              <p:par>
                                <p:cTn id="437" presetID="1" presetClass="entr" presetSubtype="0" fill="hold" nodeType="afterEffect">
                                  <p:stCondLst>
                                    <p:cond delay="10"/>
                                  </p:stCondLst>
                                  <p:childTnLst>
                                    <p:set>
                                      <p:cBhvr>
                                        <p:cTn id="438" dur="1" fill="hold">
                                          <p:stCondLst>
                                            <p:cond delay="0"/>
                                          </p:stCondLst>
                                        </p:cTn>
                                        <p:tgtEl>
                                          <p:spTgt spid="677"/>
                                        </p:tgtEl>
                                        <p:attrNameLst>
                                          <p:attrName>style.visibility</p:attrName>
                                        </p:attrNameLst>
                                      </p:cBhvr>
                                      <p:to>
                                        <p:strVal val="visible"/>
                                      </p:to>
                                    </p:set>
                                  </p:childTnLst>
                                </p:cTn>
                              </p:par>
                            </p:childTnLst>
                          </p:cTn>
                        </p:par>
                        <p:par>
                          <p:cTn id="439" fill="hold">
                            <p:stCondLst>
                              <p:cond delay="631"/>
                            </p:stCondLst>
                            <p:childTnLst>
                              <p:par>
                                <p:cTn id="440" presetID="1" presetClass="entr" presetSubtype="0" fill="hold" nodeType="afterEffect">
                                  <p:stCondLst>
                                    <p:cond delay="10"/>
                                  </p:stCondLst>
                                  <p:childTnLst>
                                    <p:set>
                                      <p:cBhvr>
                                        <p:cTn id="441" dur="1" fill="hold">
                                          <p:stCondLst>
                                            <p:cond delay="0"/>
                                          </p:stCondLst>
                                        </p:cTn>
                                        <p:tgtEl>
                                          <p:spTgt spid="678"/>
                                        </p:tgtEl>
                                        <p:attrNameLst>
                                          <p:attrName>style.visibility</p:attrName>
                                        </p:attrNameLst>
                                      </p:cBhvr>
                                      <p:to>
                                        <p:strVal val="visible"/>
                                      </p:to>
                                    </p:set>
                                  </p:childTnLst>
                                </p:cTn>
                              </p:par>
                            </p:childTnLst>
                          </p:cTn>
                        </p:par>
                        <p:par>
                          <p:cTn id="442" fill="hold">
                            <p:stCondLst>
                              <p:cond delay="632"/>
                            </p:stCondLst>
                            <p:childTnLst>
                              <p:par>
                                <p:cTn id="443" presetID="1" presetClass="entr" presetSubtype="0" fill="hold" nodeType="afterEffect">
                                  <p:stCondLst>
                                    <p:cond delay="10"/>
                                  </p:stCondLst>
                                  <p:childTnLst>
                                    <p:set>
                                      <p:cBhvr>
                                        <p:cTn id="444" dur="1" fill="hold">
                                          <p:stCondLst>
                                            <p:cond delay="0"/>
                                          </p:stCondLst>
                                        </p:cTn>
                                        <p:tgtEl>
                                          <p:spTgt spid="679"/>
                                        </p:tgtEl>
                                        <p:attrNameLst>
                                          <p:attrName>style.visibility</p:attrName>
                                        </p:attrNameLst>
                                      </p:cBhvr>
                                      <p:to>
                                        <p:strVal val="visible"/>
                                      </p:to>
                                    </p:set>
                                  </p:childTnLst>
                                </p:cTn>
                              </p:par>
                            </p:childTnLst>
                          </p:cTn>
                        </p:par>
                        <p:par>
                          <p:cTn id="445" fill="hold">
                            <p:stCondLst>
                              <p:cond delay="633"/>
                            </p:stCondLst>
                            <p:childTnLst>
                              <p:par>
                                <p:cTn id="446" presetID="1" presetClass="entr" presetSubtype="0" fill="hold" nodeType="afterEffect">
                                  <p:stCondLst>
                                    <p:cond delay="10"/>
                                  </p:stCondLst>
                                  <p:childTnLst>
                                    <p:set>
                                      <p:cBhvr>
                                        <p:cTn id="447" dur="1" fill="hold">
                                          <p:stCondLst>
                                            <p:cond delay="0"/>
                                          </p:stCondLst>
                                        </p:cTn>
                                        <p:tgtEl>
                                          <p:spTgt spid="680"/>
                                        </p:tgtEl>
                                        <p:attrNameLst>
                                          <p:attrName>style.visibility</p:attrName>
                                        </p:attrNameLst>
                                      </p:cBhvr>
                                      <p:to>
                                        <p:strVal val="visible"/>
                                      </p:to>
                                    </p:set>
                                  </p:childTnLst>
                                </p:cTn>
                              </p:par>
                            </p:childTnLst>
                          </p:cTn>
                        </p:par>
                        <p:par>
                          <p:cTn id="448" fill="hold">
                            <p:stCondLst>
                              <p:cond delay="634"/>
                            </p:stCondLst>
                            <p:childTnLst>
                              <p:par>
                                <p:cTn id="449" presetID="1" presetClass="entr" presetSubtype="0" fill="hold" nodeType="afterEffect">
                                  <p:stCondLst>
                                    <p:cond delay="10"/>
                                  </p:stCondLst>
                                  <p:childTnLst>
                                    <p:set>
                                      <p:cBhvr>
                                        <p:cTn id="450" dur="1" fill="hold">
                                          <p:stCondLst>
                                            <p:cond delay="0"/>
                                          </p:stCondLst>
                                        </p:cTn>
                                        <p:tgtEl>
                                          <p:spTgt spid="681"/>
                                        </p:tgtEl>
                                        <p:attrNameLst>
                                          <p:attrName>style.visibility</p:attrName>
                                        </p:attrNameLst>
                                      </p:cBhvr>
                                      <p:to>
                                        <p:strVal val="visible"/>
                                      </p:to>
                                    </p:set>
                                  </p:childTnLst>
                                </p:cTn>
                              </p:par>
                            </p:childTnLst>
                          </p:cTn>
                        </p:par>
                        <p:par>
                          <p:cTn id="451" fill="hold">
                            <p:stCondLst>
                              <p:cond delay="635"/>
                            </p:stCondLst>
                            <p:childTnLst>
                              <p:par>
                                <p:cTn id="452" presetID="1" presetClass="entr" presetSubtype="0" fill="hold" nodeType="afterEffect">
                                  <p:stCondLst>
                                    <p:cond delay="10"/>
                                  </p:stCondLst>
                                  <p:childTnLst>
                                    <p:set>
                                      <p:cBhvr>
                                        <p:cTn id="453" dur="1" fill="hold">
                                          <p:stCondLst>
                                            <p:cond delay="0"/>
                                          </p:stCondLst>
                                        </p:cTn>
                                        <p:tgtEl>
                                          <p:spTgt spid="682"/>
                                        </p:tgtEl>
                                        <p:attrNameLst>
                                          <p:attrName>style.visibility</p:attrName>
                                        </p:attrNameLst>
                                      </p:cBhvr>
                                      <p:to>
                                        <p:strVal val="visible"/>
                                      </p:to>
                                    </p:set>
                                  </p:childTnLst>
                                </p:cTn>
                              </p:par>
                            </p:childTnLst>
                          </p:cTn>
                        </p:par>
                        <p:par>
                          <p:cTn id="454" fill="hold">
                            <p:stCondLst>
                              <p:cond delay="636"/>
                            </p:stCondLst>
                            <p:childTnLst>
                              <p:par>
                                <p:cTn id="455" presetID="1" presetClass="entr" presetSubtype="0" fill="hold" nodeType="afterEffect">
                                  <p:stCondLst>
                                    <p:cond delay="10"/>
                                  </p:stCondLst>
                                  <p:childTnLst>
                                    <p:set>
                                      <p:cBhvr>
                                        <p:cTn id="456" dur="1" fill="hold">
                                          <p:stCondLst>
                                            <p:cond delay="0"/>
                                          </p:stCondLst>
                                        </p:cTn>
                                        <p:tgtEl>
                                          <p:spTgt spid="683"/>
                                        </p:tgtEl>
                                        <p:attrNameLst>
                                          <p:attrName>style.visibility</p:attrName>
                                        </p:attrNameLst>
                                      </p:cBhvr>
                                      <p:to>
                                        <p:strVal val="visible"/>
                                      </p:to>
                                    </p:set>
                                  </p:childTnLst>
                                </p:cTn>
                              </p:par>
                            </p:childTnLst>
                          </p:cTn>
                        </p:par>
                        <p:par>
                          <p:cTn id="457" fill="hold">
                            <p:stCondLst>
                              <p:cond delay="637"/>
                            </p:stCondLst>
                            <p:childTnLst>
                              <p:par>
                                <p:cTn id="458" presetID="1" presetClass="entr" presetSubtype="0" fill="hold" nodeType="afterEffect">
                                  <p:stCondLst>
                                    <p:cond delay="10"/>
                                  </p:stCondLst>
                                  <p:childTnLst>
                                    <p:set>
                                      <p:cBhvr>
                                        <p:cTn id="459" dur="1" fill="hold">
                                          <p:stCondLst>
                                            <p:cond delay="0"/>
                                          </p:stCondLst>
                                        </p:cTn>
                                        <p:tgtEl>
                                          <p:spTgt spid="684"/>
                                        </p:tgtEl>
                                        <p:attrNameLst>
                                          <p:attrName>style.visibility</p:attrName>
                                        </p:attrNameLst>
                                      </p:cBhvr>
                                      <p:to>
                                        <p:strVal val="visible"/>
                                      </p:to>
                                    </p:set>
                                  </p:childTnLst>
                                </p:cTn>
                              </p:par>
                            </p:childTnLst>
                          </p:cTn>
                        </p:par>
                        <p:par>
                          <p:cTn id="460" fill="hold">
                            <p:stCondLst>
                              <p:cond delay="638"/>
                            </p:stCondLst>
                            <p:childTnLst>
                              <p:par>
                                <p:cTn id="461" presetID="1" presetClass="entr" presetSubtype="0" fill="hold" nodeType="afterEffect">
                                  <p:stCondLst>
                                    <p:cond delay="10"/>
                                  </p:stCondLst>
                                  <p:childTnLst>
                                    <p:set>
                                      <p:cBhvr>
                                        <p:cTn id="462" dur="1" fill="hold">
                                          <p:stCondLst>
                                            <p:cond delay="0"/>
                                          </p:stCondLst>
                                        </p:cTn>
                                        <p:tgtEl>
                                          <p:spTgt spid="685"/>
                                        </p:tgtEl>
                                        <p:attrNameLst>
                                          <p:attrName>style.visibility</p:attrName>
                                        </p:attrNameLst>
                                      </p:cBhvr>
                                      <p:to>
                                        <p:strVal val="visible"/>
                                      </p:to>
                                    </p:set>
                                  </p:childTnLst>
                                </p:cTn>
                              </p:par>
                            </p:childTnLst>
                          </p:cTn>
                        </p:par>
                        <p:par>
                          <p:cTn id="463" fill="hold">
                            <p:stCondLst>
                              <p:cond delay="639"/>
                            </p:stCondLst>
                            <p:childTnLst>
                              <p:par>
                                <p:cTn id="464" presetID="1" presetClass="entr" presetSubtype="0" fill="hold" nodeType="afterEffect">
                                  <p:stCondLst>
                                    <p:cond delay="10"/>
                                  </p:stCondLst>
                                  <p:childTnLst>
                                    <p:set>
                                      <p:cBhvr>
                                        <p:cTn id="465" dur="1" fill="hold">
                                          <p:stCondLst>
                                            <p:cond delay="0"/>
                                          </p:stCondLst>
                                        </p:cTn>
                                        <p:tgtEl>
                                          <p:spTgt spid="686"/>
                                        </p:tgtEl>
                                        <p:attrNameLst>
                                          <p:attrName>style.visibility</p:attrName>
                                        </p:attrNameLst>
                                      </p:cBhvr>
                                      <p:to>
                                        <p:strVal val="visible"/>
                                      </p:to>
                                    </p:set>
                                  </p:childTnLst>
                                </p:cTn>
                              </p:par>
                            </p:childTnLst>
                          </p:cTn>
                        </p:par>
                        <p:par>
                          <p:cTn id="466" fill="hold">
                            <p:stCondLst>
                              <p:cond delay="640"/>
                            </p:stCondLst>
                            <p:childTnLst>
                              <p:par>
                                <p:cTn id="467" presetID="1" presetClass="entr" presetSubtype="0" fill="hold" nodeType="afterEffect">
                                  <p:stCondLst>
                                    <p:cond delay="10"/>
                                  </p:stCondLst>
                                  <p:childTnLst>
                                    <p:set>
                                      <p:cBhvr>
                                        <p:cTn id="468" dur="1" fill="hold">
                                          <p:stCondLst>
                                            <p:cond delay="0"/>
                                          </p:stCondLst>
                                        </p:cTn>
                                        <p:tgtEl>
                                          <p:spTgt spid="687"/>
                                        </p:tgtEl>
                                        <p:attrNameLst>
                                          <p:attrName>style.visibility</p:attrName>
                                        </p:attrNameLst>
                                      </p:cBhvr>
                                      <p:to>
                                        <p:strVal val="visible"/>
                                      </p:to>
                                    </p:set>
                                  </p:childTnLst>
                                </p:cTn>
                              </p:par>
                            </p:childTnLst>
                          </p:cTn>
                        </p:par>
                        <p:par>
                          <p:cTn id="469" fill="hold">
                            <p:stCondLst>
                              <p:cond delay="641"/>
                            </p:stCondLst>
                            <p:childTnLst>
                              <p:par>
                                <p:cTn id="470" presetID="1" presetClass="entr" presetSubtype="0" fill="hold" nodeType="afterEffect">
                                  <p:stCondLst>
                                    <p:cond delay="10"/>
                                  </p:stCondLst>
                                  <p:childTnLst>
                                    <p:set>
                                      <p:cBhvr>
                                        <p:cTn id="471" dur="1" fill="hold">
                                          <p:stCondLst>
                                            <p:cond delay="0"/>
                                          </p:stCondLst>
                                        </p:cTn>
                                        <p:tgtEl>
                                          <p:spTgt spid="688"/>
                                        </p:tgtEl>
                                        <p:attrNameLst>
                                          <p:attrName>style.visibility</p:attrName>
                                        </p:attrNameLst>
                                      </p:cBhvr>
                                      <p:to>
                                        <p:strVal val="visible"/>
                                      </p:to>
                                    </p:set>
                                  </p:childTnLst>
                                </p:cTn>
                              </p:par>
                            </p:childTnLst>
                          </p:cTn>
                        </p:par>
                        <p:par>
                          <p:cTn id="472" fill="hold">
                            <p:stCondLst>
                              <p:cond delay="642"/>
                            </p:stCondLst>
                            <p:childTnLst>
                              <p:par>
                                <p:cTn id="473" presetID="1" presetClass="entr" presetSubtype="0" fill="hold" nodeType="afterEffect">
                                  <p:stCondLst>
                                    <p:cond delay="10"/>
                                  </p:stCondLst>
                                  <p:childTnLst>
                                    <p:set>
                                      <p:cBhvr>
                                        <p:cTn id="474" dur="1" fill="hold">
                                          <p:stCondLst>
                                            <p:cond delay="0"/>
                                          </p:stCondLst>
                                        </p:cTn>
                                        <p:tgtEl>
                                          <p:spTgt spid="689"/>
                                        </p:tgtEl>
                                        <p:attrNameLst>
                                          <p:attrName>style.visibility</p:attrName>
                                        </p:attrNameLst>
                                      </p:cBhvr>
                                      <p:to>
                                        <p:strVal val="visible"/>
                                      </p:to>
                                    </p:set>
                                  </p:childTnLst>
                                </p:cTn>
                              </p:par>
                            </p:childTnLst>
                          </p:cTn>
                        </p:par>
                        <p:par>
                          <p:cTn id="475" fill="hold">
                            <p:stCondLst>
                              <p:cond delay="643"/>
                            </p:stCondLst>
                            <p:childTnLst>
                              <p:par>
                                <p:cTn id="476" presetID="1" presetClass="entr" presetSubtype="0" fill="hold" nodeType="afterEffect">
                                  <p:stCondLst>
                                    <p:cond delay="10"/>
                                  </p:stCondLst>
                                  <p:childTnLst>
                                    <p:set>
                                      <p:cBhvr>
                                        <p:cTn id="477" dur="1" fill="hold">
                                          <p:stCondLst>
                                            <p:cond delay="0"/>
                                          </p:stCondLst>
                                        </p:cTn>
                                        <p:tgtEl>
                                          <p:spTgt spid="690"/>
                                        </p:tgtEl>
                                        <p:attrNameLst>
                                          <p:attrName>style.visibility</p:attrName>
                                        </p:attrNameLst>
                                      </p:cBhvr>
                                      <p:to>
                                        <p:strVal val="visible"/>
                                      </p:to>
                                    </p:set>
                                  </p:childTnLst>
                                </p:cTn>
                              </p:par>
                            </p:childTnLst>
                          </p:cTn>
                        </p:par>
                        <p:par>
                          <p:cTn id="478" fill="hold">
                            <p:stCondLst>
                              <p:cond delay="644"/>
                            </p:stCondLst>
                            <p:childTnLst>
                              <p:par>
                                <p:cTn id="479" presetID="1" presetClass="entr" presetSubtype="0" fill="hold" nodeType="afterEffect">
                                  <p:stCondLst>
                                    <p:cond delay="10"/>
                                  </p:stCondLst>
                                  <p:childTnLst>
                                    <p:set>
                                      <p:cBhvr>
                                        <p:cTn id="480" dur="1" fill="hold">
                                          <p:stCondLst>
                                            <p:cond delay="0"/>
                                          </p:stCondLst>
                                        </p:cTn>
                                        <p:tgtEl>
                                          <p:spTgt spid="691"/>
                                        </p:tgtEl>
                                        <p:attrNameLst>
                                          <p:attrName>style.visibility</p:attrName>
                                        </p:attrNameLst>
                                      </p:cBhvr>
                                      <p:to>
                                        <p:strVal val="visible"/>
                                      </p:to>
                                    </p:set>
                                  </p:childTnLst>
                                </p:cTn>
                              </p:par>
                            </p:childTnLst>
                          </p:cTn>
                        </p:par>
                        <p:par>
                          <p:cTn id="481" fill="hold">
                            <p:stCondLst>
                              <p:cond delay="645"/>
                            </p:stCondLst>
                            <p:childTnLst>
                              <p:par>
                                <p:cTn id="482" presetID="1" presetClass="entr" presetSubtype="0" fill="hold" nodeType="afterEffect">
                                  <p:stCondLst>
                                    <p:cond delay="10"/>
                                  </p:stCondLst>
                                  <p:childTnLst>
                                    <p:set>
                                      <p:cBhvr>
                                        <p:cTn id="483" dur="1" fill="hold">
                                          <p:stCondLst>
                                            <p:cond delay="0"/>
                                          </p:stCondLst>
                                        </p:cTn>
                                        <p:tgtEl>
                                          <p:spTgt spid="692"/>
                                        </p:tgtEl>
                                        <p:attrNameLst>
                                          <p:attrName>style.visibility</p:attrName>
                                        </p:attrNameLst>
                                      </p:cBhvr>
                                      <p:to>
                                        <p:strVal val="visible"/>
                                      </p:to>
                                    </p:set>
                                  </p:childTnLst>
                                </p:cTn>
                              </p:par>
                            </p:childTnLst>
                          </p:cTn>
                        </p:par>
                        <p:par>
                          <p:cTn id="484" fill="hold">
                            <p:stCondLst>
                              <p:cond delay="646"/>
                            </p:stCondLst>
                            <p:childTnLst>
                              <p:par>
                                <p:cTn id="485" presetID="1" presetClass="entr" presetSubtype="0" fill="hold" nodeType="afterEffect">
                                  <p:stCondLst>
                                    <p:cond delay="10"/>
                                  </p:stCondLst>
                                  <p:childTnLst>
                                    <p:set>
                                      <p:cBhvr>
                                        <p:cTn id="486" dur="1" fill="hold">
                                          <p:stCondLst>
                                            <p:cond delay="0"/>
                                          </p:stCondLst>
                                        </p:cTn>
                                        <p:tgtEl>
                                          <p:spTgt spid="693"/>
                                        </p:tgtEl>
                                        <p:attrNameLst>
                                          <p:attrName>style.visibility</p:attrName>
                                        </p:attrNameLst>
                                      </p:cBhvr>
                                      <p:to>
                                        <p:strVal val="visible"/>
                                      </p:to>
                                    </p:set>
                                  </p:childTnLst>
                                </p:cTn>
                              </p:par>
                            </p:childTnLst>
                          </p:cTn>
                        </p:par>
                        <p:par>
                          <p:cTn id="487" fill="hold">
                            <p:stCondLst>
                              <p:cond delay="647"/>
                            </p:stCondLst>
                            <p:childTnLst>
                              <p:par>
                                <p:cTn id="488" presetID="1" presetClass="entr" presetSubtype="0" fill="hold" nodeType="afterEffect">
                                  <p:stCondLst>
                                    <p:cond delay="10"/>
                                  </p:stCondLst>
                                  <p:childTnLst>
                                    <p:set>
                                      <p:cBhvr>
                                        <p:cTn id="489" dur="1" fill="hold">
                                          <p:stCondLst>
                                            <p:cond delay="0"/>
                                          </p:stCondLst>
                                        </p:cTn>
                                        <p:tgtEl>
                                          <p:spTgt spid="694"/>
                                        </p:tgtEl>
                                        <p:attrNameLst>
                                          <p:attrName>style.visibility</p:attrName>
                                        </p:attrNameLst>
                                      </p:cBhvr>
                                      <p:to>
                                        <p:strVal val="visible"/>
                                      </p:to>
                                    </p:set>
                                  </p:childTnLst>
                                </p:cTn>
                              </p:par>
                            </p:childTnLst>
                          </p:cTn>
                        </p:par>
                        <p:par>
                          <p:cTn id="490" fill="hold">
                            <p:stCondLst>
                              <p:cond delay="648"/>
                            </p:stCondLst>
                            <p:childTnLst>
                              <p:par>
                                <p:cTn id="491" presetID="1" presetClass="entr" presetSubtype="0" fill="hold" nodeType="afterEffect">
                                  <p:stCondLst>
                                    <p:cond delay="10"/>
                                  </p:stCondLst>
                                  <p:childTnLst>
                                    <p:set>
                                      <p:cBhvr>
                                        <p:cTn id="492" dur="1" fill="hold">
                                          <p:stCondLst>
                                            <p:cond delay="0"/>
                                          </p:stCondLst>
                                        </p:cTn>
                                        <p:tgtEl>
                                          <p:spTgt spid="695"/>
                                        </p:tgtEl>
                                        <p:attrNameLst>
                                          <p:attrName>style.visibility</p:attrName>
                                        </p:attrNameLst>
                                      </p:cBhvr>
                                      <p:to>
                                        <p:strVal val="visible"/>
                                      </p:to>
                                    </p:set>
                                  </p:childTnLst>
                                </p:cTn>
                              </p:par>
                            </p:childTnLst>
                          </p:cTn>
                        </p:par>
                        <p:par>
                          <p:cTn id="493" fill="hold">
                            <p:stCondLst>
                              <p:cond delay="649"/>
                            </p:stCondLst>
                            <p:childTnLst>
                              <p:par>
                                <p:cTn id="494" presetID="1" presetClass="entr" presetSubtype="0" fill="hold" nodeType="afterEffect">
                                  <p:stCondLst>
                                    <p:cond delay="10"/>
                                  </p:stCondLst>
                                  <p:childTnLst>
                                    <p:set>
                                      <p:cBhvr>
                                        <p:cTn id="495" dur="1" fill="hold">
                                          <p:stCondLst>
                                            <p:cond delay="0"/>
                                          </p:stCondLst>
                                        </p:cTn>
                                        <p:tgtEl>
                                          <p:spTgt spid="696"/>
                                        </p:tgtEl>
                                        <p:attrNameLst>
                                          <p:attrName>style.visibility</p:attrName>
                                        </p:attrNameLst>
                                      </p:cBhvr>
                                      <p:to>
                                        <p:strVal val="visible"/>
                                      </p:to>
                                    </p:set>
                                  </p:childTnLst>
                                </p:cTn>
                              </p:par>
                            </p:childTnLst>
                          </p:cTn>
                        </p:par>
                        <p:par>
                          <p:cTn id="496" fill="hold">
                            <p:stCondLst>
                              <p:cond delay="650"/>
                            </p:stCondLst>
                            <p:childTnLst>
                              <p:par>
                                <p:cTn id="497" presetID="1" presetClass="entr" presetSubtype="0" fill="hold" nodeType="afterEffect">
                                  <p:stCondLst>
                                    <p:cond delay="10"/>
                                  </p:stCondLst>
                                  <p:childTnLst>
                                    <p:set>
                                      <p:cBhvr>
                                        <p:cTn id="498" dur="1" fill="hold">
                                          <p:stCondLst>
                                            <p:cond delay="0"/>
                                          </p:stCondLst>
                                        </p:cTn>
                                        <p:tgtEl>
                                          <p:spTgt spid="697"/>
                                        </p:tgtEl>
                                        <p:attrNameLst>
                                          <p:attrName>style.visibility</p:attrName>
                                        </p:attrNameLst>
                                      </p:cBhvr>
                                      <p:to>
                                        <p:strVal val="visible"/>
                                      </p:to>
                                    </p:set>
                                  </p:childTnLst>
                                </p:cTn>
                              </p:par>
                            </p:childTnLst>
                          </p:cTn>
                        </p:par>
                        <p:par>
                          <p:cTn id="499" fill="hold">
                            <p:stCondLst>
                              <p:cond delay="651"/>
                            </p:stCondLst>
                            <p:childTnLst>
                              <p:par>
                                <p:cTn id="500" presetID="1" presetClass="entr" presetSubtype="0" fill="hold" nodeType="afterEffect">
                                  <p:stCondLst>
                                    <p:cond delay="10"/>
                                  </p:stCondLst>
                                  <p:childTnLst>
                                    <p:set>
                                      <p:cBhvr>
                                        <p:cTn id="501" dur="1" fill="hold">
                                          <p:stCondLst>
                                            <p:cond delay="0"/>
                                          </p:stCondLst>
                                        </p:cTn>
                                        <p:tgtEl>
                                          <p:spTgt spid="698"/>
                                        </p:tgtEl>
                                        <p:attrNameLst>
                                          <p:attrName>style.visibility</p:attrName>
                                        </p:attrNameLst>
                                      </p:cBhvr>
                                      <p:to>
                                        <p:strVal val="visible"/>
                                      </p:to>
                                    </p:set>
                                  </p:childTnLst>
                                </p:cTn>
                              </p:par>
                            </p:childTnLst>
                          </p:cTn>
                        </p:par>
                        <p:par>
                          <p:cTn id="502" fill="hold">
                            <p:stCondLst>
                              <p:cond delay="652"/>
                            </p:stCondLst>
                            <p:childTnLst>
                              <p:par>
                                <p:cTn id="503" presetID="1" presetClass="entr" presetSubtype="0" fill="hold" nodeType="afterEffect">
                                  <p:stCondLst>
                                    <p:cond delay="10"/>
                                  </p:stCondLst>
                                  <p:childTnLst>
                                    <p:set>
                                      <p:cBhvr>
                                        <p:cTn id="504" dur="1" fill="hold">
                                          <p:stCondLst>
                                            <p:cond delay="0"/>
                                          </p:stCondLst>
                                        </p:cTn>
                                        <p:tgtEl>
                                          <p:spTgt spid="699"/>
                                        </p:tgtEl>
                                        <p:attrNameLst>
                                          <p:attrName>style.visibility</p:attrName>
                                        </p:attrNameLst>
                                      </p:cBhvr>
                                      <p:to>
                                        <p:strVal val="visible"/>
                                      </p:to>
                                    </p:set>
                                  </p:childTnLst>
                                </p:cTn>
                              </p:par>
                            </p:childTnLst>
                          </p:cTn>
                        </p:par>
                        <p:par>
                          <p:cTn id="505" fill="hold">
                            <p:stCondLst>
                              <p:cond delay="653"/>
                            </p:stCondLst>
                            <p:childTnLst>
                              <p:par>
                                <p:cTn id="506" presetID="1" presetClass="entr" presetSubtype="0" fill="hold" nodeType="afterEffect">
                                  <p:stCondLst>
                                    <p:cond delay="10"/>
                                  </p:stCondLst>
                                  <p:childTnLst>
                                    <p:set>
                                      <p:cBhvr>
                                        <p:cTn id="507" dur="1" fill="hold">
                                          <p:stCondLst>
                                            <p:cond delay="0"/>
                                          </p:stCondLst>
                                        </p:cTn>
                                        <p:tgtEl>
                                          <p:spTgt spid="700"/>
                                        </p:tgtEl>
                                        <p:attrNameLst>
                                          <p:attrName>style.visibility</p:attrName>
                                        </p:attrNameLst>
                                      </p:cBhvr>
                                      <p:to>
                                        <p:strVal val="visible"/>
                                      </p:to>
                                    </p:set>
                                  </p:childTnLst>
                                </p:cTn>
                              </p:par>
                            </p:childTnLst>
                          </p:cTn>
                        </p:par>
                        <p:par>
                          <p:cTn id="508" fill="hold">
                            <p:stCondLst>
                              <p:cond delay="654"/>
                            </p:stCondLst>
                            <p:childTnLst>
                              <p:par>
                                <p:cTn id="509" presetID="1" presetClass="entr" presetSubtype="0" fill="hold" nodeType="afterEffect">
                                  <p:stCondLst>
                                    <p:cond delay="10"/>
                                  </p:stCondLst>
                                  <p:childTnLst>
                                    <p:set>
                                      <p:cBhvr>
                                        <p:cTn id="510" dur="1" fill="hold">
                                          <p:stCondLst>
                                            <p:cond delay="0"/>
                                          </p:stCondLst>
                                        </p:cTn>
                                        <p:tgtEl>
                                          <p:spTgt spid="701"/>
                                        </p:tgtEl>
                                        <p:attrNameLst>
                                          <p:attrName>style.visibility</p:attrName>
                                        </p:attrNameLst>
                                      </p:cBhvr>
                                      <p:to>
                                        <p:strVal val="visible"/>
                                      </p:to>
                                    </p:set>
                                  </p:childTnLst>
                                </p:cTn>
                              </p:par>
                            </p:childTnLst>
                          </p:cTn>
                        </p:par>
                        <p:par>
                          <p:cTn id="511" fill="hold">
                            <p:stCondLst>
                              <p:cond delay="655"/>
                            </p:stCondLst>
                            <p:childTnLst>
                              <p:par>
                                <p:cTn id="512" presetID="1" presetClass="entr" presetSubtype="0" fill="hold" nodeType="afterEffect">
                                  <p:stCondLst>
                                    <p:cond delay="10"/>
                                  </p:stCondLst>
                                  <p:childTnLst>
                                    <p:set>
                                      <p:cBhvr>
                                        <p:cTn id="513" dur="1" fill="hold">
                                          <p:stCondLst>
                                            <p:cond delay="0"/>
                                          </p:stCondLst>
                                        </p:cTn>
                                        <p:tgtEl>
                                          <p:spTgt spid="702"/>
                                        </p:tgtEl>
                                        <p:attrNameLst>
                                          <p:attrName>style.visibility</p:attrName>
                                        </p:attrNameLst>
                                      </p:cBhvr>
                                      <p:to>
                                        <p:strVal val="visible"/>
                                      </p:to>
                                    </p:set>
                                  </p:childTnLst>
                                </p:cTn>
                              </p:par>
                            </p:childTnLst>
                          </p:cTn>
                        </p:par>
                        <p:par>
                          <p:cTn id="514" fill="hold">
                            <p:stCondLst>
                              <p:cond delay="656"/>
                            </p:stCondLst>
                            <p:childTnLst>
                              <p:par>
                                <p:cTn id="515" presetID="1" presetClass="entr" presetSubtype="0" fill="hold" nodeType="afterEffect">
                                  <p:stCondLst>
                                    <p:cond delay="10"/>
                                  </p:stCondLst>
                                  <p:childTnLst>
                                    <p:set>
                                      <p:cBhvr>
                                        <p:cTn id="516" dur="1" fill="hold">
                                          <p:stCondLst>
                                            <p:cond delay="0"/>
                                          </p:stCondLst>
                                        </p:cTn>
                                        <p:tgtEl>
                                          <p:spTgt spid="703"/>
                                        </p:tgtEl>
                                        <p:attrNameLst>
                                          <p:attrName>style.visibility</p:attrName>
                                        </p:attrNameLst>
                                      </p:cBhvr>
                                      <p:to>
                                        <p:strVal val="visible"/>
                                      </p:to>
                                    </p:set>
                                  </p:childTnLst>
                                </p:cTn>
                              </p:par>
                            </p:childTnLst>
                          </p:cTn>
                        </p:par>
                        <p:par>
                          <p:cTn id="517" fill="hold">
                            <p:stCondLst>
                              <p:cond delay="657"/>
                            </p:stCondLst>
                            <p:childTnLst>
                              <p:par>
                                <p:cTn id="518" presetID="1" presetClass="entr" presetSubtype="0" fill="hold" nodeType="afterEffect">
                                  <p:stCondLst>
                                    <p:cond delay="10"/>
                                  </p:stCondLst>
                                  <p:childTnLst>
                                    <p:set>
                                      <p:cBhvr>
                                        <p:cTn id="519" dur="1" fill="hold">
                                          <p:stCondLst>
                                            <p:cond delay="0"/>
                                          </p:stCondLst>
                                        </p:cTn>
                                        <p:tgtEl>
                                          <p:spTgt spid="704"/>
                                        </p:tgtEl>
                                        <p:attrNameLst>
                                          <p:attrName>style.visibility</p:attrName>
                                        </p:attrNameLst>
                                      </p:cBhvr>
                                      <p:to>
                                        <p:strVal val="visible"/>
                                      </p:to>
                                    </p:set>
                                  </p:childTnLst>
                                </p:cTn>
                              </p:par>
                            </p:childTnLst>
                          </p:cTn>
                        </p:par>
                        <p:par>
                          <p:cTn id="520" fill="hold">
                            <p:stCondLst>
                              <p:cond delay="658"/>
                            </p:stCondLst>
                            <p:childTnLst>
                              <p:par>
                                <p:cTn id="521" presetID="1" presetClass="entr" presetSubtype="0" fill="hold" nodeType="afterEffect">
                                  <p:stCondLst>
                                    <p:cond delay="10"/>
                                  </p:stCondLst>
                                  <p:childTnLst>
                                    <p:set>
                                      <p:cBhvr>
                                        <p:cTn id="522" dur="1" fill="hold">
                                          <p:stCondLst>
                                            <p:cond delay="0"/>
                                          </p:stCondLst>
                                        </p:cTn>
                                        <p:tgtEl>
                                          <p:spTgt spid="705"/>
                                        </p:tgtEl>
                                        <p:attrNameLst>
                                          <p:attrName>style.visibility</p:attrName>
                                        </p:attrNameLst>
                                      </p:cBhvr>
                                      <p:to>
                                        <p:strVal val="visible"/>
                                      </p:to>
                                    </p:set>
                                  </p:childTnLst>
                                </p:cTn>
                              </p:par>
                            </p:childTnLst>
                          </p:cTn>
                        </p:par>
                        <p:par>
                          <p:cTn id="523" fill="hold">
                            <p:stCondLst>
                              <p:cond delay="659"/>
                            </p:stCondLst>
                            <p:childTnLst>
                              <p:par>
                                <p:cTn id="524" presetID="1" presetClass="entr" presetSubtype="0" fill="hold" nodeType="afterEffect">
                                  <p:stCondLst>
                                    <p:cond delay="10"/>
                                  </p:stCondLst>
                                  <p:childTnLst>
                                    <p:set>
                                      <p:cBhvr>
                                        <p:cTn id="525" dur="1" fill="hold">
                                          <p:stCondLst>
                                            <p:cond delay="0"/>
                                          </p:stCondLst>
                                        </p:cTn>
                                        <p:tgtEl>
                                          <p:spTgt spid="706"/>
                                        </p:tgtEl>
                                        <p:attrNameLst>
                                          <p:attrName>style.visibility</p:attrName>
                                        </p:attrNameLst>
                                      </p:cBhvr>
                                      <p:to>
                                        <p:strVal val="visible"/>
                                      </p:to>
                                    </p:set>
                                  </p:childTnLst>
                                </p:cTn>
                              </p:par>
                            </p:childTnLst>
                          </p:cTn>
                        </p:par>
                        <p:par>
                          <p:cTn id="526" fill="hold">
                            <p:stCondLst>
                              <p:cond delay="660"/>
                            </p:stCondLst>
                            <p:childTnLst>
                              <p:par>
                                <p:cTn id="527" presetID="1" presetClass="entr" presetSubtype="0" fill="hold" nodeType="afterEffect">
                                  <p:stCondLst>
                                    <p:cond delay="10"/>
                                  </p:stCondLst>
                                  <p:childTnLst>
                                    <p:set>
                                      <p:cBhvr>
                                        <p:cTn id="528" dur="1" fill="hold">
                                          <p:stCondLst>
                                            <p:cond delay="0"/>
                                          </p:stCondLst>
                                        </p:cTn>
                                        <p:tgtEl>
                                          <p:spTgt spid="707"/>
                                        </p:tgtEl>
                                        <p:attrNameLst>
                                          <p:attrName>style.visibility</p:attrName>
                                        </p:attrNameLst>
                                      </p:cBhvr>
                                      <p:to>
                                        <p:strVal val="visible"/>
                                      </p:to>
                                    </p:set>
                                  </p:childTnLst>
                                </p:cTn>
                              </p:par>
                            </p:childTnLst>
                          </p:cTn>
                        </p:par>
                        <p:par>
                          <p:cTn id="529" fill="hold">
                            <p:stCondLst>
                              <p:cond delay="661"/>
                            </p:stCondLst>
                            <p:childTnLst>
                              <p:par>
                                <p:cTn id="530" presetID="1" presetClass="entr" presetSubtype="0" fill="hold" nodeType="afterEffect">
                                  <p:stCondLst>
                                    <p:cond delay="10"/>
                                  </p:stCondLst>
                                  <p:childTnLst>
                                    <p:set>
                                      <p:cBhvr>
                                        <p:cTn id="531" dur="1" fill="hold">
                                          <p:stCondLst>
                                            <p:cond delay="0"/>
                                          </p:stCondLst>
                                        </p:cTn>
                                        <p:tgtEl>
                                          <p:spTgt spid="708"/>
                                        </p:tgtEl>
                                        <p:attrNameLst>
                                          <p:attrName>style.visibility</p:attrName>
                                        </p:attrNameLst>
                                      </p:cBhvr>
                                      <p:to>
                                        <p:strVal val="visible"/>
                                      </p:to>
                                    </p:set>
                                  </p:childTnLst>
                                </p:cTn>
                              </p:par>
                            </p:childTnLst>
                          </p:cTn>
                        </p:par>
                        <p:par>
                          <p:cTn id="532" fill="hold">
                            <p:stCondLst>
                              <p:cond delay="662"/>
                            </p:stCondLst>
                            <p:childTnLst>
                              <p:par>
                                <p:cTn id="533" presetID="1" presetClass="entr" presetSubtype="0" fill="hold" nodeType="afterEffect">
                                  <p:stCondLst>
                                    <p:cond delay="10"/>
                                  </p:stCondLst>
                                  <p:childTnLst>
                                    <p:set>
                                      <p:cBhvr>
                                        <p:cTn id="534" dur="1" fill="hold">
                                          <p:stCondLst>
                                            <p:cond delay="0"/>
                                          </p:stCondLst>
                                        </p:cTn>
                                        <p:tgtEl>
                                          <p:spTgt spid="709"/>
                                        </p:tgtEl>
                                        <p:attrNameLst>
                                          <p:attrName>style.visibility</p:attrName>
                                        </p:attrNameLst>
                                      </p:cBhvr>
                                      <p:to>
                                        <p:strVal val="visible"/>
                                      </p:to>
                                    </p:set>
                                  </p:childTnLst>
                                </p:cTn>
                              </p:par>
                            </p:childTnLst>
                          </p:cTn>
                        </p:par>
                        <p:par>
                          <p:cTn id="535" fill="hold">
                            <p:stCondLst>
                              <p:cond delay="663"/>
                            </p:stCondLst>
                            <p:childTnLst>
                              <p:par>
                                <p:cTn id="536" presetID="1" presetClass="entr" presetSubtype="0" fill="hold" nodeType="afterEffect">
                                  <p:stCondLst>
                                    <p:cond delay="10"/>
                                  </p:stCondLst>
                                  <p:childTnLst>
                                    <p:set>
                                      <p:cBhvr>
                                        <p:cTn id="537" dur="1" fill="hold">
                                          <p:stCondLst>
                                            <p:cond delay="0"/>
                                          </p:stCondLst>
                                        </p:cTn>
                                        <p:tgtEl>
                                          <p:spTgt spid="710"/>
                                        </p:tgtEl>
                                        <p:attrNameLst>
                                          <p:attrName>style.visibility</p:attrName>
                                        </p:attrNameLst>
                                      </p:cBhvr>
                                      <p:to>
                                        <p:strVal val="visible"/>
                                      </p:to>
                                    </p:set>
                                  </p:childTnLst>
                                </p:cTn>
                              </p:par>
                            </p:childTnLst>
                          </p:cTn>
                        </p:par>
                        <p:par>
                          <p:cTn id="538" fill="hold">
                            <p:stCondLst>
                              <p:cond delay="664"/>
                            </p:stCondLst>
                            <p:childTnLst>
                              <p:par>
                                <p:cTn id="539" presetID="1" presetClass="entr" presetSubtype="0" fill="hold" nodeType="afterEffect">
                                  <p:stCondLst>
                                    <p:cond delay="10"/>
                                  </p:stCondLst>
                                  <p:childTnLst>
                                    <p:set>
                                      <p:cBhvr>
                                        <p:cTn id="540" dur="1" fill="hold">
                                          <p:stCondLst>
                                            <p:cond delay="0"/>
                                          </p:stCondLst>
                                        </p:cTn>
                                        <p:tgtEl>
                                          <p:spTgt spid="711"/>
                                        </p:tgtEl>
                                        <p:attrNameLst>
                                          <p:attrName>style.visibility</p:attrName>
                                        </p:attrNameLst>
                                      </p:cBhvr>
                                      <p:to>
                                        <p:strVal val="visible"/>
                                      </p:to>
                                    </p:set>
                                  </p:childTnLst>
                                </p:cTn>
                              </p:par>
                            </p:childTnLst>
                          </p:cTn>
                        </p:par>
                        <p:par>
                          <p:cTn id="541" fill="hold">
                            <p:stCondLst>
                              <p:cond delay="665"/>
                            </p:stCondLst>
                            <p:childTnLst>
                              <p:par>
                                <p:cTn id="542" presetID="1" presetClass="entr" presetSubtype="0" fill="hold" nodeType="afterEffect">
                                  <p:stCondLst>
                                    <p:cond delay="10"/>
                                  </p:stCondLst>
                                  <p:childTnLst>
                                    <p:set>
                                      <p:cBhvr>
                                        <p:cTn id="543" dur="1" fill="hold">
                                          <p:stCondLst>
                                            <p:cond delay="0"/>
                                          </p:stCondLst>
                                        </p:cTn>
                                        <p:tgtEl>
                                          <p:spTgt spid="712"/>
                                        </p:tgtEl>
                                        <p:attrNameLst>
                                          <p:attrName>style.visibility</p:attrName>
                                        </p:attrNameLst>
                                      </p:cBhvr>
                                      <p:to>
                                        <p:strVal val="visible"/>
                                      </p:to>
                                    </p:set>
                                  </p:childTnLst>
                                </p:cTn>
                              </p:par>
                            </p:childTnLst>
                          </p:cTn>
                        </p:par>
                        <p:par>
                          <p:cTn id="544" fill="hold">
                            <p:stCondLst>
                              <p:cond delay="666"/>
                            </p:stCondLst>
                            <p:childTnLst>
                              <p:par>
                                <p:cTn id="545" presetID="1" presetClass="entr" presetSubtype="0" fill="hold" nodeType="afterEffect">
                                  <p:stCondLst>
                                    <p:cond delay="10"/>
                                  </p:stCondLst>
                                  <p:childTnLst>
                                    <p:set>
                                      <p:cBhvr>
                                        <p:cTn id="546" dur="1" fill="hold">
                                          <p:stCondLst>
                                            <p:cond delay="0"/>
                                          </p:stCondLst>
                                        </p:cTn>
                                        <p:tgtEl>
                                          <p:spTgt spid="713"/>
                                        </p:tgtEl>
                                        <p:attrNameLst>
                                          <p:attrName>style.visibility</p:attrName>
                                        </p:attrNameLst>
                                      </p:cBhvr>
                                      <p:to>
                                        <p:strVal val="visible"/>
                                      </p:to>
                                    </p:set>
                                  </p:childTnLst>
                                </p:cTn>
                              </p:par>
                            </p:childTnLst>
                          </p:cTn>
                        </p:par>
                        <p:par>
                          <p:cTn id="547" fill="hold">
                            <p:stCondLst>
                              <p:cond delay="667"/>
                            </p:stCondLst>
                            <p:childTnLst>
                              <p:par>
                                <p:cTn id="548" presetID="1" presetClass="entr" presetSubtype="0" fill="hold" nodeType="afterEffect">
                                  <p:stCondLst>
                                    <p:cond delay="10"/>
                                  </p:stCondLst>
                                  <p:childTnLst>
                                    <p:set>
                                      <p:cBhvr>
                                        <p:cTn id="549" dur="1" fill="hold">
                                          <p:stCondLst>
                                            <p:cond delay="0"/>
                                          </p:stCondLst>
                                        </p:cTn>
                                        <p:tgtEl>
                                          <p:spTgt spid="714"/>
                                        </p:tgtEl>
                                        <p:attrNameLst>
                                          <p:attrName>style.visibility</p:attrName>
                                        </p:attrNameLst>
                                      </p:cBhvr>
                                      <p:to>
                                        <p:strVal val="visible"/>
                                      </p:to>
                                    </p:set>
                                  </p:childTnLst>
                                </p:cTn>
                              </p:par>
                            </p:childTnLst>
                          </p:cTn>
                        </p:par>
                        <p:par>
                          <p:cTn id="550" fill="hold">
                            <p:stCondLst>
                              <p:cond delay="668"/>
                            </p:stCondLst>
                            <p:childTnLst>
                              <p:par>
                                <p:cTn id="551" presetID="1" presetClass="entr" presetSubtype="0" fill="hold" nodeType="afterEffect">
                                  <p:stCondLst>
                                    <p:cond delay="10"/>
                                  </p:stCondLst>
                                  <p:childTnLst>
                                    <p:set>
                                      <p:cBhvr>
                                        <p:cTn id="552" dur="1" fill="hold">
                                          <p:stCondLst>
                                            <p:cond delay="0"/>
                                          </p:stCondLst>
                                        </p:cTn>
                                        <p:tgtEl>
                                          <p:spTgt spid="715"/>
                                        </p:tgtEl>
                                        <p:attrNameLst>
                                          <p:attrName>style.visibility</p:attrName>
                                        </p:attrNameLst>
                                      </p:cBhvr>
                                      <p:to>
                                        <p:strVal val="visible"/>
                                      </p:to>
                                    </p:set>
                                  </p:childTnLst>
                                </p:cTn>
                              </p:par>
                            </p:childTnLst>
                          </p:cTn>
                        </p:par>
                        <p:par>
                          <p:cTn id="553" fill="hold">
                            <p:stCondLst>
                              <p:cond delay="669"/>
                            </p:stCondLst>
                            <p:childTnLst>
                              <p:par>
                                <p:cTn id="554" presetID="1" presetClass="entr" presetSubtype="0" fill="hold" nodeType="afterEffect">
                                  <p:stCondLst>
                                    <p:cond delay="10"/>
                                  </p:stCondLst>
                                  <p:childTnLst>
                                    <p:set>
                                      <p:cBhvr>
                                        <p:cTn id="555" dur="1" fill="hold">
                                          <p:stCondLst>
                                            <p:cond delay="0"/>
                                          </p:stCondLst>
                                        </p:cTn>
                                        <p:tgtEl>
                                          <p:spTgt spid="716"/>
                                        </p:tgtEl>
                                        <p:attrNameLst>
                                          <p:attrName>style.visibility</p:attrName>
                                        </p:attrNameLst>
                                      </p:cBhvr>
                                      <p:to>
                                        <p:strVal val="visible"/>
                                      </p:to>
                                    </p:set>
                                  </p:childTnLst>
                                </p:cTn>
                              </p:par>
                            </p:childTnLst>
                          </p:cTn>
                        </p:par>
                        <p:par>
                          <p:cTn id="556" fill="hold">
                            <p:stCondLst>
                              <p:cond delay="670"/>
                            </p:stCondLst>
                            <p:childTnLst>
                              <p:par>
                                <p:cTn id="557" presetID="1" presetClass="entr" presetSubtype="0" fill="hold" nodeType="afterEffect">
                                  <p:stCondLst>
                                    <p:cond delay="10"/>
                                  </p:stCondLst>
                                  <p:childTnLst>
                                    <p:set>
                                      <p:cBhvr>
                                        <p:cTn id="558" dur="1" fill="hold">
                                          <p:stCondLst>
                                            <p:cond delay="0"/>
                                          </p:stCondLst>
                                        </p:cTn>
                                        <p:tgtEl>
                                          <p:spTgt spid="717"/>
                                        </p:tgtEl>
                                        <p:attrNameLst>
                                          <p:attrName>style.visibility</p:attrName>
                                        </p:attrNameLst>
                                      </p:cBhvr>
                                      <p:to>
                                        <p:strVal val="visible"/>
                                      </p:to>
                                    </p:set>
                                  </p:childTnLst>
                                </p:cTn>
                              </p:par>
                            </p:childTnLst>
                          </p:cTn>
                        </p:par>
                        <p:par>
                          <p:cTn id="559" fill="hold">
                            <p:stCondLst>
                              <p:cond delay="671"/>
                            </p:stCondLst>
                            <p:childTnLst>
                              <p:par>
                                <p:cTn id="560" presetID="1" presetClass="entr" presetSubtype="0" fill="hold" nodeType="afterEffect">
                                  <p:stCondLst>
                                    <p:cond delay="10"/>
                                  </p:stCondLst>
                                  <p:childTnLst>
                                    <p:set>
                                      <p:cBhvr>
                                        <p:cTn id="561" dur="1" fill="hold">
                                          <p:stCondLst>
                                            <p:cond delay="0"/>
                                          </p:stCondLst>
                                        </p:cTn>
                                        <p:tgtEl>
                                          <p:spTgt spid="718"/>
                                        </p:tgtEl>
                                        <p:attrNameLst>
                                          <p:attrName>style.visibility</p:attrName>
                                        </p:attrNameLst>
                                      </p:cBhvr>
                                      <p:to>
                                        <p:strVal val="visible"/>
                                      </p:to>
                                    </p:set>
                                  </p:childTnLst>
                                </p:cTn>
                              </p:par>
                            </p:childTnLst>
                          </p:cTn>
                        </p:par>
                        <p:par>
                          <p:cTn id="562" fill="hold">
                            <p:stCondLst>
                              <p:cond delay="672"/>
                            </p:stCondLst>
                            <p:childTnLst>
                              <p:par>
                                <p:cTn id="563" presetID="1" presetClass="entr" presetSubtype="0" fill="hold" nodeType="afterEffect">
                                  <p:stCondLst>
                                    <p:cond delay="10"/>
                                  </p:stCondLst>
                                  <p:childTnLst>
                                    <p:set>
                                      <p:cBhvr>
                                        <p:cTn id="564" dur="1" fill="hold">
                                          <p:stCondLst>
                                            <p:cond delay="0"/>
                                          </p:stCondLst>
                                        </p:cTn>
                                        <p:tgtEl>
                                          <p:spTgt spid="719"/>
                                        </p:tgtEl>
                                        <p:attrNameLst>
                                          <p:attrName>style.visibility</p:attrName>
                                        </p:attrNameLst>
                                      </p:cBhvr>
                                      <p:to>
                                        <p:strVal val="visible"/>
                                      </p:to>
                                    </p:set>
                                  </p:childTnLst>
                                </p:cTn>
                              </p:par>
                            </p:childTnLst>
                          </p:cTn>
                        </p:par>
                        <p:par>
                          <p:cTn id="565" fill="hold">
                            <p:stCondLst>
                              <p:cond delay="673"/>
                            </p:stCondLst>
                            <p:childTnLst>
                              <p:par>
                                <p:cTn id="566" presetID="1" presetClass="entr" presetSubtype="0" fill="hold" nodeType="afterEffect">
                                  <p:stCondLst>
                                    <p:cond delay="10"/>
                                  </p:stCondLst>
                                  <p:childTnLst>
                                    <p:set>
                                      <p:cBhvr>
                                        <p:cTn id="567" dur="1" fill="hold">
                                          <p:stCondLst>
                                            <p:cond delay="0"/>
                                          </p:stCondLst>
                                        </p:cTn>
                                        <p:tgtEl>
                                          <p:spTgt spid="720"/>
                                        </p:tgtEl>
                                        <p:attrNameLst>
                                          <p:attrName>style.visibility</p:attrName>
                                        </p:attrNameLst>
                                      </p:cBhvr>
                                      <p:to>
                                        <p:strVal val="visible"/>
                                      </p:to>
                                    </p:set>
                                  </p:childTnLst>
                                </p:cTn>
                              </p:par>
                            </p:childTnLst>
                          </p:cTn>
                        </p:par>
                        <p:par>
                          <p:cTn id="568" fill="hold">
                            <p:stCondLst>
                              <p:cond delay="674"/>
                            </p:stCondLst>
                            <p:childTnLst>
                              <p:par>
                                <p:cTn id="569" presetID="1" presetClass="entr" presetSubtype="0" fill="hold" nodeType="afterEffect">
                                  <p:stCondLst>
                                    <p:cond delay="10"/>
                                  </p:stCondLst>
                                  <p:childTnLst>
                                    <p:set>
                                      <p:cBhvr>
                                        <p:cTn id="570" dur="1" fill="hold">
                                          <p:stCondLst>
                                            <p:cond delay="0"/>
                                          </p:stCondLst>
                                        </p:cTn>
                                        <p:tgtEl>
                                          <p:spTgt spid="721"/>
                                        </p:tgtEl>
                                        <p:attrNameLst>
                                          <p:attrName>style.visibility</p:attrName>
                                        </p:attrNameLst>
                                      </p:cBhvr>
                                      <p:to>
                                        <p:strVal val="visible"/>
                                      </p:to>
                                    </p:set>
                                  </p:childTnLst>
                                </p:cTn>
                              </p:par>
                            </p:childTnLst>
                          </p:cTn>
                        </p:par>
                        <p:par>
                          <p:cTn id="571" fill="hold">
                            <p:stCondLst>
                              <p:cond delay="675"/>
                            </p:stCondLst>
                            <p:childTnLst>
                              <p:par>
                                <p:cTn id="572" presetID="1" presetClass="entr" presetSubtype="0" fill="hold" nodeType="afterEffect">
                                  <p:stCondLst>
                                    <p:cond delay="10"/>
                                  </p:stCondLst>
                                  <p:childTnLst>
                                    <p:set>
                                      <p:cBhvr>
                                        <p:cTn id="573" dur="1" fill="hold">
                                          <p:stCondLst>
                                            <p:cond delay="0"/>
                                          </p:stCondLst>
                                        </p:cTn>
                                        <p:tgtEl>
                                          <p:spTgt spid="722"/>
                                        </p:tgtEl>
                                        <p:attrNameLst>
                                          <p:attrName>style.visibility</p:attrName>
                                        </p:attrNameLst>
                                      </p:cBhvr>
                                      <p:to>
                                        <p:strVal val="visible"/>
                                      </p:to>
                                    </p:set>
                                  </p:childTnLst>
                                </p:cTn>
                              </p:par>
                            </p:childTnLst>
                          </p:cTn>
                        </p:par>
                        <p:par>
                          <p:cTn id="574" fill="hold">
                            <p:stCondLst>
                              <p:cond delay="676"/>
                            </p:stCondLst>
                            <p:childTnLst>
                              <p:par>
                                <p:cTn id="575" presetID="1" presetClass="entr" presetSubtype="0" fill="hold" nodeType="afterEffect">
                                  <p:stCondLst>
                                    <p:cond delay="10"/>
                                  </p:stCondLst>
                                  <p:childTnLst>
                                    <p:set>
                                      <p:cBhvr>
                                        <p:cTn id="576" dur="1" fill="hold">
                                          <p:stCondLst>
                                            <p:cond delay="0"/>
                                          </p:stCondLst>
                                        </p:cTn>
                                        <p:tgtEl>
                                          <p:spTgt spid="723"/>
                                        </p:tgtEl>
                                        <p:attrNameLst>
                                          <p:attrName>style.visibility</p:attrName>
                                        </p:attrNameLst>
                                      </p:cBhvr>
                                      <p:to>
                                        <p:strVal val="visible"/>
                                      </p:to>
                                    </p:set>
                                  </p:childTnLst>
                                </p:cTn>
                              </p:par>
                            </p:childTnLst>
                          </p:cTn>
                        </p:par>
                        <p:par>
                          <p:cTn id="577" fill="hold">
                            <p:stCondLst>
                              <p:cond delay="677"/>
                            </p:stCondLst>
                            <p:childTnLst>
                              <p:par>
                                <p:cTn id="578" presetID="1" presetClass="entr" presetSubtype="0" fill="hold" nodeType="afterEffect">
                                  <p:stCondLst>
                                    <p:cond delay="10"/>
                                  </p:stCondLst>
                                  <p:childTnLst>
                                    <p:set>
                                      <p:cBhvr>
                                        <p:cTn id="579" dur="1" fill="hold">
                                          <p:stCondLst>
                                            <p:cond delay="0"/>
                                          </p:stCondLst>
                                        </p:cTn>
                                        <p:tgtEl>
                                          <p:spTgt spid="724"/>
                                        </p:tgtEl>
                                        <p:attrNameLst>
                                          <p:attrName>style.visibility</p:attrName>
                                        </p:attrNameLst>
                                      </p:cBhvr>
                                      <p:to>
                                        <p:strVal val="visible"/>
                                      </p:to>
                                    </p:set>
                                  </p:childTnLst>
                                </p:cTn>
                              </p:par>
                            </p:childTnLst>
                          </p:cTn>
                        </p:par>
                        <p:par>
                          <p:cTn id="580" fill="hold">
                            <p:stCondLst>
                              <p:cond delay="678"/>
                            </p:stCondLst>
                            <p:childTnLst>
                              <p:par>
                                <p:cTn id="581" presetID="1" presetClass="entr" presetSubtype="0" fill="hold" nodeType="afterEffect">
                                  <p:stCondLst>
                                    <p:cond delay="10"/>
                                  </p:stCondLst>
                                  <p:childTnLst>
                                    <p:set>
                                      <p:cBhvr>
                                        <p:cTn id="582" dur="1" fill="hold">
                                          <p:stCondLst>
                                            <p:cond delay="0"/>
                                          </p:stCondLst>
                                        </p:cTn>
                                        <p:tgtEl>
                                          <p:spTgt spid="725"/>
                                        </p:tgtEl>
                                        <p:attrNameLst>
                                          <p:attrName>style.visibility</p:attrName>
                                        </p:attrNameLst>
                                      </p:cBhvr>
                                      <p:to>
                                        <p:strVal val="visible"/>
                                      </p:to>
                                    </p:set>
                                  </p:childTnLst>
                                </p:cTn>
                              </p:par>
                            </p:childTnLst>
                          </p:cTn>
                        </p:par>
                        <p:par>
                          <p:cTn id="583" fill="hold">
                            <p:stCondLst>
                              <p:cond delay="679"/>
                            </p:stCondLst>
                            <p:childTnLst>
                              <p:par>
                                <p:cTn id="584" presetID="1" presetClass="entr" presetSubtype="0" fill="hold" nodeType="afterEffect">
                                  <p:stCondLst>
                                    <p:cond delay="10"/>
                                  </p:stCondLst>
                                  <p:childTnLst>
                                    <p:set>
                                      <p:cBhvr>
                                        <p:cTn id="585" dur="1" fill="hold">
                                          <p:stCondLst>
                                            <p:cond delay="0"/>
                                          </p:stCondLst>
                                        </p:cTn>
                                        <p:tgtEl>
                                          <p:spTgt spid="726"/>
                                        </p:tgtEl>
                                        <p:attrNameLst>
                                          <p:attrName>style.visibility</p:attrName>
                                        </p:attrNameLst>
                                      </p:cBhvr>
                                      <p:to>
                                        <p:strVal val="visible"/>
                                      </p:to>
                                    </p:set>
                                  </p:childTnLst>
                                </p:cTn>
                              </p:par>
                            </p:childTnLst>
                          </p:cTn>
                        </p:par>
                        <p:par>
                          <p:cTn id="586" fill="hold">
                            <p:stCondLst>
                              <p:cond delay="680"/>
                            </p:stCondLst>
                            <p:childTnLst>
                              <p:par>
                                <p:cTn id="587" presetID="1" presetClass="entr" presetSubtype="0" fill="hold" nodeType="afterEffect">
                                  <p:stCondLst>
                                    <p:cond delay="10"/>
                                  </p:stCondLst>
                                  <p:childTnLst>
                                    <p:set>
                                      <p:cBhvr>
                                        <p:cTn id="588" dur="1" fill="hold">
                                          <p:stCondLst>
                                            <p:cond delay="0"/>
                                          </p:stCondLst>
                                        </p:cTn>
                                        <p:tgtEl>
                                          <p:spTgt spid="727"/>
                                        </p:tgtEl>
                                        <p:attrNameLst>
                                          <p:attrName>style.visibility</p:attrName>
                                        </p:attrNameLst>
                                      </p:cBhvr>
                                      <p:to>
                                        <p:strVal val="visible"/>
                                      </p:to>
                                    </p:set>
                                  </p:childTnLst>
                                </p:cTn>
                              </p:par>
                            </p:childTnLst>
                          </p:cTn>
                        </p:par>
                        <p:par>
                          <p:cTn id="589" fill="hold">
                            <p:stCondLst>
                              <p:cond delay="681"/>
                            </p:stCondLst>
                            <p:childTnLst>
                              <p:par>
                                <p:cTn id="590" presetID="1" presetClass="entr" presetSubtype="0" fill="hold" nodeType="afterEffect">
                                  <p:stCondLst>
                                    <p:cond delay="10"/>
                                  </p:stCondLst>
                                  <p:childTnLst>
                                    <p:set>
                                      <p:cBhvr>
                                        <p:cTn id="591" dur="1" fill="hold">
                                          <p:stCondLst>
                                            <p:cond delay="0"/>
                                          </p:stCondLst>
                                        </p:cTn>
                                        <p:tgtEl>
                                          <p:spTgt spid="728"/>
                                        </p:tgtEl>
                                        <p:attrNameLst>
                                          <p:attrName>style.visibility</p:attrName>
                                        </p:attrNameLst>
                                      </p:cBhvr>
                                      <p:to>
                                        <p:strVal val="visible"/>
                                      </p:to>
                                    </p:set>
                                  </p:childTnLst>
                                </p:cTn>
                              </p:par>
                            </p:childTnLst>
                          </p:cTn>
                        </p:par>
                        <p:par>
                          <p:cTn id="592" fill="hold">
                            <p:stCondLst>
                              <p:cond delay="682"/>
                            </p:stCondLst>
                            <p:childTnLst>
                              <p:par>
                                <p:cTn id="593" presetID="1" presetClass="entr" presetSubtype="0" fill="hold" nodeType="afterEffect">
                                  <p:stCondLst>
                                    <p:cond delay="10"/>
                                  </p:stCondLst>
                                  <p:childTnLst>
                                    <p:set>
                                      <p:cBhvr>
                                        <p:cTn id="594" dur="1" fill="hold">
                                          <p:stCondLst>
                                            <p:cond delay="0"/>
                                          </p:stCondLst>
                                        </p:cTn>
                                        <p:tgtEl>
                                          <p:spTgt spid="729"/>
                                        </p:tgtEl>
                                        <p:attrNameLst>
                                          <p:attrName>style.visibility</p:attrName>
                                        </p:attrNameLst>
                                      </p:cBhvr>
                                      <p:to>
                                        <p:strVal val="visible"/>
                                      </p:to>
                                    </p:set>
                                  </p:childTnLst>
                                </p:cTn>
                              </p:par>
                            </p:childTnLst>
                          </p:cTn>
                        </p:par>
                        <p:par>
                          <p:cTn id="595" fill="hold">
                            <p:stCondLst>
                              <p:cond delay="683"/>
                            </p:stCondLst>
                            <p:childTnLst>
                              <p:par>
                                <p:cTn id="596" presetID="1" presetClass="entr" presetSubtype="0" fill="hold" nodeType="afterEffect">
                                  <p:stCondLst>
                                    <p:cond delay="10"/>
                                  </p:stCondLst>
                                  <p:childTnLst>
                                    <p:set>
                                      <p:cBhvr>
                                        <p:cTn id="597" dur="1" fill="hold">
                                          <p:stCondLst>
                                            <p:cond delay="0"/>
                                          </p:stCondLst>
                                        </p:cTn>
                                        <p:tgtEl>
                                          <p:spTgt spid="730"/>
                                        </p:tgtEl>
                                        <p:attrNameLst>
                                          <p:attrName>style.visibility</p:attrName>
                                        </p:attrNameLst>
                                      </p:cBhvr>
                                      <p:to>
                                        <p:strVal val="visible"/>
                                      </p:to>
                                    </p:set>
                                  </p:childTnLst>
                                </p:cTn>
                              </p:par>
                            </p:childTnLst>
                          </p:cTn>
                        </p:par>
                        <p:par>
                          <p:cTn id="598" fill="hold">
                            <p:stCondLst>
                              <p:cond delay="684"/>
                            </p:stCondLst>
                            <p:childTnLst>
                              <p:par>
                                <p:cTn id="599" presetID="1" presetClass="entr" presetSubtype="0" fill="hold" nodeType="afterEffect">
                                  <p:stCondLst>
                                    <p:cond delay="10"/>
                                  </p:stCondLst>
                                  <p:childTnLst>
                                    <p:set>
                                      <p:cBhvr>
                                        <p:cTn id="600" dur="1" fill="hold">
                                          <p:stCondLst>
                                            <p:cond delay="0"/>
                                          </p:stCondLst>
                                        </p:cTn>
                                        <p:tgtEl>
                                          <p:spTgt spid="731"/>
                                        </p:tgtEl>
                                        <p:attrNameLst>
                                          <p:attrName>style.visibility</p:attrName>
                                        </p:attrNameLst>
                                      </p:cBhvr>
                                      <p:to>
                                        <p:strVal val="visible"/>
                                      </p:to>
                                    </p:set>
                                  </p:childTnLst>
                                </p:cTn>
                              </p:par>
                            </p:childTnLst>
                          </p:cTn>
                        </p:par>
                        <p:par>
                          <p:cTn id="601" fill="hold">
                            <p:stCondLst>
                              <p:cond delay="685"/>
                            </p:stCondLst>
                            <p:childTnLst>
                              <p:par>
                                <p:cTn id="602" presetID="1" presetClass="entr" presetSubtype="0" fill="hold" nodeType="afterEffect">
                                  <p:stCondLst>
                                    <p:cond delay="10"/>
                                  </p:stCondLst>
                                  <p:childTnLst>
                                    <p:set>
                                      <p:cBhvr>
                                        <p:cTn id="603" dur="1" fill="hold">
                                          <p:stCondLst>
                                            <p:cond delay="0"/>
                                          </p:stCondLst>
                                        </p:cTn>
                                        <p:tgtEl>
                                          <p:spTgt spid="732"/>
                                        </p:tgtEl>
                                        <p:attrNameLst>
                                          <p:attrName>style.visibility</p:attrName>
                                        </p:attrNameLst>
                                      </p:cBhvr>
                                      <p:to>
                                        <p:strVal val="visible"/>
                                      </p:to>
                                    </p:set>
                                  </p:childTnLst>
                                </p:cTn>
                              </p:par>
                            </p:childTnLst>
                          </p:cTn>
                        </p:par>
                        <p:par>
                          <p:cTn id="604" fill="hold">
                            <p:stCondLst>
                              <p:cond delay="686"/>
                            </p:stCondLst>
                            <p:childTnLst>
                              <p:par>
                                <p:cTn id="605" presetID="1" presetClass="entr" presetSubtype="0" fill="hold" nodeType="afterEffect">
                                  <p:stCondLst>
                                    <p:cond delay="10"/>
                                  </p:stCondLst>
                                  <p:childTnLst>
                                    <p:set>
                                      <p:cBhvr>
                                        <p:cTn id="606" dur="1" fill="hold">
                                          <p:stCondLst>
                                            <p:cond delay="0"/>
                                          </p:stCondLst>
                                        </p:cTn>
                                        <p:tgtEl>
                                          <p:spTgt spid="733"/>
                                        </p:tgtEl>
                                        <p:attrNameLst>
                                          <p:attrName>style.visibility</p:attrName>
                                        </p:attrNameLst>
                                      </p:cBhvr>
                                      <p:to>
                                        <p:strVal val="visible"/>
                                      </p:to>
                                    </p:set>
                                  </p:childTnLst>
                                </p:cTn>
                              </p:par>
                            </p:childTnLst>
                          </p:cTn>
                        </p:par>
                        <p:par>
                          <p:cTn id="607" fill="hold">
                            <p:stCondLst>
                              <p:cond delay="687"/>
                            </p:stCondLst>
                            <p:childTnLst>
                              <p:par>
                                <p:cTn id="608" presetID="1" presetClass="entr" presetSubtype="0" fill="hold" nodeType="afterEffect">
                                  <p:stCondLst>
                                    <p:cond delay="10"/>
                                  </p:stCondLst>
                                  <p:childTnLst>
                                    <p:set>
                                      <p:cBhvr>
                                        <p:cTn id="609" dur="1" fill="hold">
                                          <p:stCondLst>
                                            <p:cond delay="0"/>
                                          </p:stCondLst>
                                        </p:cTn>
                                        <p:tgtEl>
                                          <p:spTgt spid="734"/>
                                        </p:tgtEl>
                                        <p:attrNameLst>
                                          <p:attrName>style.visibility</p:attrName>
                                        </p:attrNameLst>
                                      </p:cBhvr>
                                      <p:to>
                                        <p:strVal val="visible"/>
                                      </p:to>
                                    </p:set>
                                  </p:childTnLst>
                                </p:cTn>
                              </p:par>
                            </p:childTnLst>
                          </p:cTn>
                        </p:par>
                        <p:par>
                          <p:cTn id="610" fill="hold">
                            <p:stCondLst>
                              <p:cond delay="688"/>
                            </p:stCondLst>
                            <p:childTnLst>
                              <p:par>
                                <p:cTn id="611" presetID="1" presetClass="entr" presetSubtype="0" fill="hold" nodeType="afterEffect">
                                  <p:stCondLst>
                                    <p:cond delay="10"/>
                                  </p:stCondLst>
                                  <p:childTnLst>
                                    <p:set>
                                      <p:cBhvr>
                                        <p:cTn id="612" dur="1" fill="hold">
                                          <p:stCondLst>
                                            <p:cond delay="0"/>
                                          </p:stCondLst>
                                        </p:cTn>
                                        <p:tgtEl>
                                          <p:spTgt spid="735"/>
                                        </p:tgtEl>
                                        <p:attrNameLst>
                                          <p:attrName>style.visibility</p:attrName>
                                        </p:attrNameLst>
                                      </p:cBhvr>
                                      <p:to>
                                        <p:strVal val="visible"/>
                                      </p:to>
                                    </p:set>
                                  </p:childTnLst>
                                </p:cTn>
                              </p:par>
                            </p:childTnLst>
                          </p:cTn>
                        </p:par>
                        <p:par>
                          <p:cTn id="613" fill="hold">
                            <p:stCondLst>
                              <p:cond delay="689"/>
                            </p:stCondLst>
                            <p:childTnLst>
                              <p:par>
                                <p:cTn id="614" presetID="1" presetClass="entr" presetSubtype="0" fill="hold" nodeType="afterEffect">
                                  <p:stCondLst>
                                    <p:cond delay="10"/>
                                  </p:stCondLst>
                                  <p:childTnLst>
                                    <p:set>
                                      <p:cBhvr>
                                        <p:cTn id="615" dur="1" fill="hold">
                                          <p:stCondLst>
                                            <p:cond delay="0"/>
                                          </p:stCondLst>
                                        </p:cTn>
                                        <p:tgtEl>
                                          <p:spTgt spid="736"/>
                                        </p:tgtEl>
                                        <p:attrNameLst>
                                          <p:attrName>style.visibility</p:attrName>
                                        </p:attrNameLst>
                                      </p:cBhvr>
                                      <p:to>
                                        <p:strVal val="visible"/>
                                      </p:to>
                                    </p:set>
                                  </p:childTnLst>
                                </p:cTn>
                              </p:par>
                            </p:childTnLst>
                          </p:cTn>
                        </p:par>
                        <p:par>
                          <p:cTn id="616" fill="hold">
                            <p:stCondLst>
                              <p:cond delay="690"/>
                            </p:stCondLst>
                            <p:childTnLst>
                              <p:par>
                                <p:cTn id="617" presetID="1" presetClass="entr" presetSubtype="0" fill="hold" nodeType="afterEffect">
                                  <p:stCondLst>
                                    <p:cond delay="10"/>
                                  </p:stCondLst>
                                  <p:childTnLst>
                                    <p:set>
                                      <p:cBhvr>
                                        <p:cTn id="618" dur="1" fill="hold">
                                          <p:stCondLst>
                                            <p:cond delay="0"/>
                                          </p:stCondLst>
                                        </p:cTn>
                                        <p:tgtEl>
                                          <p:spTgt spid="737"/>
                                        </p:tgtEl>
                                        <p:attrNameLst>
                                          <p:attrName>style.visibility</p:attrName>
                                        </p:attrNameLst>
                                      </p:cBhvr>
                                      <p:to>
                                        <p:strVal val="visible"/>
                                      </p:to>
                                    </p:set>
                                  </p:childTnLst>
                                </p:cTn>
                              </p:par>
                            </p:childTnLst>
                          </p:cTn>
                        </p:par>
                        <p:par>
                          <p:cTn id="619" fill="hold">
                            <p:stCondLst>
                              <p:cond delay="691"/>
                            </p:stCondLst>
                            <p:childTnLst>
                              <p:par>
                                <p:cTn id="620" presetID="1" presetClass="entr" presetSubtype="0" fill="hold" nodeType="afterEffect">
                                  <p:stCondLst>
                                    <p:cond delay="10"/>
                                  </p:stCondLst>
                                  <p:childTnLst>
                                    <p:set>
                                      <p:cBhvr>
                                        <p:cTn id="621" dur="1" fill="hold">
                                          <p:stCondLst>
                                            <p:cond delay="0"/>
                                          </p:stCondLst>
                                        </p:cTn>
                                        <p:tgtEl>
                                          <p:spTgt spid="738"/>
                                        </p:tgtEl>
                                        <p:attrNameLst>
                                          <p:attrName>style.visibility</p:attrName>
                                        </p:attrNameLst>
                                      </p:cBhvr>
                                      <p:to>
                                        <p:strVal val="visible"/>
                                      </p:to>
                                    </p:set>
                                  </p:childTnLst>
                                </p:cTn>
                              </p:par>
                            </p:childTnLst>
                          </p:cTn>
                        </p:par>
                        <p:par>
                          <p:cTn id="622" fill="hold">
                            <p:stCondLst>
                              <p:cond delay="692"/>
                            </p:stCondLst>
                            <p:childTnLst>
                              <p:par>
                                <p:cTn id="623" presetID="1" presetClass="entr" presetSubtype="0" fill="hold" nodeType="afterEffect">
                                  <p:stCondLst>
                                    <p:cond delay="10"/>
                                  </p:stCondLst>
                                  <p:childTnLst>
                                    <p:set>
                                      <p:cBhvr>
                                        <p:cTn id="624" dur="1" fill="hold">
                                          <p:stCondLst>
                                            <p:cond delay="0"/>
                                          </p:stCondLst>
                                        </p:cTn>
                                        <p:tgtEl>
                                          <p:spTgt spid="739"/>
                                        </p:tgtEl>
                                        <p:attrNameLst>
                                          <p:attrName>style.visibility</p:attrName>
                                        </p:attrNameLst>
                                      </p:cBhvr>
                                      <p:to>
                                        <p:strVal val="visible"/>
                                      </p:to>
                                    </p:set>
                                  </p:childTnLst>
                                </p:cTn>
                              </p:par>
                            </p:childTnLst>
                          </p:cTn>
                        </p:par>
                        <p:par>
                          <p:cTn id="625" fill="hold">
                            <p:stCondLst>
                              <p:cond delay="693"/>
                            </p:stCondLst>
                            <p:childTnLst>
                              <p:par>
                                <p:cTn id="626" presetID="1" presetClass="entr" presetSubtype="0" fill="hold" nodeType="afterEffect">
                                  <p:stCondLst>
                                    <p:cond delay="10"/>
                                  </p:stCondLst>
                                  <p:childTnLst>
                                    <p:set>
                                      <p:cBhvr>
                                        <p:cTn id="627" dur="1" fill="hold">
                                          <p:stCondLst>
                                            <p:cond delay="0"/>
                                          </p:stCondLst>
                                        </p:cTn>
                                        <p:tgtEl>
                                          <p:spTgt spid="740"/>
                                        </p:tgtEl>
                                        <p:attrNameLst>
                                          <p:attrName>style.visibility</p:attrName>
                                        </p:attrNameLst>
                                      </p:cBhvr>
                                      <p:to>
                                        <p:strVal val="visible"/>
                                      </p:to>
                                    </p:set>
                                  </p:childTnLst>
                                </p:cTn>
                              </p:par>
                            </p:childTnLst>
                          </p:cTn>
                        </p:par>
                        <p:par>
                          <p:cTn id="628" fill="hold">
                            <p:stCondLst>
                              <p:cond delay="694"/>
                            </p:stCondLst>
                            <p:childTnLst>
                              <p:par>
                                <p:cTn id="629" presetID="1" presetClass="entr" presetSubtype="0" fill="hold" nodeType="afterEffect">
                                  <p:stCondLst>
                                    <p:cond delay="10"/>
                                  </p:stCondLst>
                                  <p:childTnLst>
                                    <p:set>
                                      <p:cBhvr>
                                        <p:cTn id="630" dur="1" fill="hold">
                                          <p:stCondLst>
                                            <p:cond delay="0"/>
                                          </p:stCondLst>
                                        </p:cTn>
                                        <p:tgtEl>
                                          <p:spTgt spid="741"/>
                                        </p:tgtEl>
                                        <p:attrNameLst>
                                          <p:attrName>style.visibility</p:attrName>
                                        </p:attrNameLst>
                                      </p:cBhvr>
                                      <p:to>
                                        <p:strVal val="visible"/>
                                      </p:to>
                                    </p:set>
                                  </p:childTnLst>
                                </p:cTn>
                              </p:par>
                            </p:childTnLst>
                          </p:cTn>
                        </p:par>
                        <p:par>
                          <p:cTn id="631" fill="hold">
                            <p:stCondLst>
                              <p:cond delay="695"/>
                            </p:stCondLst>
                            <p:childTnLst>
                              <p:par>
                                <p:cTn id="632" presetID="1" presetClass="entr" presetSubtype="0" fill="hold" nodeType="afterEffect">
                                  <p:stCondLst>
                                    <p:cond delay="10"/>
                                  </p:stCondLst>
                                  <p:childTnLst>
                                    <p:set>
                                      <p:cBhvr>
                                        <p:cTn id="633" dur="1" fill="hold">
                                          <p:stCondLst>
                                            <p:cond delay="0"/>
                                          </p:stCondLst>
                                        </p:cTn>
                                        <p:tgtEl>
                                          <p:spTgt spid="742"/>
                                        </p:tgtEl>
                                        <p:attrNameLst>
                                          <p:attrName>style.visibility</p:attrName>
                                        </p:attrNameLst>
                                      </p:cBhvr>
                                      <p:to>
                                        <p:strVal val="visible"/>
                                      </p:to>
                                    </p:set>
                                  </p:childTnLst>
                                </p:cTn>
                              </p:par>
                            </p:childTnLst>
                          </p:cTn>
                        </p:par>
                        <p:par>
                          <p:cTn id="634" fill="hold">
                            <p:stCondLst>
                              <p:cond delay="696"/>
                            </p:stCondLst>
                            <p:childTnLst>
                              <p:par>
                                <p:cTn id="635" presetID="1" presetClass="entr" presetSubtype="0" fill="hold" nodeType="afterEffect">
                                  <p:stCondLst>
                                    <p:cond delay="10"/>
                                  </p:stCondLst>
                                  <p:childTnLst>
                                    <p:set>
                                      <p:cBhvr>
                                        <p:cTn id="636" dur="1" fill="hold">
                                          <p:stCondLst>
                                            <p:cond delay="0"/>
                                          </p:stCondLst>
                                        </p:cTn>
                                        <p:tgtEl>
                                          <p:spTgt spid="743"/>
                                        </p:tgtEl>
                                        <p:attrNameLst>
                                          <p:attrName>style.visibility</p:attrName>
                                        </p:attrNameLst>
                                      </p:cBhvr>
                                      <p:to>
                                        <p:strVal val="visible"/>
                                      </p:to>
                                    </p:set>
                                  </p:childTnLst>
                                </p:cTn>
                              </p:par>
                            </p:childTnLst>
                          </p:cTn>
                        </p:par>
                        <p:par>
                          <p:cTn id="637" fill="hold">
                            <p:stCondLst>
                              <p:cond delay="697"/>
                            </p:stCondLst>
                            <p:childTnLst>
                              <p:par>
                                <p:cTn id="638" presetID="1" presetClass="entr" presetSubtype="0" fill="hold" nodeType="afterEffect">
                                  <p:stCondLst>
                                    <p:cond delay="10"/>
                                  </p:stCondLst>
                                  <p:childTnLst>
                                    <p:set>
                                      <p:cBhvr>
                                        <p:cTn id="639" dur="1" fill="hold">
                                          <p:stCondLst>
                                            <p:cond delay="0"/>
                                          </p:stCondLst>
                                        </p:cTn>
                                        <p:tgtEl>
                                          <p:spTgt spid="744"/>
                                        </p:tgtEl>
                                        <p:attrNameLst>
                                          <p:attrName>style.visibility</p:attrName>
                                        </p:attrNameLst>
                                      </p:cBhvr>
                                      <p:to>
                                        <p:strVal val="visible"/>
                                      </p:to>
                                    </p:set>
                                  </p:childTnLst>
                                </p:cTn>
                              </p:par>
                            </p:childTnLst>
                          </p:cTn>
                        </p:par>
                        <p:par>
                          <p:cTn id="640" fill="hold">
                            <p:stCondLst>
                              <p:cond delay="698"/>
                            </p:stCondLst>
                            <p:childTnLst>
                              <p:par>
                                <p:cTn id="641" presetID="1" presetClass="entr" presetSubtype="0" fill="hold" nodeType="afterEffect">
                                  <p:stCondLst>
                                    <p:cond delay="10"/>
                                  </p:stCondLst>
                                  <p:childTnLst>
                                    <p:set>
                                      <p:cBhvr>
                                        <p:cTn id="642" dur="1" fill="hold">
                                          <p:stCondLst>
                                            <p:cond delay="0"/>
                                          </p:stCondLst>
                                        </p:cTn>
                                        <p:tgtEl>
                                          <p:spTgt spid="745"/>
                                        </p:tgtEl>
                                        <p:attrNameLst>
                                          <p:attrName>style.visibility</p:attrName>
                                        </p:attrNameLst>
                                      </p:cBhvr>
                                      <p:to>
                                        <p:strVal val="visible"/>
                                      </p:to>
                                    </p:set>
                                  </p:childTnLst>
                                </p:cTn>
                              </p:par>
                            </p:childTnLst>
                          </p:cTn>
                        </p:par>
                        <p:par>
                          <p:cTn id="643" fill="hold">
                            <p:stCondLst>
                              <p:cond delay="699"/>
                            </p:stCondLst>
                            <p:childTnLst>
                              <p:par>
                                <p:cTn id="644" presetID="1" presetClass="entr" presetSubtype="0" fill="hold" nodeType="afterEffect">
                                  <p:stCondLst>
                                    <p:cond delay="10"/>
                                  </p:stCondLst>
                                  <p:childTnLst>
                                    <p:set>
                                      <p:cBhvr>
                                        <p:cTn id="645" dur="1" fill="hold">
                                          <p:stCondLst>
                                            <p:cond delay="0"/>
                                          </p:stCondLst>
                                        </p:cTn>
                                        <p:tgtEl>
                                          <p:spTgt spid="746"/>
                                        </p:tgtEl>
                                        <p:attrNameLst>
                                          <p:attrName>style.visibility</p:attrName>
                                        </p:attrNameLst>
                                      </p:cBhvr>
                                      <p:to>
                                        <p:strVal val="visible"/>
                                      </p:to>
                                    </p:set>
                                  </p:childTnLst>
                                </p:cTn>
                              </p:par>
                            </p:childTnLst>
                          </p:cTn>
                        </p:par>
                        <p:par>
                          <p:cTn id="646" fill="hold">
                            <p:stCondLst>
                              <p:cond delay="700"/>
                            </p:stCondLst>
                            <p:childTnLst>
                              <p:par>
                                <p:cTn id="647" presetID="1" presetClass="entr" presetSubtype="0" fill="hold" nodeType="afterEffect">
                                  <p:stCondLst>
                                    <p:cond delay="10"/>
                                  </p:stCondLst>
                                  <p:childTnLst>
                                    <p:set>
                                      <p:cBhvr>
                                        <p:cTn id="648" dur="1" fill="hold">
                                          <p:stCondLst>
                                            <p:cond delay="0"/>
                                          </p:stCondLst>
                                        </p:cTn>
                                        <p:tgtEl>
                                          <p:spTgt spid="747"/>
                                        </p:tgtEl>
                                        <p:attrNameLst>
                                          <p:attrName>style.visibility</p:attrName>
                                        </p:attrNameLst>
                                      </p:cBhvr>
                                      <p:to>
                                        <p:strVal val="visible"/>
                                      </p:to>
                                    </p:set>
                                  </p:childTnLst>
                                </p:cTn>
                              </p:par>
                            </p:childTnLst>
                          </p:cTn>
                        </p:par>
                        <p:par>
                          <p:cTn id="649" fill="hold">
                            <p:stCondLst>
                              <p:cond delay="701"/>
                            </p:stCondLst>
                            <p:childTnLst>
                              <p:par>
                                <p:cTn id="650" presetID="1" presetClass="entr" presetSubtype="0" fill="hold" nodeType="afterEffect">
                                  <p:stCondLst>
                                    <p:cond delay="10"/>
                                  </p:stCondLst>
                                  <p:childTnLst>
                                    <p:set>
                                      <p:cBhvr>
                                        <p:cTn id="651" dur="1" fill="hold">
                                          <p:stCondLst>
                                            <p:cond delay="0"/>
                                          </p:stCondLst>
                                        </p:cTn>
                                        <p:tgtEl>
                                          <p:spTgt spid="748"/>
                                        </p:tgtEl>
                                        <p:attrNameLst>
                                          <p:attrName>style.visibility</p:attrName>
                                        </p:attrNameLst>
                                      </p:cBhvr>
                                      <p:to>
                                        <p:strVal val="visible"/>
                                      </p:to>
                                    </p:set>
                                  </p:childTnLst>
                                </p:cTn>
                              </p:par>
                            </p:childTnLst>
                          </p:cTn>
                        </p:par>
                        <p:par>
                          <p:cTn id="652" fill="hold">
                            <p:stCondLst>
                              <p:cond delay="702"/>
                            </p:stCondLst>
                            <p:childTnLst>
                              <p:par>
                                <p:cTn id="653" presetID="1" presetClass="entr" presetSubtype="0" fill="hold" nodeType="afterEffect">
                                  <p:stCondLst>
                                    <p:cond delay="10"/>
                                  </p:stCondLst>
                                  <p:childTnLst>
                                    <p:set>
                                      <p:cBhvr>
                                        <p:cTn id="654" dur="1" fill="hold">
                                          <p:stCondLst>
                                            <p:cond delay="0"/>
                                          </p:stCondLst>
                                        </p:cTn>
                                        <p:tgtEl>
                                          <p:spTgt spid="749"/>
                                        </p:tgtEl>
                                        <p:attrNameLst>
                                          <p:attrName>style.visibility</p:attrName>
                                        </p:attrNameLst>
                                      </p:cBhvr>
                                      <p:to>
                                        <p:strVal val="visible"/>
                                      </p:to>
                                    </p:set>
                                  </p:childTnLst>
                                </p:cTn>
                              </p:par>
                            </p:childTnLst>
                          </p:cTn>
                        </p:par>
                        <p:par>
                          <p:cTn id="655" fill="hold">
                            <p:stCondLst>
                              <p:cond delay="703"/>
                            </p:stCondLst>
                            <p:childTnLst>
                              <p:par>
                                <p:cTn id="656" presetID="1" presetClass="entr" presetSubtype="0" fill="hold" nodeType="afterEffect">
                                  <p:stCondLst>
                                    <p:cond delay="10"/>
                                  </p:stCondLst>
                                  <p:childTnLst>
                                    <p:set>
                                      <p:cBhvr>
                                        <p:cTn id="657" dur="1" fill="hold">
                                          <p:stCondLst>
                                            <p:cond delay="0"/>
                                          </p:stCondLst>
                                        </p:cTn>
                                        <p:tgtEl>
                                          <p:spTgt spid="750"/>
                                        </p:tgtEl>
                                        <p:attrNameLst>
                                          <p:attrName>style.visibility</p:attrName>
                                        </p:attrNameLst>
                                      </p:cBhvr>
                                      <p:to>
                                        <p:strVal val="visible"/>
                                      </p:to>
                                    </p:set>
                                  </p:childTnLst>
                                </p:cTn>
                              </p:par>
                            </p:childTnLst>
                          </p:cTn>
                        </p:par>
                        <p:par>
                          <p:cTn id="658" fill="hold">
                            <p:stCondLst>
                              <p:cond delay="704"/>
                            </p:stCondLst>
                            <p:childTnLst>
                              <p:par>
                                <p:cTn id="659" presetID="1" presetClass="entr" presetSubtype="0" fill="hold" nodeType="afterEffect">
                                  <p:stCondLst>
                                    <p:cond delay="10"/>
                                  </p:stCondLst>
                                  <p:childTnLst>
                                    <p:set>
                                      <p:cBhvr>
                                        <p:cTn id="660" dur="1" fill="hold">
                                          <p:stCondLst>
                                            <p:cond delay="0"/>
                                          </p:stCondLst>
                                        </p:cTn>
                                        <p:tgtEl>
                                          <p:spTgt spid="751"/>
                                        </p:tgtEl>
                                        <p:attrNameLst>
                                          <p:attrName>style.visibility</p:attrName>
                                        </p:attrNameLst>
                                      </p:cBhvr>
                                      <p:to>
                                        <p:strVal val="visible"/>
                                      </p:to>
                                    </p:set>
                                  </p:childTnLst>
                                </p:cTn>
                              </p:par>
                            </p:childTnLst>
                          </p:cTn>
                        </p:par>
                        <p:par>
                          <p:cTn id="661" fill="hold">
                            <p:stCondLst>
                              <p:cond delay="705"/>
                            </p:stCondLst>
                            <p:childTnLst>
                              <p:par>
                                <p:cTn id="662" presetID="1" presetClass="entr" presetSubtype="0" fill="hold" nodeType="afterEffect">
                                  <p:stCondLst>
                                    <p:cond delay="10"/>
                                  </p:stCondLst>
                                  <p:childTnLst>
                                    <p:set>
                                      <p:cBhvr>
                                        <p:cTn id="663" dur="1" fill="hold">
                                          <p:stCondLst>
                                            <p:cond delay="0"/>
                                          </p:stCondLst>
                                        </p:cTn>
                                        <p:tgtEl>
                                          <p:spTgt spid="752"/>
                                        </p:tgtEl>
                                        <p:attrNameLst>
                                          <p:attrName>style.visibility</p:attrName>
                                        </p:attrNameLst>
                                      </p:cBhvr>
                                      <p:to>
                                        <p:strVal val="visible"/>
                                      </p:to>
                                    </p:set>
                                  </p:childTnLst>
                                </p:cTn>
                              </p:par>
                            </p:childTnLst>
                          </p:cTn>
                        </p:par>
                        <p:par>
                          <p:cTn id="664" fill="hold">
                            <p:stCondLst>
                              <p:cond delay="706"/>
                            </p:stCondLst>
                            <p:childTnLst>
                              <p:par>
                                <p:cTn id="665" presetID="1" presetClass="entr" presetSubtype="0" fill="hold" nodeType="afterEffect">
                                  <p:stCondLst>
                                    <p:cond delay="10"/>
                                  </p:stCondLst>
                                  <p:childTnLst>
                                    <p:set>
                                      <p:cBhvr>
                                        <p:cTn id="666" dur="1" fill="hold">
                                          <p:stCondLst>
                                            <p:cond delay="0"/>
                                          </p:stCondLst>
                                        </p:cTn>
                                        <p:tgtEl>
                                          <p:spTgt spid="753"/>
                                        </p:tgtEl>
                                        <p:attrNameLst>
                                          <p:attrName>style.visibility</p:attrName>
                                        </p:attrNameLst>
                                      </p:cBhvr>
                                      <p:to>
                                        <p:strVal val="visible"/>
                                      </p:to>
                                    </p:set>
                                  </p:childTnLst>
                                </p:cTn>
                              </p:par>
                            </p:childTnLst>
                          </p:cTn>
                        </p:par>
                        <p:par>
                          <p:cTn id="667" fill="hold">
                            <p:stCondLst>
                              <p:cond delay="707"/>
                            </p:stCondLst>
                            <p:childTnLst>
                              <p:par>
                                <p:cTn id="668" presetID="1" presetClass="entr" presetSubtype="0" fill="hold" nodeType="afterEffect">
                                  <p:stCondLst>
                                    <p:cond delay="10"/>
                                  </p:stCondLst>
                                  <p:childTnLst>
                                    <p:set>
                                      <p:cBhvr>
                                        <p:cTn id="669" dur="1" fill="hold">
                                          <p:stCondLst>
                                            <p:cond delay="0"/>
                                          </p:stCondLst>
                                        </p:cTn>
                                        <p:tgtEl>
                                          <p:spTgt spid="754"/>
                                        </p:tgtEl>
                                        <p:attrNameLst>
                                          <p:attrName>style.visibility</p:attrName>
                                        </p:attrNameLst>
                                      </p:cBhvr>
                                      <p:to>
                                        <p:strVal val="visible"/>
                                      </p:to>
                                    </p:set>
                                  </p:childTnLst>
                                </p:cTn>
                              </p:par>
                            </p:childTnLst>
                          </p:cTn>
                        </p:par>
                        <p:par>
                          <p:cTn id="670" fill="hold">
                            <p:stCondLst>
                              <p:cond delay="708"/>
                            </p:stCondLst>
                            <p:childTnLst>
                              <p:par>
                                <p:cTn id="671" presetID="1" presetClass="entr" presetSubtype="0" fill="hold" nodeType="afterEffect">
                                  <p:stCondLst>
                                    <p:cond delay="10"/>
                                  </p:stCondLst>
                                  <p:childTnLst>
                                    <p:set>
                                      <p:cBhvr>
                                        <p:cTn id="672" dur="1" fill="hold">
                                          <p:stCondLst>
                                            <p:cond delay="0"/>
                                          </p:stCondLst>
                                        </p:cTn>
                                        <p:tgtEl>
                                          <p:spTgt spid="755"/>
                                        </p:tgtEl>
                                        <p:attrNameLst>
                                          <p:attrName>style.visibility</p:attrName>
                                        </p:attrNameLst>
                                      </p:cBhvr>
                                      <p:to>
                                        <p:strVal val="visible"/>
                                      </p:to>
                                    </p:set>
                                  </p:childTnLst>
                                </p:cTn>
                              </p:par>
                            </p:childTnLst>
                          </p:cTn>
                        </p:par>
                        <p:par>
                          <p:cTn id="673" fill="hold">
                            <p:stCondLst>
                              <p:cond delay="709"/>
                            </p:stCondLst>
                            <p:childTnLst>
                              <p:par>
                                <p:cTn id="674" presetID="1" presetClass="entr" presetSubtype="0" fill="hold" nodeType="afterEffect">
                                  <p:stCondLst>
                                    <p:cond delay="10"/>
                                  </p:stCondLst>
                                  <p:childTnLst>
                                    <p:set>
                                      <p:cBhvr>
                                        <p:cTn id="675" dur="1" fill="hold">
                                          <p:stCondLst>
                                            <p:cond delay="0"/>
                                          </p:stCondLst>
                                        </p:cTn>
                                        <p:tgtEl>
                                          <p:spTgt spid="756"/>
                                        </p:tgtEl>
                                        <p:attrNameLst>
                                          <p:attrName>style.visibility</p:attrName>
                                        </p:attrNameLst>
                                      </p:cBhvr>
                                      <p:to>
                                        <p:strVal val="visible"/>
                                      </p:to>
                                    </p:set>
                                  </p:childTnLst>
                                </p:cTn>
                              </p:par>
                            </p:childTnLst>
                          </p:cTn>
                        </p:par>
                        <p:par>
                          <p:cTn id="676" fill="hold">
                            <p:stCondLst>
                              <p:cond delay="710"/>
                            </p:stCondLst>
                            <p:childTnLst>
                              <p:par>
                                <p:cTn id="677" presetID="1" presetClass="entr" presetSubtype="0" fill="hold" nodeType="afterEffect">
                                  <p:stCondLst>
                                    <p:cond delay="10"/>
                                  </p:stCondLst>
                                  <p:childTnLst>
                                    <p:set>
                                      <p:cBhvr>
                                        <p:cTn id="678" dur="1" fill="hold">
                                          <p:stCondLst>
                                            <p:cond delay="0"/>
                                          </p:stCondLst>
                                        </p:cTn>
                                        <p:tgtEl>
                                          <p:spTgt spid="757"/>
                                        </p:tgtEl>
                                        <p:attrNameLst>
                                          <p:attrName>style.visibility</p:attrName>
                                        </p:attrNameLst>
                                      </p:cBhvr>
                                      <p:to>
                                        <p:strVal val="visible"/>
                                      </p:to>
                                    </p:set>
                                  </p:childTnLst>
                                </p:cTn>
                              </p:par>
                            </p:childTnLst>
                          </p:cTn>
                        </p:par>
                        <p:par>
                          <p:cTn id="679" fill="hold">
                            <p:stCondLst>
                              <p:cond delay="711"/>
                            </p:stCondLst>
                            <p:childTnLst>
                              <p:par>
                                <p:cTn id="680" presetID="1" presetClass="entr" presetSubtype="0" fill="hold" nodeType="afterEffect">
                                  <p:stCondLst>
                                    <p:cond delay="10"/>
                                  </p:stCondLst>
                                  <p:childTnLst>
                                    <p:set>
                                      <p:cBhvr>
                                        <p:cTn id="681" dur="1" fill="hold">
                                          <p:stCondLst>
                                            <p:cond delay="0"/>
                                          </p:stCondLst>
                                        </p:cTn>
                                        <p:tgtEl>
                                          <p:spTgt spid="758"/>
                                        </p:tgtEl>
                                        <p:attrNameLst>
                                          <p:attrName>style.visibility</p:attrName>
                                        </p:attrNameLst>
                                      </p:cBhvr>
                                      <p:to>
                                        <p:strVal val="visible"/>
                                      </p:to>
                                    </p:set>
                                  </p:childTnLst>
                                </p:cTn>
                              </p:par>
                            </p:childTnLst>
                          </p:cTn>
                        </p:par>
                        <p:par>
                          <p:cTn id="682" fill="hold">
                            <p:stCondLst>
                              <p:cond delay="712"/>
                            </p:stCondLst>
                            <p:childTnLst>
                              <p:par>
                                <p:cTn id="683" presetID="1" presetClass="entr" presetSubtype="0" fill="hold" nodeType="afterEffect">
                                  <p:stCondLst>
                                    <p:cond delay="10"/>
                                  </p:stCondLst>
                                  <p:childTnLst>
                                    <p:set>
                                      <p:cBhvr>
                                        <p:cTn id="684" dur="1" fill="hold">
                                          <p:stCondLst>
                                            <p:cond delay="0"/>
                                          </p:stCondLst>
                                        </p:cTn>
                                        <p:tgtEl>
                                          <p:spTgt spid="759"/>
                                        </p:tgtEl>
                                        <p:attrNameLst>
                                          <p:attrName>style.visibility</p:attrName>
                                        </p:attrNameLst>
                                      </p:cBhvr>
                                      <p:to>
                                        <p:strVal val="visible"/>
                                      </p:to>
                                    </p:set>
                                  </p:childTnLst>
                                </p:cTn>
                              </p:par>
                            </p:childTnLst>
                          </p:cTn>
                        </p:par>
                        <p:par>
                          <p:cTn id="685" fill="hold">
                            <p:stCondLst>
                              <p:cond delay="713"/>
                            </p:stCondLst>
                            <p:childTnLst>
                              <p:par>
                                <p:cTn id="686" presetID="1" presetClass="entr" presetSubtype="0" fill="hold" nodeType="afterEffect">
                                  <p:stCondLst>
                                    <p:cond delay="10"/>
                                  </p:stCondLst>
                                  <p:childTnLst>
                                    <p:set>
                                      <p:cBhvr>
                                        <p:cTn id="687" dur="1" fill="hold">
                                          <p:stCondLst>
                                            <p:cond delay="0"/>
                                          </p:stCondLst>
                                        </p:cTn>
                                        <p:tgtEl>
                                          <p:spTgt spid="760"/>
                                        </p:tgtEl>
                                        <p:attrNameLst>
                                          <p:attrName>style.visibility</p:attrName>
                                        </p:attrNameLst>
                                      </p:cBhvr>
                                      <p:to>
                                        <p:strVal val="visible"/>
                                      </p:to>
                                    </p:set>
                                  </p:childTnLst>
                                </p:cTn>
                              </p:par>
                            </p:childTnLst>
                          </p:cTn>
                        </p:par>
                        <p:par>
                          <p:cTn id="688" fill="hold">
                            <p:stCondLst>
                              <p:cond delay="714"/>
                            </p:stCondLst>
                            <p:childTnLst>
                              <p:par>
                                <p:cTn id="689" presetID="1" presetClass="entr" presetSubtype="0" fill="hold" nodeType="afterEffect">
                                  <p:stCondLst>
                                    <p:cond delay="10"/>
                                  </p:stCondLst>
                                  <p:childTnLst>
                                    <p:set>
                                      <p:cBhvr>
                                        <p:cTn id="690" dur="1" fill="hold">
                                          <p:stCondLst>
                                            <p:cond delay="0"/>
                                          </p:stCondLst>
                                        </p:cTn>
                                        <p:tgtEl>
                                          <p:spTgt spid="761"/>
                                        </p:tgtEl>
                                        <p:attrNameLst>
                                          <p:attrName>style.visibility</p:attrName>
                                        </p:attrNameLst>
                                      </p:cBhvr>
                                      <p:to>
                                        <p:strVal val="visible"/>
                                      </p:to>
                                    </p:set>
                                  </p:childTnLst>
                                </p:cTn>
                              </p:par>
                            </p:childTnLst>
                          </p:cTn>
                        </p:par>
                        <p:par>
                          <p:cTn id="691" fill="hold">
                            <p:stCondLst>
                              <p:cond delay="715"/>
                            </p:stCondLst>
                            <p:childTnLst>
                              <p:par>
                                <p:cTn id="692" presetID="1" presetClass="entr" presetSubtype="0" fill="hold" nodeType="afterEffect">
                                  <p:stCondLst>
                                    <p:cond delay="10"/>
                                  </p:stCondLst>
                                  <p:childTnLst>
                                    <p:set>
                                      <p:cBhvr>
                                        <p:cTn id="693" dur="1" fill="hold">
                                          <p:stCondLst>
                                            <p:cond delay="0"/>
                                          </p:stCondLst>
                                        </p:cTn>
                                        <p:tgtEl>
                                          <p:spTgt spid="762"/>
                                        </p:tgtEl>
                                        <p:attrNameLst>
                                          <p:attrName>style.visibility</p:attrName>
                                        </p:attrNameLst>
                                      </p:cBhvr>
                                      <p:to>
                                        <p:strVal val="visible"/>
                                      </p:to>
                                    </p:set>
                                  </p:childTnLst>
                                </p:cTn>
                              </p:par>
                            </p:childTnLst>
                          </p:cTn>
                        </p:par>
                        <p:par>
                          <p:cTn id="694" fill="hold">
                            <p:stCondLst>
                              <p:cond delay="716"/>
                            </p:stCondLst>
                            <p:childTnLst>
                              <p:par>
                                <p:cTn id="695" presetID="1" presetClass="entr" presetSubtype="0" fill="hold" nodeType="afterEffect">
                                  <p:stCondLst>
                                    <p:cond delay="10"/>
                                  </p:stCondLst>
                                  <p:childTnLst>
                                    <p:set>
                                      <p:cBhvr>
                                        <p:cTn id="696" dur="1" fill="hold">
                                          <p:stCondLst>
                                            <p:cond delay="0"/>
                                          </p:stCondLst>
                                        </p:cTn>
                                        <p:tgtEl>
                                          <p:spTgt spid="763"/>
                                        </p:tgtEl>
                                        <p:attrNameLst>
                                          <p:attrName>style.visibility</p:attrName>
                                        </p:attrNameLst>
                                      </p:cBhvr>
                                      <p:to>
                                        <p:strVal val="visible"/>
                                      </p:to>
                                    </p:set>
                                  </p:childTnLst>
                                </p:cTn>
                              </p:par>
                            </p:childTnLst>
                          </p:cTn>
                        </p:par>
                        <p:par>
                          <p:cTn id="697" fill="hold">
                            <p:stCondLst>
                              <p:cond delay="717"/>
                            </p:stCondLst>
                            <p:childTnLst>
                              <p:par>
                                <p:cTn id="698" presetID="1" presetClass="entr" presetSubtype="0" fill="hold" nodeType="afterEffect">
                                  <p:stCondLst>
                                    <p:cond delay="10"/>
                                  </p:stCondLst>
                                  <p:childTnLst>
                                    <p:set>
                                      <p:cBhvr>
                                        <p:cTn id="699" dur="1" fill="hold">
                                          <p:stCondLst>
                                            <p:cond delay="0"/>
                                          </p:stCondLst>
                                        </p:cTn>
                                        <p:tgtEl>
                                          <p:spTgt spid="764"/>
                                        </p:tgtEl>
                                        <p:attrNameLst>
                                          <p:attrName>style.visibility</p:attrName>
                                        </p:attrNameLst>
                                      </p:cBhvr>
                                      <p:to>
                                        <p:strVal val="visible"/>
                                      </p:to>
                                    </p:set>
                                  </p:childTnLst>
                                </p:cTn>
                              </p:par>
                            </p:childTnLst>
                          </p:cTn>
                        </p:par>
                        <p:par>
                          <p:cTn id="700" fill="hold">
                            <p:stCondLst>
                              <p:cond delay="718"/>
                            </p:stCondLst>
                            <p:childTnLst>
                              <p:par>
                                <p:cTn id="701" presetID="1" presetClass="entr" presetSubtype="0" fill="hold" nodeType="afterEffect">
                                  <p:stCondLst>
                                    <p:cond delay="10"/>
                                  </p:stCondLst>
                                  <p:childTnLst>
                                    <p:set>
                                      <p:cBhvr>
                                        <p:cTn id="702" dur="1" fill="hold">
                                          <p:stCondLst>
                                            <p:cond delay="0"/>
                                          </p:stCondLst>
                                        </p:cTn>
                                        <p:tgtEl>
                                          <p:spTgt spid="765"/>
                                        </p:tgtEl>
                                        <p:attrNameLst>
                                          <p:attrName>style.visibility</p:attrName>
                                        </p:attrNameLst>
                                      </p:cBhvr>
                                      <p:to>
                                        <p:strVal val="visible"/>
                                      </p:to>
                                    </p:set>
                                  </p:childTnLst>
                                </p:cTn>
                              </p:par>
                            </p:childTnLst>
                          </p:cTn>
                        </p:par>
                        <p:par>
                          <p:cTn id="703" fill="hold">
                            <p:stCondLst>
                              <p:cond delay="719"/>
                            </p:stCondLst>
                            <p:childTnLst>
                              <p:par>
                                <p:cTn id="704" presetID="1" presetClass="entr" presetSubtype="0" fill="hold" nodeType="afterEffect">
                                  <p:stCondLst>
                                    <p:cond delay="10"/>
                                  </p:stCondLst>
                                  <p:childTnLst>
                                    <p:set>
                                      <p:cBhvr>
                                        <p:cTn id="705" dur="1" fill="hold">
                                          <p:stCondLst>
                                            <p:cond delay="0"/>
                                          </p:stCondLst>
                                        </p:cTn>
                                        <p:tgtEl>
                                          <p:spTgt spid="766"/>
                                        </p:tgtEl>
                                        <p:attrNameLst>
                                          <p:attrName>style.visibility</p:attrName>
                                        </p:attrNameLst>
                                      </p:cBhvr>
                                      <p:to>
                                        <p:strVal val="visible"/>
                                      </p:to>
                                    </p:set>
                                  </p:childTnLst>
                                </p:cTn>
                              </p:par>
                            </p:childTnLst>
                          </p:cTn>
                        </p:par>
                        <p:par>
                          <p:cTn id="706" fill="hold">
                            <p:stCondLst>
                              <p:cond delay="720"/>
                            </p:stCondLst>
                            <p:childTnLst>
                              <p:par>
                                <p:cTn id="707" presetID="1" presetClass="entr" presetSubtype="0" fill="hold" nodeType="afterEffect">
                                  <p:stCondLst>
                                    <p:cond delay="10"/>
                                  </p:stCondLst>
                                  <p:childTnLst>
                                    <p:set>
                                      <p:cBhvr>
                                        <p:cTn id="708" dur="1" fill="hold">
                                          <p:stCondLst>
                                            <p:cond delay="0"/>
                                          </p:stCondLst>
                                        </p:cTn>
                                        <p:tgtEl>
                                          <p:spTgt spid="767"/>
                                        </p:tgtEl>
                                        <p:attrNameLst>
                                          <p:attrName>style.visibility</p:attrName>
                                        </p:attrNameLst>
                                      </p:cBhvr>
                                      <p:to>
                                        <p:strVal val="visible"/>
                                      </p:to>
                                    </p:set>
                                  </p:childTnLst>
                                </p:cTn>
                              </p:par>
                            </p:childTnLst>
                          </p:cTn>
                        </p:par>
                        <p:par>
                          <p:cTn id="709" fill="hold">
                            <p:stCondLst>
                              <p:cond delay="721"/>
                            </p:stCondLst>
                            <p:childTnLst>
                              <p:par>
                                <p:cTn id="710" presetID="1" presetClass="entr" presetSubtype="0" fill="hold" nodeType="afterEffect">
                                  <p:stCondLst>
                                    <p:cond delay="10"/>
                                  </p:stCondLst>
                                  <p:childTnLst>
                                    <p:set>
                                      <p:cBhvr>
                                        <p:cTn id="711" dur="1" fill="hold">
                                          <p:stCondLst>
                                            <p:cond delay="0"/>
                                          </p:stCondLst>
                                        </p:cTn>
                                        <p:tgtEl>
                                          <p:spTgt spid="768"/>
                                        </p:tgtEl>
                                        <p:attrNameLst>
                                          <p:attrName>style.visibility</p:attrName>
                                        </p:attrNameLst>
                                      </p:cBhvr>
                                      <p:to>
                                        <p:strVal val="visible"/>
                                      </p:to>
                                    </p:set>
                                  </p:childTnLst>
                                </p:cTn>
                              </p:par>
                            </p:childTnLst>
                          </p:cTn>
                        </p:par>
                        <p:par>
                          <p:cTn id="712" fill="hold">
                            <p:stCondLst>
                              <p:cond delay="722"/>
                            </p:stCondLst>
                            <p:childTnLst>
                              <p:par>
                                <p:cTn id="713" presetID="1" presetClass="entr" presetSubtype="0" fill="hold" nodeType="afterEffect">
                                  <p:stCondLst>
                                    <p:cond delay="10"/>
                                  </p:stCondLst>
                                  <p:childTnLst>
                                    <p:set>
                                      <p:cBhvr>
                                        <p:cTn id="714" dur="1" fill="hold">
                                          <p:stCondLst>
                                            <p:cond delay="0"/>
                                          </p:stCondLst>
                                        </p:cTn>
                                        <p:tgtEl>
                                          <p:spTgt spid="769"/>
                                        </p:tgtEl>
                                        <p:attrNameLst>
                                          <p:attrName>style.visibility</p:attrName>
                                        </p:attrNameLst>
                                      </p:cBhvr>
                                      <p:to>
                                        <p:strVal val="visible"/>
                                      </p:to>
                                    </p:set>
                                  </p:childTnLst>
                                </p:cTn>
                              </p:par>
                            </p:childTnLst>
                          </p:cTn>
                        </p:par>
                        <p:par>
                          <p:cTn id="715" fill="hold">
                            <p:stCondLst>
                              <p:cond delay="723"/>
                            </p:stCondLst>
                            <p:childTnLst>
                              <p:par>
                                <p:cTn id="716" presetID="1" presetClass="entr" presetSubtype="0" fill="hold" nodeType="afterEffect">
                                  <p:stCondLst>
                                    <p:cond delay="10"/>
                                  </p:stCondLst>
                                  <p:childTnLst>
                                    <p:set>
                                      <p:cBhvr>
                                        <p:cTn id="717" dur="1" fill="hold">
                                          <p:stCondLst>
                                            <p:cond delay="0"/>
                                          </p:stCondLst>
                                        </p:cTn>
                                        <p:tgtEl>
                                          <p:spTgt spid="770"/>
                                        </p:tgtEl>
                                        <p:attrNameLst>
                                          <p:attrName>style.visibility</p:attrName>
                                        </p:attrNameLst>
                                      </p:cBhvr>
                                      <p:to>
                                        <p:strVal val="visible"/>
                                      </p:to>
                                    </p:set>
                                  </p:childTnLst>
                                </p:cTn>
                              </p:par>
                              <p:par>
                                <p:cTn id="718" presetID="1" presetClass="entr" presetSubtype="0" fill="hold" nodeType="withEffect">
                                  <p:stCondLst>
                                    <p:cond delay="10"/>
                                  </p:stCondLst>
                                  <p:childTnLst>
                                    <p:set>
                                      <p:cBhvr>
                                        <p:cTn id="719" dur="1" fill="hold">
                                          <p:stCondLst>
                                            <p:cond delay="0"/>
                                          </p:stCondLst>
                                        </p:cTn>
                                        <p:tgtEl>
                                          <p:spTgt spid="579"/>
                                        </p:tgtEl>
                                        <p:attrNameLst>
                                          <p:attrName>style.visibility</p:attrName>
                                        </p:attrNameLst>
                                      </p:cBhvr>
                                      <p:to>
                                        <p:strVal val="visible"/>
                                      </p:to>
                                    </p:set>
                                  </p:childTnLst>
                                </p:cTn>
                              </p:par>
                            </p:childTnLst>
                          </p:cTn>
                        </p:par>
                        <p:par>
                          <p:cTn id="720" fill="hold">
                            <p:stCondLst>
                              <p:cond delay="724"/>
                            </p:stCondLst>
                            <p:childTnLst>
                              <p:par>
                                <p:cTn id="721" presetID="1" presetClass="entr" presetSubtype="0" fill="hold" nodeType="afterEffect">
                                  <p:stCondLst>
                                    <p:cond delay="10"/>
                                  </p:stCondLst>
                                  <p:childTnLst>
                                    <p:set>
                                      <p:cBhvr>
                                        <p:cTn id="722" dur="1" fill="hold">
                                          <p:stCondLst>
                                            <p:cond delay="0"/>
                                          </p:stCondLst>
                                        </p:cTn>
                                        <p:tgtEl>
                                          <p:spTgt spid="819"/>
                                        </p:tgtEl>
                                        <p:attrNameLst>
                                          <p:attrName>style.visibility</p:attrName>
                                        </p:attrNameLst>
                                      </p:cBhvr>
                                      <p:to>
                                        <p:strVal val="visible"/>
                                      </p:to>
                                    </p:set>
                                  </p:childTnLst>
                                </p:cTn>
                              </p:par>
                            </p:childTnLst>
                          </p:cTn>
                        </p:par>
                        <p:par>
                          <p:cTn id="723" fill="hold">
                            <p:stCondLst>
                              <p:cond delay="725"/>
                            </p:stCondLst>
                            <p:childTnLst>
                              <p:par>
                                <p:cTn id="724" presetID="1" presetClass="entr" presetSubtype="0" fill="hold" nodeType="afterEffect">
                                  <p:stCondLst>
                                    <p:cond delay="10"/>
                                  </p:stCondLst>
                                  <p:childTnLst>
                                    <p:set>
                                      <p:cBhvr>
                                        <p:cTn id="725" dur="1" fill="hold">
                                          <p:stCondLst>
                                            <p:cond delay="0"/>
                                          </p:stCondLst>
                                        </p:cTn>
                                        <p:tgtEl>
                                          <p:spTgt spid="818"/>
                                        </p:tgtEl>
                                        <p:attrNameLst>
                                          <p:attrName>style.visibility</p:attrName>
                                        </p:attrNameLst>
                                      </p:cBhvr>
                                      <p:to>
                                        <p:strVal val="visible"/>
                                      </p:to>
                                    </p:set>
                                  </p:childTnLst>
                                </p:cTn>
                              </p:par>
                            </p:childTnLst>
                          </p:cTn>
                        </p:par>
                        <p:par>
                          <p:cTn id="726" fill="hold">
                            <p:stCondLst>
                              <p:cond delay="726"/>
                            </p:stCondLst>
                            <p:childTnLst>
                              <p:par>
                                <p:cTn id="727" presetID="1" presetClass="entr" presetSubtype="0" fill="hold" nodeType="afterEffect">
                                  <p:stCondLst>
                                    <p:cond delay="10"/>
                                  </p:stCondLst>
                                  <p:childTnLst>
                                    <p:set>
                                      <p:cBhvr>
                                        <p:cTn id="728" dur="1" fill="hold">
                                          <p:stCondLst>
                                            <p:cond delay="0"/>
                                          </p:stCondLst>
                                        </p:cTn>
                                        <p:tgtEl>
                                          <p:spTgt spid="820"/>
                                        </p:tgtEl>
                                        <p:attrNameLst>
                                          <p:attrName>style.visibility</p:attrName>
                                        </p:attrNameLst>
                                      </p:cBhvr>
                                      <p:to>
                                        <p:strVal val="visible"/>
                                      </p:to>
                                    </p:set>
                                  </p:childTnLst>
                                </p:cTn>
                              </p:par>
                            </p:childTnLst>
                          </p:cTn>
                        </p:par>
                        <p:par>
                          <p:cTn id="729" fill="hold">
                            <p:stCondLst>
                              <p:cond delay="727"/>
                            </p:stCondLst>
                            <p:childTnLst>
                              <p:par>
                                <p:cTn id="730" presetID="1" presetClass="entr" presetSubtype="0" fill="hold" nodeType="afterEffect">
                                  <p:stCondLst>
                                    <p:cond delay="10"/>
                                  </p:stCondLst>
                                  <p:childTnLst>
                                    <p:set>
                                      <p:cBhvr>
                                        <p:cTn id="731" dur="1" fill="hold">
                                          <p:stCondLst>
                                            <p:cond delay="0"/>
                                          </p:stCondLst>
                                        </p:cTn>
                                        <p:tgtEl>
                                          <p:spTgt spid="821"/>
                                        </p:tgtEl>
                                        <p:attrNameLst>
                                          <p:attrName>style.visibility</p:attrName>
                                        </p:attrNameLst>
                                      </p:cBhvr>
                                      <p:to>
                                        <p:strVal val="visible"/>
                                      </p:to>
                                    </p:set>
                                  </p:childTnLst>
                                </p:cTn>
                              </p:par>
                            </p:childTnLst>
                          </p:cTn>
                        </p:par>
                        <p:par>
                          <p:cTn id="732" fill="hold">
                            <p:stCondLst>
                              <p:cond delay="728"/>
                            </p:stCondLst>
                            <p:childTnLst>
                              <p:par>
                                <p:cTn id="733" presetID="1" presetClass="entr" presetSubtype="0" fill="hold" nodeType="afterEffect">
                                  <p:stCondLst>
                                    <p:cond delay="10"/>
                                  </p:stCondLst>
                                  <p:childTnLst>
                                    <p:set>
                                      <p:cBhvr>
                                        <p:cTn id="734" dur="1" fill="hold">
                                          <p:stCondLst>
                                            <p:cond delay="0"/>
                                          </p:stCondLst>
                                        </p:cTn>
                                        <p:tgtEl>
                                          <p:spTgt spid="822"/>
                                        </p:tgtEl>
                                        <p:attrNameLst>
                                          <p:attrName>style.visibility</p:attrName>
                                        </p:attrNameLst>
                                      </p:cBhvr>
                                      <p:to>
                                        <p:strVal val="visible"/>
                                      </p:to>
                                    </p:set>
                                  </p:childTnLst>
                                </p:cTn>
                              </p:par>
                            </p:childTnLst>
                          </p:cTn>
                        </p:par>
                        <p:par>
                          <p:cTn id="735" fill="hold">
                            <p:stCondLst>
                              <p:cond delay="729"/>
                            </p:stCondLst>
                            <p:childTnLst>
                              <p:par>
                                <p:cTn id="736" presetID="1" presetClass="entr" presetSubtype="0" fill="hold" nodeType="afterEffect">
                                  <p:stCondLst>
                                    <p:cond delay="10"/>
                                  </p:stCondLst>
                                  <p:childTnLst>
                                    <p:set>
                                      <p:cBhvr>
                                        <p:cTn id="737" dur="1" fill="hold">
                                          <p:stCondLst>
                                            <p:cond delay="0"/>
                                          </p:stCondLst>
                                        </p:cTn>
                                        <p:tgtEl>
                                          <p:spTgt spid="823"/>
                                        </p:tgtEl>
                                        <p:attrNameLst>
                                          <p:attrName>style.visibility</p:attrName>
                                        </p:attrNameLst>
                                      </p:cBhvr>
                                      <p:to>
                                        <p:strVal val="visible"/>
                                      </p:to>
                                    </p:set>
                                  </p:childTnLst>
                                </p:cTn>
                              </p:par>
                            </p:childTnLst>
                          </p:cTn>
                        </p:par>
                        <p:par>
                          <p:cTn id="738" fill="hold">
                            <p:stCondLst>
                              <p:cond delay="730"/>
                            </p:stCondLst>
                            <p:childTnLst>
                              <p:par>
                                <p:cTn id="739" presetID="1" presetClass="entr" presetSubtype="0" fill="hold" nodeType="afterEffect">
                                  <p:stCondLst>
                                    <p:cond delay="10"/>
                                  </p:stCondLst>
                                  <p:childTnLst>
                                    <p:set>
                                      <p:cBhvr>
                                        <p:cTn id="740" dur="1" fill="hold">
                                          <p:stCondLst>
                                            <p:cond delay="0"/>
                                          </p:stCondLst>
                                        </p:cTn>
                                        <p:tgtEl>
                                          <p:spTgt spid="824"/>
                                        </p:tgtEl>
                                        <p:attrNameLst>
                                          <p:attrName>style.visibility</p:attrName>
                                        </p:attrNameLst>
                                      </p:cBhvr>
                                      <p:to>
                                        <p:strVal val="visible"/>
                                      </p:to>
                                    </p:set>
                                  </p:childTnLst>
                                </p:cTn>
                              </p:par>
                            </p:childTnLst>
                          </p:cTn>
                        </p:par>
                        <p:par>
                          <p:cTn id="741" fill="hold">
                            <p:stCondLst>
                              <p:cond delay="731"/>
                            </p:stCondLst>
                            <p:childTnLst>
                              <p:par>
                                <p:cTn id="742" presetID="1" presetClass="entr" presetSubtype="0" fill="hold" nodeType="afterEffect">
                                  <p:stCondLst>
                                    <p:cond delay="10"/>
                                  </p:stCondLst>
                                  <p:childTnLst>
                                    <p:set>
                                      <p:cBhvr>
                                        <p:cTn id="743" dur="1" fill="hold">
                                          <p:stCondLst>
                                            <p:cond delay="0"/>
                                          </p:stCondLst>
                                        </p:cTn>
                                        <p:tgtEl>
                                          <p:spTgt spid="825"/>
                                        </p:tgtEl>
                                        <p:attrNameLst>
                                          <p:attrName>style.visibility</p:attrName>
                                        </p:attrNameLst>
                                      </p:cBhvr>
                                      <p:to>
                                        <p:strVal val="visible"/>
                                      </p:to>
                                    </p:set>
                                  </p:childTnLst>
                                </p:cTn>
                              </p:par>
                            </p:childTnLst>
                          </p:cTn>
                        </p:par>
                        <p:par>
                          <p:cTn id="744" fill="hold">
                            <p:stCondLst>
                              <p:cond delay="732"/>
                            </p:stCondLst>
                            <p:childTnLst>
                              <p:par>
                                <p:cTn id="745" presetID="1" presetClass="entr" presetSubtype="0" fill="hold" nodeType="afterEffect">
                                  <p:stCondLst>
                                    <p:cond delay="10"/>
                                  </p:stCondLst>
                                  <p:childTnLst>
                                    <p:set>
                                      <p:cBhvr>
                                        <p:cTn id="746" dur="1" fill="hold">
                                          <p:stCondLst>
                                            <p:cond delay="0"/>
                                          </p:stCondLst>
                                        </p:cTn>
                                        <p:tgtEl>
                                          <p:spTgt spid="826"/>
                                        </p:tgtEl>
                                        <p:attrNameLst>
                                          <p:attrName>style.visibility</p:attrName>
                                        </p:attrNameLst>
                                      </p:cBhvr>
                                      <p:to>
                                        <p:strVal val="visible"/>
                                      </p:to>
                                    </p:set>
                                  </p:childTnLst>
                                </p:cTn>
                              </p:par>
                            </p:childTnLst>
                          </p:cTn>
                        </p:par>
                        <p:par>
                          <p:cTn id="747" fill="hold">
                            <p:stCondLst>
                              <p:cond delay="733"/>
                            </p:stCondLst>
                            <p:childTnLst>
                              <p:par>
                                <p:cTn id="748" presetID="1" presetClass="entr" presetSubtype="0" fill="hold" nodeType="afterEffect">
                                  <p:stCondLst>
                                    <p:cond delay="10"/>
                                  </p:stCondLst>
                                  <p:childTnLst>
                                    <p:set>
                                      <p:cBhvr>
                                        <p:cTn id="749" dur="1" fill="hold">
                                          <p:stCondLst>
                                            <p:cond delay="0"/>
                                          </p:stCondLst>
                                        </p:cTn>
                                        <p:tgtEl>
                                          <p:spTgt spid="827"/>
                                        </p:tgtEl>
                                        <p:attrNameLst>
                                          <p:attrName>style.visibility</p:attrName>
                                        </p:attrNameLst>
                                      </p:cBhvr>
                                      <p:to>
                                        <p:strVal val="visible"/>
                                      </p:to>
                                    </p:set>
                                  </p:childTnLst>
                                </p:cTn>
                              </p:par>
                            </p:childTnLst>
                          </p:cTn>
                        </p:par>
                        <p:par>
                          <p:cTn id="750" fill="hold">
                            <p:stCondLst>
                              <p:cond delay="734"/>
                            </p:stCondLst>
                            <p:childTnLst>
                              <p:par>
                                <p:cTn id="751" presetID="1" presetClass="entr" presetSubtype="0" fill="hold" nodeType="afterEffect">
                                  <p:stCondLst>
                                    <p:cond delay="10"/>
                                  </p:stCondLst>
                                  <p:childTnLst>
                                    <p:set>
                                      <p:cBhvr>
                                        <p:cTn id="752" dur="1" fill="hold">
                                          <p:stCondLst>
                                            <p:cond delay="0"/>
                                          </p:stCondLst>
                                        </p:cTn>
                                        <p:tgtEl>
                                          <p:spTgt spid="828"/>
                                        </p:tgtEl>
                                        <p:attrNameLst>
                                          <p:attrName>style.visibility</p:attrName>
                                        </p:attrNameLst>
                                      </p:cBhvr>
                                      <p:to>
                                        <p:strVal val="visible"/>
                                      </p:to>
                                    </p:set>
                                  </p:childTnLst>
                                </p:cTn>
                              </p:par>
                            </p:childTnLst>
                          </p:cTn>
                        </p:par>
                        <p:par>
                          <p:cTn id="753" fill="hold">
                            <p:stCondLst>
                              <p:cond delay="735"/>
                            </p:stCondLst>
                            <p:childTnLst>
                              <p:par>
                                <p:cTn id="754" presetID="1" presetClass="entr" presetSubtype="0" fill="hold" nodeType="afterEffect">
                                  <p:stCondLst>
                                    <p:cond delay="0"/>
                                  </p:stCondLst>
                                  <p:childTnLst>
                                    <p:set>
                                      <p:cBhvr>
                                        <p:cTn id="755" dur="1" fill="hold">
                                          <p:stCondLst>
                                            <p:cond delay="0"/>
                                          </p:stCondLst>
                                        </p:cTn>
                                        <p:tgtEl>
                                          <p:spTgt spid="771"/>
                                        </p:tgtEl>
                                        <p:attrNameLst>
                                          <p:attrName>style.visibility</p:attrName>
                                        </p:attrNameLst>
                                      </p:cBhvr>
                                      <p:to>
                                        <p:strVal val="visible"/>
                                      </p:to>
                                    </p:set>
                                  </p:childTnLst>
                                </p:cTn>
                              </p:par>
                            </p:childTnLst>
                          </p:cTn>
                        </p:par>
                        <p:par>
                          <p:cTn id="756" fill="hold">
                            <p:stCondLst>
                              <p:cond delay="736"/>
                            </p:stCondLst>
                            <p:childTnLst>
                              <p:par>
                                <p:cTn id="757" presetID="1" presetClass="entr" presetSubtype="0" fill="hold" nodeType="afterEffect">
                                  <p:stCondLst>
                                    <p:cond delay="0"/>
                                  </p:stCondLst>
                                  <p:childTnLst>
                                    <p:set>
                                      <p:cBhvr>
                                        <p:cTn id="758" dur="1" fill="hold">
                                          <p:stCondLst>
                                            <p:cond delay="0"/>
                                          </p:stCondLst>
                                        </p:cTn>
                                        <p:tgtEl>
                                          <p:spTgt spid="772"/>
                                        </p:tgtEl>
                                        <p:attrNameLst>
                                          <p:attrName>style.visibility</p:attrName>
                                        </p:attrNameLst>
                                      </p:cBhvr>
                                      <p:to>
                                        <p:strVal val="visible"/>
                                      </p:to>
                                    </p:set>
                                  </p:childTnLst>
                                </p:cTn>
                              </p:par>
                            </p:childTnLst>
                          </p:cTn>
                        </p:par>
                        <p:par>
                          <p:cTn id="759" fill="hold">
                            <p:stCondLst>
                              <p:cond delay="737"/>
                            </p:stCondLst>
                            <p:childTnLst>
                              <p:par>
                                <p:cTn id="760" presetID="1" presetClass="entr" presetSubtype="0" fill="hold" nodeType="afterEffect">
                                  <p:stCondLst>
                                    <p:cond delay="0"/>
                                  </p:stCondLst>
                                  <p:childTnLst>
                                    <p:set>
                                      <p:cBhvr>
                                        <p:cTn id="761" dur="1" fill="hold">
                                          <p:stCondLst>
                                            <p:cond delay="0"/>
                                          </p:stCondLst>
                                        </p:cTn>
                                        <p:tgtEl>
                                          <p:spTgt spid="773"/>
                                        </p:tgtEl>
                                        <p:attrNameLst>
                                          <p:attrName>style.visibility</p:attrName>
                                        </p:attrNameLst>
                                      </p:cBhvr>
                                      <p:to>
                                        <p:strVal val="visible"/>
                                      </p:to>
                                    </p:set>
                                  </p:childTnLst>
                                </p:cTn>
                              </p:par>
                            </p:childTnLst>
                          </p:cTn>
                        </p:par>
                        <p:par>
                          <p:cTn id="762" fill="hold">
                            <p:stCondLst>
                              <p:cond delay="738"/>
                            </p:stCondLst>
                            <p:childTnLst>
                              <p:par>
                                <p:cTn id="763" presetID="1" presetClass="entr" presetSubtype="0" fill="hold" nodeType="afterEffect">
                                  <p:stCondLst>
                                    <p:cond delay="0"/>
                                  </p:stCondLst>
                                  <p:childTnLst>
                                    <p:set>
                                      <p:cBhvr>
                                        <p:cTn id="764" dur="1" fill="hold">
                                          <p:stCondLst>
                                            <p:cond delay="0"/>
                                          </p:stCondLst>
                                        </p:cTn>
                                        <p:tgtEl>
                                          <p:spTgt spid="774"/>
                                        </p:tgtEl>
                                        <p:attrNameLst>
                                          <p:attrName>style.visibility</p:attrName>
                                        </p:attrNameLst>
                                      </p:cBhvr>
                                      <p:to>
                                        <p:strVal val="visible"/>
                                      </p:to>
                                    </p:set>
                                  </p:childTnLst>
                                </p:cTn>
                              </p:par>
                            </p:childTnLst>
                          </p:cTn>
                        </p:par>
                        <p:par>
                          <p:cTn id="765" fill="hold">
                            <p:stCondLst>
                              <p:cond delay="739"/>
                            </p:stCondLst>
                            <p:childTnLst>
                              <p:par>
                                <p:cTn id="766" presetID="1" presetClass="entr" presetSubtype="0" fill="hold" nodeType="afterEffect">
                                  <p:stCondLst>
                                    <p:cond delay="0"/>
                                  </p:stCondLst>
                                  <p:childTnLst>
                                    <p:set>
                                      <p:cBhvr>
                                        <p:cTn id="767" dur="1" fill="hold">
                                          <p:stCondLst>
                                            <p:cond delay="0"/>
                                          </p:stCondLst>
                                        </p:cTn>
                                        <p:tgtEl>
                                          <p:spTgt spid="775"/>
                                        </p:tgtEl>
                                        <p:attrNameLst>
                                          <p:attrName>style.visibility</p:attrName>
                                        </p:attrNameLst>
                                      </p:cBhvr>
                                      <p:to>
                                        <p:strVal val="visible"/>
                                      </p:to>
                                    </p:set>
                                  </p:childTnLst>
                                </p:cTn>
                              </p:par>
                            </p:childTnLst>
                          </p:cTn>
                        </p:par>
                        <p:par>
                          <p:cTn id="768" fill="hold">
                            <p:stCondLst>
                              <p:cond delay="740"/>
                            </p:stCondLst>
                            <p:childTnLst>
                              <p:par>
                                <p:cTn id="769" presetID="1" presetClass="entr" presetSubtype="0" fill="hold" nodeType="afterEffect">
                                  <p:stCondLst>
                                    <p:cond delay="0"/>
                                  </p:stCondLst>
                                  <p:childTnLst>
                                    <p:set>
                                      <p:cBhvr>
                                        <p:cTn id="770" dur="1" fill="hold">
                                          <p:stCondLst>
                                            <p:cond delay="0"/>
                                          </p:stCondLst>
                                        </p:cTn>
                                        <p:tgtEl>
                                          <p:spTgt spid="776"/>
                                        </p:tgtEl>
                                        <p:attrNameLst>
                                          <p:attrName>style.visibility</p:attrName>
                                        </p:attrNameLst>
                                      </p:cBhvr>
                                      <p:to>
                                        <p:strVal val="visible"/>
                                      </p:to>
                                    </p:set>
                                  </p:childTnLst>
                                </p:cTn>
                              </p:par>
                            </p:childTnLst>
                          </p:cTn>
                        </p:par>
                        <p:par>
                          <p:cTn id="771" fill="hold">
                            <p:stCondLst>
                              <p:cond delay="741"/>
                            </p:stCondLst>
                            <p:childTnLst>
                              <p:par>
                                <p:cTn id="772" presetID="1" presetClass="entr" presetSubtype="0" fill="hold" nodeType="afterEffect">
                                  <p:stCondLst>
                                    <p:cond delay="0"/>
                                  </p:stCondLst>
                                  <p:childTnLst>
                                    <p:set>
                                      <p:cBhvr>
                                        <p:cTn id="773" dur="1" fill="hold">
                                          <p:stCondLst>
                                            <p:cond delay="0"/>
                                          </p:stCondLst>
                                        </p:cTn>
                                        <p:tgtEl>
                                          <p:spTgt spid="777"/>
                                        </p:tgtEl>
                                        <p:attrNameLst>
                                          <p:attrName>style.visibility</p:attrName>
                                        </p:attrNameLst>
                                      </p:cBhvr>
                                      <p:to>
                                        <p:strVal val="visible"/>
                                      </p:to>
                                    </p:set>
                                  </p:childTnLst>
                                </p:cTn>
                              </p:par>
                            </p:childTnLst>
                          </p:cTn>
                        </p:par>
                        <p:par>
                          <p:cTn id="774" fill="hold">
                            <p:stCondLst>
                              <p:cond delay="742"/>
                            </p:stCondLst>
                            <p:childTnLst>
                              <p:par>
                                <p:cTn id="775" presetID="1" presetClass="entr" presetSubtype="0" fill="hold" nodeType="afterEffect">
                                  <p:stCondLst>
                                    <p:cond delay="0"/>
                                  </p:stCondLst>
                                  <p:childTnLst>
                                    <p:set>
                                      <p:cBhvr>
                                        <p:cTn id="776" dur="1" fill="hold">
                                          <p:stCondLst>
                                            <p:cond delay="0"/>
                                          </p:stCondLst>
                                        </p:cTn>
                                        <p:tgtEl>
                                          <p:spTgt spid="778"/>
                                        </p:tgtEl>
                                        <p:attrNameLst>
                                          <p:attrName>style.visibility</p:attrName>
                                        </p:attrNameLst>
                                      </p:cBhvr>
                                      <p:to>
                                        <p:strVal val="visible"/>
                                      </p:to>
                                    </p:set>
                                  </p:childTnLst>
                                </p:cTn>
                              </p:par>
                            </p:childTnLst>
                          </p:cTn>
                        </p:par>
                        <p:par>
                          <p:cTn id="777" fill="hold">
                            <p:stCondLst>
                              <p:cond delay="743"/>
                            </p:stCondLst>
                            <p:childTnLst>
                              <p:par>
                                <p:cTn id="778" presetID="1" presetClass="entr" presetSubtype="0" fill="hold" nodeType="afterEffect">
                                  <p:stCondLst>
                                    <p:cond delay="0"/>
                                  </p:stCondLst>
                                  <p:childTnLst>
                                    <p:set>
                                      <p:cBhvr>
                                        <p:cTn id="779" dur="1" fill="hold">
                                          <p:stCondLst>
                                            <p:cond delay="0"/>
                                          </p:stCondLst>
                                        </p:cTn>
                                        <p:tgtEl>
                                          <p:spTgt spid="779"/>
                                        </p:tgtEl>
                                        <p:attrNameLst>
                                          <p:attrName>style.visibility</p:attrName>
                                        </p:attrNameLst>
                                      </p:cBhvr>
                                      <p:to>
                                        <p:strVal val="visible"/>
                                      </p:to>
                                    </p:set>
                                  </p:childTnLst>
                                </p:cTn>
                              </p:par>
                            </p:childTnLst>
                          </p:cTn>
                        </p:par>
                        <p:par>
                          <p:cTn id="780" fill="hold">
                            <p:stCondLst>
                              <p:cond delay="744"/>
                            </p:stCondLst>
                            <p:childTnLst>
                              <p:par>
                                <p:cTn id="781" presetID="1" presetClass="entr" presetSubtype="0" fill="hold" nodeType="afterEffect">
                                  <p:stCondLst>
                                    <p:cond delay="0"/>
                                  </p:stCondLst>
                                  <p:childTnLst>
                                    <p:set>
                                      <p:cBhvr>
                                        <p:cTn id="782" dur="1" fill="hold">
                                          <p:stCondLst>
                                            <p:cond delay="0"/>
                                          </p:stCondLst>
                                        </p:cTn>
                                        <p:tgtEl>
                                          <p:spTgt spid="780"/>
                                        </p:tgtEl>
                                        <p:attrNameLst>
                                          <p:attrName>style.visibility</p:attrName>
                                        </p:attrNameLst>
                                      </p:cBhvr>
                                      <p:to>
                                        <p:strVal val="visible"/>
                                      </p:to>
                                    </p:set>
                                  </p:childTnLst>
                                </p:cTn>
                              </p:par>
                            </p:childTnLst>
                          </p:cTn>
                        </p:par>
                        <p:par>
                          <p:cTn id="783" fill="hold">
                            <p:stCondLst>
                              <p:cond delay="745"/>
                            </p:stCondLst>
                            <p:childTnLst>
                              <p:par>
                                <p:cTn id="784" presetID="1" presetClass="entr" presetSubtype="0" fill="hold" nodeType="afterEffect">
                                  <p:stCondLst>
                                    <p:cond delay="0"/>
                                  </p:stCondLst>
                                  <p:childTnLst>
                                    <p:set>
                                      <p:cBhvr>
                                        <p:cTn id="785" dur="1" fill="hold">
                                          <p:stCondLst>
                                            <p:cond delay="0"/>
                                          </p:stCondLst>
                                        </p:cTn>
                                        <p:tgtEl>
                                          <p:spTgt spid="781"/>
                                        </p:tgtEl>
                                        <p:attrNameLst>
                                          <p:attrName>style.visibility</p:attrName>
                                        </p:attrNameLst>
                                      </p:cBhvr>
                                      <p:to>
                                        <p:strVal val="visible"/>
                                      </p:to>
                                    </p:set>
                                  </p:childTnLst>
                                </p:cTn>
                              </p:par>
                            </p:childTnLst>
                          </p:cTn>
                        </p:par>
                        <p:par>
                          <p:cTn id="786" fill="hold">
                            <p:stCondLst>
                              <p:cond delay="746"/>
                            </p:stCondLst>
                            <p:childTnLst>
                              <p:par>
                                <p:cTn id="787" presetID="1" presetClass="entr" presetSubtype="0" fill="hold" nodeType="afterEffect">
                                  <p:stCondLst>
                                    <p:cond delay="0"/>
                                  </p:stCondLst>
                                  <p:childTnLst>
                                    <p:set>
                                      <p:cBhvr>
                                        <p:cTn id="788" dur="1" fill="hold">
                                          <p:stCondLst>
                                            <p:cond delay="0"/>
                                          </p:stCondLst>
                                        </p:cTn>
                                        <p:tgtEl>
                                          <p:spTgt spid="782"/>
                                        </p:tgtEl>
                                        <p:attrNameLst>
                                          <p:attrName>style.visibility</p:attrName>
                                        </p:attrNameLst>
                                      </p:cBhvr>
                                      <p:to>
                                        <p:strVal val="visible"/>
                                      </p:to>
                                    </p:set>
                                  </p:childTnLst>
                                </p:cTn>
                              </p:par>
                            </p:childTnLst>
                          </p:cTn>
                        </p:par>
                        <p:par>
                          <p:cTn id="789" fill="hold">
                            <p:stCondLst>
                              <p:cond delay="747"/>
                            </p:stCondLst>
                            <p:childTnLst>
                              <p:par>
                                <p:cTn id="790" presetID="1" presetClass="entr" presetSubtype="0" fill="hold" nodeType="afterEffect">
                                  <p:stCondLst>
                                    <p:cond delay="0"/>
                                  </p:stCondLst>
                                  <p:childTnLst>
                                    <p:set>
                                      <p:cBhvr>
                                        <p:cTn id="791" dur="1" fill="hold">
                                          <p:stCondLst>
                                            <p:cond delay="0"/>
                                          </p:stCondLst>
                                        </p:cTn>
                                        <p:tgtEl>
                                          <p:spTgt spid="783"/>
                                        </p:tgtEl>
                                        <p:attrNameLst>
                                          <p:attrName>style.visibility</p:attrName>
                                        </p:attrNameLst>
                                      </p:cBhvr>
                                      <p:to>
                                        <p:strVal val="visible"/>
                                      </p:to>
                                    </p:set>
                                  </p:childTnLst>
                                </p:cTn>
                              </p:par>
                            </p:childTnLst>
                          </p:cTn>
                        </p:par>
                        <p:par>
                          <p:cTn id="792" fill="hold">
                            <p:stCondLst>
                              <p:cond delay="748"/>
                            </p:stCondLst>
                            <p:childTnLst>
                              <p:par>
                                <p:cTn id="793" presetID="1" presetClass="entr" presetSubtype="0" fill="hold" nodeType="afterEffect">
                                  <p:stCondLst>
                                    <p:cond delay="0"/>
                                  </p:stCondLst>
                                  <p:childTnLst>
                                    <p:set>
                                      <p:cBhvr>
                                        <p:cTn id="794" dur="1" fill="hold">
                                          <p:stCondLst>
                                            <p:cond delay="0"/>
                                          </p:stCondLst>
                                        </p:cTn>
                                        <p:tgtEl>
                                          <p:spTgt spid="784"/>
                                        </p:tgtEl>
                                        <p:attrNameLst>
                                          <p:attrName>style.visibility</p:attrName>
                                        </p:attrNameLst>
                                      </p:cBhvr>
                                      <p:to>
                                        <p:strVal val="visible"/>
                                      </p:to>
                                    </p:set>
                                  </p:childTnLst>
                                </p:cTn>
                              </p:par>
                            </p:childTnLst>
                          </p:cTn>
                        </p:par>
                        <p:par>
                          <p:cTn id="795" fill="hold">
                            <p:stCondLst>
                              <p:cond delay="749"/>
                            </p:stCondLst>
                            <p:childTnLst>
                              <p:par>
                                <p:cTn id="796" presetID="1" presetClass="entr" presetSubtype="0" fill="hold" nodeType="afterEffect">
                                  <p:stCondLst>
                                    <p:cond delay="0"/>
                                  </p:stCondLst>
                                  <p:childTnLst>
                                    <p:set>
                                      <p:cBhvr>
                                        <p:cTn id="797" dur="1" fill="hold">
                                          <p:stCondLst>
                                            <p:cond delay="0"/>
                                          </p:stCondLst>
                                        </p:cTn>
                                        <p:tgtEl>
                                          <p:spTgt spid="785"/>
                                        </p:tgtEl>
                                        <p:attrNameLst>
                                          <p:attrName>style.visibility</p:attrName>
                                        </p:attrNameLst>
                                      </p:cBhvr>
                                      <p:to>
                                        <p:strVal val="visible"/>
                                      </p:to>
                                    </p:set>
                                  </p:childTnLst>
                                </p:cTn>
                              </p:par>
                            </p:childTnLst>
                          </p:cTn>
                        </p:par>
                        <p:par>
                          <p:cTn id="798" fill="hold">
                            <p:stCondLst>
                              <p:cond delay="750"/>
                            </p:stCondLst>
                            <p:childTnLst>
                              <p:par>
                                <p:cTn id="799" presetID="1" presetClass="entr" presetSubtype="0" fill="hold" nodeType="afterEffect">
                                  <p:stCondLst>
                                    <p:cond delay="0"/>
                                  </p:stCondLst>
                                  <p:childTnLst>
                                    <p:set>
                                      <p:cBhvr>
                                        <p:cTn id="800" dur="1" fill="hold">
                                          <p:stCondLst>
                                            <p:cond delay="0"/>
                                          </p:stCondLst>
                                        </p:cTn>
                                        <p:tgtEl>
                                          <p:spTgt spid="786"/>
                                        </p:tgtEl>
                                        <p:attrNameLst>
                                          <p:attrName>style.visibility</p:attrName>
                                        </p:attrNameLst>
                                      </p:cBhvr>
                                      <p:to>
                                        <p:strVal val="visible"/>
                                      </p:to>
                                    </p:set>
                                  </p:childTnLst>
                                </p:cTn>
                              </p:par>
                            </p:childTnLst>
                          </p:cTn>
                        </p:par>
                        <p:par>
                          <p:cTn id="801" fill="hold">
                            <p:stCondLst>
                              <p:cond delay="751"/>
                            </p:stCondLst>
                            <p:childTnLst>
                              <p:par>
                                <p:cTn id="802" presetID="1" presetClass="entr" presetSubtype="0" fill="hold" nodeType="afterEffect">
                                  <p:stCondLst>
                                    <p:cond delay="0"/>
                                  </p:stCondLst>
                                  <p:childTnLst>
                                    <p:set>
                                      <p:cBhvr>
                                        <p:cTn id="803" dur="1" fill="hold">
                                          <p:stCondLst>
                                            <p:cond delay="0"/>
                                          </p:stCondLst>
                                        </p:cTn>
                                        <p:tgtEl>
                                          <p:spTgt spid="787"/>
                                        </p:tgtEl>
                                        <p:attrNameLst>
                                          <p:attrName>style.visibility</p:attrName>
                                        </p:attrNameLst>
                                      </p:cBhvr>
                                      <p:to>
                                        <p:strVal val="visible"/>
                                      </p:to>
                                    </p:set>
                                  </p:childTnLst>
                                </p:cTn>
                              </p:par>
                            </p:childTnLst>
                          </p:cTn>
                        </p:par>
                        <p:par>
                          <p:cTn id="804" fill="hold">
                            <p:stCondLst>
                              <p:cond delay="752"/>
                            </p:stCondLst>
                            <p:childTnLst>
                              <p:par>
                                <p:cTn id="805" presetID="1" presetClass="entr" presetSubtype="0" fill="hold" nodeType="afterEffect">
                                  <p:stCondLst>
                                    <p:cond delay="0"/>
                                  </p:stCondLst>
                                  <p:childTnLst>
                                    <p:set>
                                      <p:cBhvr>
                                        <p:cTn id="806" dur="1" fill="hold">
                                          <p:stCondLst>
                                            <p:cond delay="0"/>
                                          </p:stCondLst>
                                        </p:cTn>
                                        <p:tgtEl>
                                          <p:spTgt spid="788"/>
                                        </p:tgtEl>
                                        <p:attrNameLst>
                                          <p:attrName>style.visibility</p:attrName>
                                        </p:attrNameLst>
                                      </p:cBhvr>
                                      <p:to>
                                        <p:strVal val="visible"/>
                                      </p:to>
                                    </p:set>
                                  </p:childTnLst>
                                </p:cTn>
                              </p:par>
                            </p:childTnLst>
                          </p:cTn>
                        </p:par>
                        <p:par>
                          <p:cTn id="807" fill="hold">
                            <p:stCondLst>
                              <p:cond delay="753"/>
                            </p:stCondLst>
                            <p:childTnLst>
                              <p:par>
                                <p:cTn id="808" presetID="1" presetClass="entr" presetSubtype="0" fill="hold" nodeType="afterEffect">
                                  <p:stCondLst>
                                    <p:cond delay="0"/>
                                  </p:stCondLst>
                                  <p:childTnLst>
                                    <p:set>
                                      <p:cBhvr>
                                        <p:cTn id="809" dur="1" fill="hold">
                                          <p:stCondLst>
                                            <p:cond delay="0"/>
                                          </p:stCondLst>
                                        </p:cTn>
                                        <p:tgtEl>
                                          <p:spTgt spid="789"/>
                                        </p:tgtEl>
                                        <p:attrNameLst>
                                          <p:attrName>style.visibility</p:attrName>
                                        </p:attrNameLst>
                                      </p:cBhvr>
                                      <p:to>
                                        <p:strVal val="visible"/>
                                      </p:to>
                                    </p:set>
                                  </p:childTnLst>
                                </p:cTn>
                              </p:par>
                            </p:childTnLst>
                          </p:cTn>
                        </p:par>
                        <p:par>
                          <p:cTn id="810" fill="hold">
                            <p:stCondLst>
                              <p:cond delay="754"/>
                            </p:stCondLst>
                            <p:childTnLst>
                              <p:par>
                                <p:cTn id="811" presetID="1" presetClass="entr" presetSubtype="0" fill="hold" nodeType="afterEffect">
                                  <p:stCondLst>
                                    <p:cond delay="0"/>
                                  </p:stCondLst>
                                  <p:childTnLst>
                                    <p:set>
                                      <p:cBhvr>
                                        <p:cTn id="812" dur="1" fill="hold">
                                          <p:stCondLst>
                                            <p:cond delay="0"/>
                                          </p:stCondLst>
                                        </p:cTn>
                                        <p:tgtEl>
                                          <p:spTgt spid="790"/>
                                        </p:tgtEl>
                                        <p:attrNameLst>
                                          <p:attrName>style.visibility</p:attrName>
                                        </p:attrNameLst>
                                      </p:cBhvr>
                                      <p:to>
                                        <p:strVal val="visible"/>
                                      </p:to>
                                    </p:set>
                                  </p:childTnLst>
                                </p:cTn>
                              </p:par>
                            </p:childTnLst>
                          </p:cTn>
                        </p:par>
                        <p:par>
                          <p:cTn id="813" fill="hold">
                            <p:stCondLst>
                              <p:cond delay="755"/>
                            </p:stCondLst>
                            <p:childTnLst>
                              <p:par>
                                <p:cTn id="814" presetID="1" presetClass="entr" presetSubtype="0" fill="hold" nodeType="afterEffect">
                                  <p:stCondLst>
                                    <p:cond delay="0"/>
                                  </p:stCondLst>
                                  <p:childTnLst>
                                    <p:set>
                                      <p:cBhvr>
                                        <p:cTn id="815" dur="1" fill="hold">
                                          <p:stCondLst>
                                            <p:cond delay="0"/>
                                          </p:stCondLst>
                                        </p:cTn>
                                        <p:tgtEl>
                                          <p:spTgt spid="791"/>
                                        </p:tgtEl>
                                        <p:attrNameLst>
                                          <p:attrName>style.visibility</p:attrName>
                                        </p:attrNameLst>
                                      </p:cBhvr>
                                      <p:to>
                                        <p:strVal val="visible"/>
                                      </p:to>
                                    </p:set>
                                  </p:childTnLst>
                                </p:cTn>
                              </p:par>
                            </p:childTnLst>
                          </p:cTn>
                        </p:par>
                        <p:par>
                          <p:cTn id="816" fill="hold">
                            <p:stCondLst>
                              <p:cond delay="756"/>
                            </p:stCondLst>
                            <p:childTnLst>
                              <p:par>
                                <p:cTn id="817" presetID="1" presetClass="entr" presetSubtype="0" fill="hold" nodeType="afterEffect">
                                  <p:stCondLst>
                                    <p:cond delay="0"/>
                                  </p:stCondLst>
                                  <p:childTnLst>
                                    <p:set>
                                      <p:cBhvr>
                                        <p:cTn id="818" dur="1" fill="hold">
                                          <p:stCondLst>
                                            <p:cond delay="0"/>
                                          </p:stCondLst>
                                        </p:cTn>
                                        <p:tgtEl>
                                          <p:spTgt spid="792"/>
                                        </p:tgtEl>
                                        <p:attrNameLst>
                                          <p:attrName>style.visibility</p:attrName>
                                        </p:attrNameLst>
                                      </p:cBhvr>
                                      <p:to>
                                        <p:strVal val="visible"/>
                                      </p:to>
                                    </p:set>
                                  </p:childTnLst>
                                </p:cTn>
                              </p:par>
                            </p:childTnLst>
                          </p:cTn>
                        </p:par>
                        <p:par>
                          <p:cTn id="819" fill="hold">
                            <p:stCondLst>
                              <p:cond delay="757"/>
                            </p:stCondLst>
                            <p:childTnLst>
                              <p:par>
                                <p:cTn id="820" presetID="1" presetClass="entr" presetSubtype="0" fill="hold" nodeType="afterEffect">
                                  <p:stCondLst>
                                    <p:cond delay="0"/>
                                  </p:stCondLst>
                                  <p:childTnLst>
                                    <p:set>
                                      <p:cBhvr>
                                        <p:cTn id="821" dur="1" fill="hold">
                                          <p:stCondLst>
                                            <p:cond delay="0"/>
                                          </p:stCondLst>
                                        </p:cTn>
                                        <p:tgtEl>
                                          <p:spTgt spid="793"/>
                                        </p:tgtEl>
                                        <p:attrNameLst>
                                          <p:attrName>style.visibility</p:attrName>
                                        </p:attrNameLst>
                                      </p:cBhvr>
                                      <p:to>
                                        <p:strVal val="visible"/>
                                      </p:to>
                                    </p:set>
                                  </p:childTnLst>
                                </p:cTn>
                              </p:par>
                            </p:childTnLst>
                          </p:cTn>
                        </p:par>
                        <p:par>
                          <p:cTn id="822" fill="hold">
                            <p:stCondLst>
                              <p:cond delay="758"/>
                            </p:stCondLst>
                            <p:childTnLst>
                              <p:par>
                                <p:cTn id="823" presetID="1" presetClass="entr" presetSubtype="0" fill="hold" nodeType="afterEffect">
                                  <p:stCondLst>
                                    <p:cond delay="0"/>
                                  </p:stCondLst>
                                  <p:childTnLst>
                                    <p:set>
                                      <p:cBhvr>
                                        <p:cTn id="824" dur="1" fill="hold">
                                          <p:stCondLst>
                                            <p:cond delay="0"/>
                                          </p:stCondLst>
                                        </p:cTn>
                                        <p:tgtEl>
                                          <p:spTgt spid="794"/>
                                        </p:tgtEl>
                                        <p:attrNameLst>
                                          <p:attrName>style.visibility</p:attrName>
                                        </p:attrNameLst>
                                      </p:cBhvr>
                                      <p:to>
                                        <p:strVal val="visible"/>
                                      </p:to>
                                    </p:set>
                                  </p:childTnLst>
                                </p:cTn>
                              </p:par>
                            </p:childTnLst>
                          </p:cTn>
                        </p:par>
                        <p:par>
                          <p:cTn id="825" fill="hold">
                            <p:stCondLst>
                              <p:cond delay="759"/>
                            </p:stCondLst>
                            <p:childTnLst>
                              <p:par>
                                <p:cTn id="826" presetID="1" presetClass="entr" presetSubtype="0" fill="hold" nodeType="afterEffect">
                                  <p:stCondLst>
                                    <p:cond delay="0"/>
                                  </p:stCondLst>
                                  <p:childTnLst>
                                    <p:set>
                                      <p:cBhvr>
                                        <p:cTn id="827" dur="1" fill="hold">
                                          <p:stCondLst>
                                            <p:cond delay="0"/>
                                          </p:stCondLst>
                                        </p:cTn>
                                        <p:tgtEl>
                                          <p:spTgt spid="795"/>
                                        </p:tgtEl>
                                        <p:attrNameLst>
                                          <p:attrName>style.visibility</p:attrName>
                                        </p:attrNameLst>
                                      </p:cBhvr>
                                      <p:to>
                                        <p:strVal val="visible"/>
                                      </p:to>
                                    </p:set>
                                  </p:childTnLst>
                                </p:cTn>
                              </p:par>
                            </p:childTnLst>
                          </p:cTn>
                        </p:par>
                        <p:par>
                          <p:cTn id="828" fill="hold">
                            <p:stCondLst>
                              <p:cond delay="760"/>
                            </p:stCondLst>
                            <p:childTnLst>
                              <p:par>
                                <p:cTn id="829" presetID="1" presetClass="entr" presetSubtype="0" fill="hold" nodeType="afterEffect">
                                  <p:stCondLst>
                                    <p:cond delay="0"/>
                                  </p:stCondLst>
                                  <p:childTnLst>
                                    <p:set>
                                      <p:cBhvr>
                                        <p:cTn id="830" dur="1" fill="hold">
                                          <p:stCondLst>
                                            <p:cond delay="0"/>
                                          </p:stCondLst>
                                        </p:cTn>
                                        <p:tgtEl>
                                          <p:spTgt spid="796"/>
                                        </p:tgtEl>
                                        <p:attrNameLst>
                                          <p:attrName>style.visibility</p:attrName>
                                        </p:attrNameLst>
                                      </p:cBhvr>
                                      <p:to>
                                        <p:strVal val="visible"/>
                                      </p:to>
                                    </p:set>
                                  </p:childTnLst>
                                </p:cTn>
                              </p:par>
                            </p:childTnLst>
                          </p:cTn>
                        </p:par>
                        <p:par>
                          <p:cTn id="831" fill="hold">
                            <p:stCondLst>
                              <p:cond delay="761"/>
                            </p:stCondLst>
                            <p:childTnLst>
                              <p:par>
                                <p:cTn id="832" presetID="1" presetClass="entr" presetSubtype="0" fill="hold" nodeType="afterEffect">
                                  <p:stCondLst>
                                    <p:cond delay="0"/>
                                  </p:stCondLst>
                                  <p:childTnLst>
                                    <p:set>
                                      <p:cBhvr>
                                        <p:cTn id="833" dur="1" fill="hold">
                                          <p:stCondLst>
                                            <p:cond delay="0"/>
                                          </p:stCondLst>
                                        </p:cTn>
                                        <p:tgtEl>
                                          <p:spTgt spid="797"/>
                                        </p:tgtEl>
                                        <p:attrNameLst>
                                          <p:attrName>style.visibility</p:attrName>
                                        </p:attrNameLst>
                                      </p:cBhvr>
                                      <p:to>
                                        <p:strVal val="visible"/>
                                      </p:to>
                                    </p:set>
                                  </p:childTnLst>
                                </p:cTn>
                              </p:par>
                            </p:childTnLst>
                          </p:cTn>
                        </p:par>
                        <p:par>
                          <p:cTn id="834" fill="hold">
                            <p:stCondLst>
                              <p:cond delay="762"/>
                            </p:stCondLst>
                            <p:childTnLst>
                              <p:par>
                                <p:cTn id="835" presetID="1" presetClass="entr" presetSubtype="0" fill="hold" nodeType="afterEffect">
                                  <p:stCondLst>
                                    <p:cond delay="0"/>
                                  </p:stCondLst>
                                  <p:childTnLst>
                                    <p:set>
                                      <p:cBhvr>
                                        <p:cTn id="836" dur="1" fill="hold">
                                          <p:stCondLst>
                                            <p:cond delay="0"/>
                                          </p:stCondLst>
                                        </p:cTn>
                                        <p:tgtEl>
                                          <p:spTgt spid="798"/>
                                        </p:tgtEl>
                                        <p:attrNameLst>
                                          <p:attrName>style.visibility</p:attrName>
                                        </p:attrNameLst>
                                      </p:cBhvr>
                                      <p:to>
                                        <p:strVal val="visible"/>
                                      </p:to>
                                    </p:set>
                                  </p:childTnLst>
                                </p:cTn>
                              </p:par>
                            </p:childTnLst>
                          </p:cTn>
                        </p:par>
                        <p:par>
                          <p:cTn id="837" fill="hold">
                            <p:stCondLst>
                              <p:cond delay="763"/>
                            </p:stCondLst>
                            <p:childTnLst>
                              <p:par>
                                <p:cTn id="838" presetID="1" presetClass="entr" presetSubtype="0" fill="hold" nodeType="afterEffect">
                                  <p:stCondLst>
                                    <p:cond delay="0"/>
                                  </p:stCondLst>
                                  <p:childTnLst>
                                    <p:set>
                                      <p:cBhvr>
                                        <p:cTn id="839" dur="1" fill="hold">
                                          <p:stCondLst>
                                            <p:cond delay="0"/>
                                          </p:stCondLst>
                                        </p:cTn>
                                        <p:tgtEl>
                                          <p:spTgt spid="799"/>
                                        </p:tgtEl>
                                        <p:attrNameLst>
                                          <p:attrName>style.visibility</p:attrName>
                                        </p:attrNameLst>
                                      </p:cBhvr>
                                      <p:to>
                                        <p:strVal val="visible"/>
                                      </p:to>
                                    </p:set>
                                  </p:childTnLst>
                                </p:cTn>
                              </p:par>
                            </p:childTnLst>
                          </p:cTn>
                        </p:par>
                        <p:par>
                          <p:cTn id="840" fill="hold">
                            <p:stCondLst>
                              <p:cond delay="764"/>
                            </p:stCondLst>
                            <p:childTnLst>
                              <p:par>
                                <p:cTn id="841" presetID="1" presetClass="entr" presetSubtype="0" fill="hold" nodeType="afterEffect">
                                  <p:stCondLst>
                                    <p:cond delay="0"/>
                                  </p:stCondLst>
                                  <p:childTnLst>
                                    <p:set>
                                      <p:cBhvr>
                                        <p:cTn id="842" dur="1" fill="hold">
                                          <p:stCondLst>
                                            <p:cond delay="0"/>
                                          </p:stCondLst>
                                        </p:cTn>
                                        <p:tgtEl>
                                          <p:spTgt spid="800"/>
                                        </p:tgtEl>
                                        <p:attrNameLst>
                                          <p:attrName>style.visibility</p:attrName>
                                        </p:attrNameLst>
                                      </p:cBhvr>
                                      <p:to>
                                        <p:strVal val="visible"/>
                                      </p:to>
                                    </p:set>
                                  </p:childTnLst>
                                </p:cTn>
                              </p:par>
                            </p:childTnLst>
                          </p:cTn>
                        </p:par>
                        <p:par>
                          <p:cTn id="843" fill="hold">
                            <p:stCondLst>
                              <p:cond delay="765"/>
                            </p:stCondLst>
                            <p:childTnLst>
                              <p:par>
                                <p:cTn id="844" presetID="1" presetClass="entr" presetSubtype="0" fill="hold" nodeType="afterEffect">
                                  <p:stCondLst>
                                    <p:cond delay="0"/>
                                  </p:stCondLst>
                                  <p:childTnLst>
                                    <p:set>
                                      <p:cBhvr>
                                        <p:cTn id="845" dur="1" fill="hold">
                                          <p:stCondLst>
                                            <p:cond delay="0"/>
                                          </p:stCondLst>
                                        </p:cTn>
                                        <p:tgtEl>
                                          <p:spTgt spid="801"/>
                                        </p:tgtEl>
                                        <p:attrNameLst>
                                          <p:attrName>style.visibility</p:attrName>
                                        </p:attrNameLst>
                                      </p:cBhvr>
                                      <p:to>
                                        <p:strVal val="visible"/>
                                      </p:to>
                                    </p:set>
                                  </p:childTnLst>
                                </p:cTn>
                              </p:par>
                            </p:childTnLst>
                          </p:cTn>
                        </p:par>
                        <p:par>
                          <p:cTn id="846" fill="hold">
                            <p:stCondLst>
                              <p:cond delay="766"/>
                            </p:stCondLst>
                            <p:childTnLst>
                              <p:par>
                                <p:cTn id="847" presetID="1" presetClass="entr" presetSubtype="0" fill="hold" nodeType="afterEffect">
                                  <p:stCondLst>
                                    <p:cond delay="0"/>
                                  </p:stCondLst>
                                  <p:childTnLst>
                                    <p:set>
                                      <p:cBhvr>
                                        <p:cTn id="848" dur="1" fill="hold">
                                          <p:stCondLst>
                                            <p:cond delay="0"/>
                                          </p:stCondLst>
                                        </p:cTn>
                                        <p:tgtEl>
                                          <p:spTgt spid="802"/>
                                        </p:tgtEl>
                                        <p:attrNameLst>
                                          <p:attrName>style.visibility</p:attrName>
                                        </p:attrNameLst>
                                      </p:cBhvr>
                                      <p:to>
                                        <p:strVal val="visible"/>
                                      </p:to>
                                    </p:set>
                                  </p:childTnLst>
                                </p:cTn>
                              </p:par>
                            </p:childTnLst>
                          </p:cTn>
                        </p:par>
                        <p:par>
                          <p:cTn id="849" fill="hold">
                            <p:stCondLst>
                              <p:cond delay="767"/>
                            </p:stCondLst>
                            <p:childTnLst>
                              <p:par>
                                <p:cTn id="850" presetID="1" presetClass="entr" presetSubtype="0" fill="hold" nodeType="afterEffect">
                                  <p:stCondLst>
                                    <p:cond delay="0"/>
                                  </p:stCondLst>
                                  <p:childTnLst>
                                    <p:set>
                                      <p:cBhvr>
                                        <p:cTn id="851" dur="1" fill="hold">
                                          <p:stCondLst>
                                            <p:cond delay="0"/>
                                          </p:stCondLst>
                                        </p:cTn>
                                        <p:tgtEl>
                                          <p:spTgt spid="803"/>
                                        </p:tgtEl>
                                        <p:attrNameLst>
                                          <p:attrName>style.visibility</p:attrName>
                                        </p:attrNameLst>
                                      </p:cBhvr>
                                      <p:to>
                                        <p:strVal val="visible"/>
                                      </p:to>
                                    </p:set>
                                  </p:childTnLst>
                                </p:cTn>
                              </p:par>
                            </p:childTnLst>
                          </p:cTn>
                        </p:par>
                        <p:par>
                          <p:cTn id="852" fill="hold">
                            <p:stCondLst>
                              <p:cond delay="768"/>
                            </p:stCondLst>
                            <p:childTnLst>
                              <p:par>
                                <p:cTn id="853" presetID="1" presetClass="entr" presetSubtype="0" fill="hold" nodeType="afterEffect">
                                  <p:stCondLst>
                                    <p:cond delay="0"/>
                                  </p:stCondLst>
                                  <p:childTnLst>
                                    <p:set>
                                      <p:cBhvr>
                                        <p:cTn id="854" dur="1" fill="hold">
                                          <p:stCondLst>
                                            <p:cond delay="0"/>
                                          </p:stCondLst>
                                        </p:cTn>
                                        <p:tgtEl>
                                          <p:spTgt spid="804"/>
                                        </p:tgtEl>
                                        <p:attrNameLst>
                                          <p:attrName>style.visibility</p:attrName>
                                        </p:attrNameLst>
                                      </p:cBhvr>
                                      <p:to>
                                        <p:strVal val="visible"/>
                                      </p:to>
                                    </p:set>
                                  </p:childTnLst>
                                </p:cTn>
                              </p:par>
                            </p:childTnLst>
                          </p:cTn>
                        </p:par>
                        <p:par>
                          <p:cTn id="855" fill="hold">
                            <p:stCondLst>
                              <p:cond delay="769"/>
                            </p:stCondLst>
                            <p:childTnLst>
                              <p:par>
                                <p:cTn id="856" presetID="1" presetClass="entr" presetSubtype="0" fill="hold" nodeType="afterEffect">
                                  <p:stCondLst>
                                    <p:cond delay="0"/>
                                  </p:stCondLst>
                                  <p:childTnLst>
                                    <p:set>
                                      <p:cBhvr>
                                        <p:cTn id="857" dur="1" fill="hold">
                                          <p:stCondLst>
                                            <p:cond delay="0"/>
                                          </p:stCondLst>
                                        </p:cTn>
                                        <p:tgtEl>
                                          <p:spTgt spid="805"/>
                                        </p:tgtEl>
                                        <p:attrNameLst>
                                          <p:attrName>style.visibility</p:attrName>
                                        </p:attrNameLst>
                                      </p:cBhvr>
                                      <p:to>
                                        <p:strVal val="visible"/>
                                      </p:to>
                                    </p:set>
                                  </p:childTnLst>
                                </p:cTn>
                              </p:par>
                            </p:childTnLst>
                          </p:cTn>
                        </p:par>
                        <p:par>
                          <p:cTn id="858" fill="hold">
                            <p:stCondLst>
                              <p:cond delay="770"/>
                            </p:stCondLst>
                            <p:childTnLst>
                              <p:par>
                                <p:cTn id="859" presetID="1" presetClass="entr" presetSubtype="0" fill="hold" nodeType="afterEffect">
                                  <p:stCondLst>
                                    <p:cond delay="0"/>
                                  </p:stCondLst>
                                  <p:childTnLst>
                                    <p:set>
                                      <p:cBhvr>
                                        <p:cTn id="860" dur="1" fill="hold">
                                          <p:stCondLst>
                                            <p:cond delay="0"/>
                                          </p:stCondLst>
                                        </p:cTn>
                                        <p:tgtEl>
                                          <p:spTgt spid="806"/>
                                        </p:tgtEl>
                                        <p:attrNameLst>
                                          <p:attrName>style.visibility</p:attrName>
                                        </p:attrNameLst>
                                      </p:cBhvr>
                                      <p:to>
                                        <p:strVal val="visible"/>
                                      </p:to>
                                    </p:set>
                                  </p:childTnLst>
                                </p:cTn>
                              </p:par>
                            </p:childTnLst>
                          </p:cTn>
                        </p:par>
                        <p:par>
                          <p:cTn id="861" fill="hold">
                            <p:stCondLst>
                              <p:cond delay="771"/>
                            </p:stCondLst>
                            <p:childTnLst>
                              <p:par>
                                <p:cTn id="862" presetID="1" presetClass="entr" presetSubtype="0" fill="hold" nodeType="afterEffect">
                                  <p:stCondLst>
                                    <p:cond delay="0"/>
                                  </p:stCondLst>
                                  <p:childTnLst>
                                    <p:set>
                                      <p:cBhvr>
                                        <p:cTn id="863" dur="1" fill="hold">
                                          <p:stCondLst>
                                            <p:cond delay="0"/>
                                          </p:stCondLst>
                                        </p:cTn>
                                        <p:tgtEl>
                                          <p:spTgt spid="807"/>
                                        </p:tgtEl>
                                        <p:attrNameLst>
                                          <p:attrName>style.visibility</p:attrName>
                                        </p:attrNameLst>
                                      </p:cBhvr>
                                      <p:to>
                                        <p:strVal val="visible"/>
                                      </p:to>
                                    </p:set>
                                  </p:childTnLst>
                                </p:cTn>
                              </p:par>
                            </p:childTnLst>
                          </p:cTn>
                        </p:par>
                        <p:par>
                          <p:cTn id="864" fill="hold">
                            <p:stCondLst>
                              <p:cond delay="772"/>
                            </p:stCondLst>
                            <p:childTnLst>
                              <p:par>
                                <p:cTn id="865" presetID="1" presetClass="entr" presetSubtype="0" fill="hold" nodeType="afterEffect">
                                  <p:stCondLst>
                                    <p:cond delay="0"/>
                                  </p:stCondLst>
                                  <p:childTnLst>
                                    <p:set>
                                      <p:cBhvr>
                                        <p:cTn id="866" dur="1" fill="hold">
                                          <p:stCondLst>
                                            <p:cond delay="0"/>
                                          </p:stCondLst>
                                        </p:cTn>
                                        <p:tgtEl>
                                          <p:spTgt spid="808"/>
                                        </p:tgtEl>
                                        <p:attrNameLst>
                                          <p:attrName>style.visibility</p:attrName>
                                        </p:attrNameLst>
                                      </p:cBhvr>
                                      <p:to>
                                        <p:strVal val="visible"/>
                                      </p:to>
                                    </p:set>
                                  </p:childTnLst>
                                </p:cTn>
                              </p:par>
                            </p:childTnLst>
                          </p:cTn>
                        </p:par>
                        <p:par>
                          <p:cTn id="867" fill="hold">
                            <p:stCondLst>
                              <p:cond delay="773"/>
                            </p:stCondLst>
                            <p:childTnLst>
                              <p:par>
                                <p:cTn id="868" presetID="1" presetClass="entr" presetSubtype="0" fill="hold" nodeType="afterEffect">
                                  <p:stCondLst>
                                    <p:cond delay="0"/>
                                  </p:stCondLst>
                                  <p:childTnLst>
                                    <p:set>
                                      <p:cBhvr>
                                        <p:cTn id="869" dur="1" fill="hold">
                                          <p:stCondLst>
                                            <p:cond delay="0"/>
                                          </p:stCondLst>
                                        </p:cTn>
                                        <p:tgtEl>
                                          <p:spTgt spid="809"/>
                                        </p:tgtEl>
                                        <p:attrNameLst>
                                          <p:attrName>style.visibility</p:attrName>
                                        </p:attrNameLst>
                                      </p:cBhvr>
                                      <p:to>
                                        <p:strVal val="visible"/>
                                      </p:to>
                                    </p:set>
                                  </p:childTnLst>
                                </p:cTn>
                              </p:par>
                            </p:childTnLst>
                          </p:cTn>
                        </p:par>
                        <p:par>
                          <p:cTn id="870" fill="hold">
                            <p:stCondLst>
                              <p:cond delay="774"/>
                            </p:stCondLst>
                            <p:childTnLst>
                              <p:par>
                                <p:cTn id="871" presetID="1" presetClass="entr" presetSubtype="0" fill="hold" nodeType="afterEffect">
                                  <p:stCondLst>
                                    <p:cond delay="0"/>
                                  </p:stCondLst>
                                  <p:childTnLst>
                                    <p:set>
                                      <p:cBhvr>
                                        <p:cTn id="872" dur="1" fill="hold">
                                          <p:stCondLst>
                                            <p:cond delay="0"/>
                                          </p:stCondLst>
                                        </p:cTn>
                                        <p:tgtEl>
                                          <p:spTgt spid="810"/>
                                        </p:tgtEl>
                                        <p:attrNameLst>
                                          <p:attrName>style.visibility</p:attrName>
                                        </p:attrNameLst>
                                      </p:cBhvr>
                                      <p:to>
                                        <p:strVal val="visible"/>
                                      </p:to>
                                    </p:set>
                                  </p:childTnLst>
                                </p:cTn>
                              </p:par>
                            </p:childTnLst>
                          </p:cTn>
                        </p:par>
                        <p:par>
                          <p:cTn id="873" fill="hold">
                            <p:stCondLst>
                              <p:cond delay="775"/>
                            </p:stCondLst>
                            <p:childTnLst>
                              <p:par>
                                <p:cTn id="874" presetID="1" presetClass="entr" presetSubtype="0" fill="hold" nodeType="afterEffect">
                                  <p:stCondLst>
                                    <p:cond delay="0"/>
                                  </p:stCondLst>
                                  <p:childTnLst>
                                    <p:set>
                                      <p:cBhvr>
                                        <p:cTn id="875" dur="1" fill="hold">
                                          <p:stCondLst>
                                            <p:cond delay="0"/>
                                          </p:stCondLst>
                                        </p:cTn>
                                        <p:tgtEl>
                                          <p:spTgt spid="811"/>
                                        </p:tgtEl>
                                        <p:attrNameLst>
                                          <p:attrName>style.visibility</p:attrName>
                                        </p:attrNameLst>
                                      </p:cBhvr>
                                      <p:to>
                                        <p:strVal val="visible"/>
                                      </p:to>
                                    </p:set>
                                  </p:childTnLst>
                                </p:cTn>
                              </p:par>
                            </p:childTnLst>
                          </p:cTn>
                        </p:par>
                        <p:par>
                          <p:cTn id="876" fill="hold">
                            <p:stCondLst>
                              <p:cond delay="776"/>
                            </p:stCondLst>
                            <p:childTnLst>
                              <p:par>
                                <p:cTn id="877" presetID="1" presetClass="entr" presetSubtype="0" fill="hold" nodeType="afterEffect">
                                  <p:stCondLst>
                                    <p:cond delay="0"/>
                                  </p:stCondLst>
                                  <p:childTnLst>
                                    <p:set>
                                      <p:cBhvr>
                                        <p:cTn id="878" dur="1" fill="hold">
                                          <p:stCondLst>
                                            <p:cond delay="0"/>
                                          </p:stCondLst>
                                        </p:cTn>
                                        <p:tgtEl>
                                          <p:spTgt spid="812"/>
                                        </p:tgtEl>
                                        <p:attrNameLst>
                                          <p:attrName>style.visibility</p:attrName>
                                        </p:attrNameLst>
                                      </p:cBhvr>
                                      <p:to>
                                        <p:strVal val="visible"/>
                                      </p:to>
                                    </p:set>
                                  </p:childTnLst>
                                </p:cTn>
                              </p:par>
                            </p:childTnLst>
                          </p:cTn>
                        </p:par>
                        <p:par>
                          <p:cTn id="879" fill="hold">
                            <p:stCondLst>
                              <p:cond delay="777"/>
                            </p:stCondLst>
                            <p:childTnLst>
                              <p:par>
                                <p:cTn id="880" presetID="1" presetClass="entr" presetSubtype="0" fill="hold" nodeType="afterEffect">
                                  <p:stCondLst>
                                    <p:cond delay="0"/>
                                  </p:stCondLst>
                                  <p:childTnLst>
                                    <p:set>
                                      <p:cBhvr>
                                        <p:cTn id="881" dur="1" fill="hold">
                                          <p:stCondLst>
                                            <p:cond delay="0"/>
                                          </p:stCondLst>
                                        </p:cTn>
                                        <p:tgtEl>
                                          <p:spTgt spid="813"/>
                                        </p:tgtEl>
                                        <p:attrNameLst>
                                          <p:attrName>style.visibility</p:attrName>
                                        </p:attrNameLst>
                                      </p:cBhvr>
                                      <p:to>
                                        <p:strVal val="visible"/>
                                      </p:to>
                                    </p:set>
                                  </p:childTnLst>
                                </p:cTn>
                              </p:par>
                            </p:childTnLst>
                          </p:cTn>
                        </p:par>
                        <p:par>
                          <p:cTn id="882" fill="hold">
                            <p:stCondLst>
                              <p:cond delay="778"/>
                            </p:stCondLst>
                            <p:childTnLst>
                              <p:par>
                                <p:cTn id="883" presetID="1" presetClass="entr" presetSubtype="0" fill="hold" nodeType="afterEffect">
                                  <p:stCondLst>
                                    <p:cond delay="0"/>
                                  </p:stCondLst>
                                  <p:childTnLst>
                                    <p:set>
                                      <p:cBhvr>
                                        <p:cTn id="884" dur="1" fill="hold">
                                          <p:stCondLst>
                                            <p:cond delay="0"/>
                                          </p:stCondLst>
                                        </p:cTn>
                                        <p:tgtEl>
                                          <p:spTgt spid="814"/>
                                        </p:tgtEl>
                                        <p:attrNameLst>
                                          <p:attrName>style.visibility</p:attrName>
                                        </p:attrNameLst>
                                      </p:cBhvr>
                                      <p:to>
                                        <p:strVal val="visible"/>
                                      </p:to>
                                    </p:set>
                                  </p:childTnLst>
                                </p:cTn>
                              </p:par>
                            </p:childTnLst>
                          </p:cTn>
                        </p:par>
                        <p:par>
                          <p:cTn id="885" fill="hold">
                            <p:stCondLst>
                              <p:cond delay="779"/>
                            </p:stCondLst>
                            <p:childTnLst>
                              <p:par>
                                <p:cTn id="886" presetID="1" presetClass="entr" presetSubtype="0" fill="hold" nodeType="afterEffect">
                                  <p:stCondLst>
                                    <p:cond delay="0"/>
                                  </p:stCondLst>
                                  <p:childTnLst>
                                    <p:set>
                                      <p:cBhvr>
                                        <p:cTn id="887" dur="1" fill="hold">
                                          <p:stCondLst>
                                            <p:cond delay="0"/>
                                          </p:stCondLst>
                                        </p:cTn>
                                        <p:tgtEl>
                                          <p:spTgt spid="815"/>
                                        </p:tgtEl>
                                        <p:attrNameLst>
                                          <p:attrName>style.visibility</p:attrName>
                                        </p:attrNameLst>
                                      </p:cBhvr>
                                      <p:to>
                                        <p:strVal val="visible"/>
                                      </p:to>
                                    </p:set>
                                  </p:childTnLst>
                                </p:cTn>
                              </p:par>
                            </p:childTnLst>
                          </p:cTn>
                        </p:par>
                        <p:par>
                          <p:cTn id="888" fill="hold">
                            <p:stCondLst>
                              <p:cond delay="780"/>
                            </p:stCondLst>
                            <p:childTnLst>
                              <p:par>
                                <p:cTn id="889" presetID="1" presetClass="entr" presetSubtype="0" fill="hold" nodeType="afterEffect">
                                  <p:stCondLst>
                                    <p:cond delay="0"/>
                                  </p:stCondLst>
                                  <p:childTnLst>
                                    <p:set>
                                      <p:cBhvr>
                                        <p:cTn id="890" dur="1" fill="hold">
                                          <p:stCondLst>
                                            <p:cond delay="0"/>
                                          </p:stCondLst>
                                        </p:cTn>
                                        <p:tgtEl>
                                          <p:spTgt spid="816"/>
                                        </p:tgtEl>
                                        <p:attrNameLst>
                                          <p:attrName>style.visibility</p:attrName>
                                        </p:attrNameLst>
                                      </p:cBhvr>
                                      <p:to>
                                        <p:strVal val="visible"/>
                                      </p:to>
                                    </p:set>
                                  </p:childTnLst>
                                </p:cTn>
                              </p:par>
                            </p:childTnLst>
                          </p:cTn>
                        </p:par>
                        <p:par>
                          <p:cTn id="891" fill="hold">
                            <p:stCondLst>
                              <p:cond delay="781"/>
                            </p:stCondLst>
                            <p:childTnLst>
                              <p:par>
                                <p:cTn id="892" presetID="1" presetClass="entr" presetSubtype="0" fill="hold" nodeType="afterEffect">
                                  <p:stCondLst>
                                    <p:cond delay="0"/>
                                  </p:stCondLst>
                                  <p:childTnLst>
                                    <p:set>
                                      <p:cBhvr>
                                        <p:cTn id="893" dur="1" fill="hold">
                                          <p:stCondLst>
                                            <p:cond delay="0"/>
                                          </p:stCondLst>
                                        </p:cTn>
                                        <p:tgtEl>
                                          <p:spTgt spid="8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cxnSp>
        <p:nvCxnSpPr>
          <p:cNvPr id="835" name="Google Shape;835;p52"/>
          <p:cNvCxnSpPr/>
          <p:nvPr/>
        </p:nvCxnSpPr>
        <p:spPr>
          <a:xfrm>
            <a:off x="958561" y="2680855"/>
            <a:ext cx="896216" cy="1417153"/>
          </a:xfrm>
          <a:prstGeom prst="straightConnector1">
            <a:avLst/>
          </a:prstGeom>
          <a:noFill/>
          <a:ln w="28575" cap="flat" cmpd="sng">
            <a:solidFill>
              <a:srgbClr val="4A7DBA"/>
            </a:solidFill>
            <a:prstDash val="solid"/>
            <a:round/>
            <a:headEnd type="none" w="sm" len="sm"/>
            <a:tailEnd type="none" w="sm" len="sm"/>
          </a:ln>
        </p:spPr>
      </p:cxnSp>
      <p:sp>
        <p:nvSpPr>
          <p:cNvPr id="836" name="Google Shape;836;p5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a:t>Shader呼叫流程</a:t>
            </a:r>
            <a:endParaRPr/>
          </a:p>
        </p:txBody>
      </p:sp>
      <p:sp>
        <p:nvSpPr>
          <p:cNvPr id="837" name="Google Shape;837;p52"/>
          <p:cNvSpPr/>
          <p:nvPr/>
        </p:nvSpPr>
        <p:spPr>
          <a:xfrm>
            <a:off x="2050831" y="3353940"/>
            <a:ext cx="138545" cy="152400"/>
          </a:xfrm>
          <a:prstGeom prst="ellipse">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8" name="Google Shape;838;p52"/>
          <p:cNvSpPr/>
          <p:nvPr/>
        </p:nvSpPr>
        <p:spPr>
          <a:xfrm>
            <a:off x="2104159" y="2833255"/>
            <a:ext cx="3467966" cy="1264753"/>
          </a:xfrm>
          <a:prstGeom prst="ellipse">
            <a:avLst/>
          </a:prstGeom>
          <a:noFill/>
          <a:ln w="28575"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52"/>
          <p:cNvSpPr txBox="1"/>
          <p:nvPr/>
        </p:nvSpPr>
        <p:spPr>
          <a:xfrm>
            <a:off x="2860759" y="4600939"/>
            <a:ext cx="2992648" cy="284693"/>
          </a:xfrm>
          <a:prstGeom prst="rect">
            <a:avLst/>
          </a:prstGeom>
          <a:solidFill>
            <a:schemeClr val="lt1"/>
          </a:solidFill>
          <a:ln w="9525" cap="flat" cmpd="sng">
            <a:solidFill>
              <a:srgbClr val="FABF8E"/>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片段著色器 (Fragment Shader)</a:t>
            </a:r>
            <a:endParaRPr sz="1400" b="0" i="0" u="none" strike="noStrike" cap="none">
              <a:solidFill>
                <a:srgbClr val="000000"/>
              </a:solidFill>
              <a:latin typeface="Microsoft JhengHei"/>
              <a:ea typeface="Microsoft JhengHei"/>
              <a:cs typeface="Microsoft JhengHei"/>
              <a:sym typeface="Microsoft JhengHei"/>
            </a:endParaRPr>
          </a:p>
        </p:txBody>
      </p:sp>
      <p:cxnSp>
        <p:nvCxnSpPr>
          <p:cNvPr id="840" name="Google Shape;840;p52"/>
          <p:cNvCxnSpPr/>
          <p:nvPr/>
        </p:nvCxnSpPr>
        <p:spPr>
          <a:xfrm>
            <a:off x="6629834" y="2532784"/>
            <a:ext cx="170120" cy="1316098"/>
          </a:xfrm>
          <a:prstGeom prst="straightConnector1">
            <a:avLst/>
          </a:prstGeom>
          <a:noFill/>
          <a:ln w="28575" cap="flat" cmpd="sng">
            <a:solidFill>
              <a:srgbClr val="4A7DBA"/>
            </a:solidFill>
            <a:prstDash val="solid"/>
            <a:round/>
            <a:headEnd type="none" w="sm" len="sm"/>
            <a:tailEnd type="none" w="sm" len="sm"/>
          </a:ln>
        </p:spPr>
      </p:cxnSp>
      <p:cxnSp>
        <p:nvCxnSpPr>
          <p:cNvPr id="841" name="Google Shape;841;p52"/>
          <p:cNvCxnSpPr/>
          <p:nvPr/>
        </p:nvCxnSpPr>
        <p:spPr>
          <a:xfrm>
            <a:off x="6662757" y="2532784"/>
            <a:ext cx="1021321" cy="586205"/>
          </a:xfrm>
          <a:prstGeom prst="straightConnector1">
            <a:avLst/>
          </a:prstGeom>
          <a:noFill/>
          <a:ln w="28575" cap="flat" cmpd="sng">
            <a:solidFill>
              <a:srgbClr val="4A7DBA"/>
            </a:solidFill>
            <a:prstDash val="solid"/>
            <a:round/>
            <a:headEnd type="none" w="sm" len="sm"/>
            <a:tailEnd type="none" w="sm" len="sm"/>
          </a:ln>
        </p:spPr>
      </p:cxnSp>
      <p:cxnSp>
        <p:nvCxnSpPr>
          <p:cNvPr id="842" name="Google Shape;842;p52"/>
          <p:cNvCxnSpPr/>
          <p:nvPr/>
        </p:nvCxnSpPr>
        <p:spPr>
          <a:xfrm rot="10800000" flipH="1">
            <a:off x="6799954" y="3118988"/>
            <a:ext cx="884123" cy="703893"/>
          </a:xfrm>
          <a:prstGeom prst="straightConnector1">
            <a:avLst/>
          </a:prstGeom>
          <a:noFill/>
          <a:ln w="28575" cap="flat" cmpd="sng">
            <a:solidFill>
              <a:srgbClr val="4A7DBA"/>
            </a:solidFill>
            <a:prstDash val="solid"/>
            <a:round/>
            <a:headEnd type="none" w="sm" len="sm"/>
            <a:tailEnd type="none" w="sm" len="sm"/>
          </a:ln>
        </p:spPr>
      </p:cxnSp>
      <p:sp>
        <p:nvSpPr>
          <p:cNvPr id="843" name="Google Shape;843;p52"/>
          <p:cNvSpPr/>
          <p:nvPr/>
        </p:nvSpPr>
        <p:spPr>
          <a:xfrm>
            <a:off x="2502918" y="3074995"/>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4" name="Google Shape;844;p52"/>
          <p:cNvSpPr/>
          <p:nvPr/>
        </p:nvSpPr>
        <p:spPr>
          <a:xfrm>
            <a:off x="2625057" y="2943667"/>
            <a:ext cx="118192" cy="133334"/>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5" name="Google Shape;845;p52"/>
          <p:cNvSpPr/>
          <p:nvPr/>
        </p:nvSpPr>
        <p:spPr>
          <a:xfrm>
            <a:off x="2975784" y="2810059"/>
            <a:ext cx="118192" cy="133334"/>
          </a:xfrm>
          <a:prstGeom prst="rect">
            <a:avLst/>
          </a:prstGeom>
          <a:solidFill>
            <a:srgbClr val="FF0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6" name="Google Shape;846;p52"/>
          <p:cNvSpPr/>
          <p:nvPr/>
        </p:nvSpPr>
        <p:spPr>
          <a:xfrm>
            <a:off x="3093975" y="2810059"/>
            <a:ext cx="118192" cy="133334"/>
          </a:xfrm>
          <a:prstGeom prst="rect">
            <a:avLst/>
          </a:prstGeom>
          <a:solidFill>
            <a:srgbClr val="FF0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7" name="Google Shape;847;p52"/>
          <p:cNvSpPr/>
          <p:nvPr/>
        </p:nvSpPr>
        <p:spPr>
          <a:xfrm>
            <a:off x="3212167" y="2812054"/>
            <a:ext cx="118192" cy="133334"/>
          </a:xfrm>
          <a:prstGeom prst="rect">
            <a:avLst/>
          </a:prstGeom>
          <a:solidFill>
            <a:srgbClr val="FF0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8" name="Google Shape;848;p52"/>
          <p:cNvSpPr/>
          <p:nvPr/>
        </p:nvSpPr>
        <p:spPr>
          <a:xfrm>
            <a:off x="3330359" y="2810526"/>
            <a:ext cx="118192" cy="133334"/>
          </a:xfrm>
          <a:prstGeom prst="rect">
            <a:avLst/>
          </a:prstGeom>
          <a:solidFill>
            <a:srgbClr val="FF0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9" name="Google Shape;849;p52"/>
          <p:cNvSpPr/>
          <p:nvPr/>
        </p:nvSpPr>
        <p:spPr>
          <a:xfrm>
            <a:off x="3448650" y="2810143"/>
            <a:ext cx="118192" cy="133334"/>
          </a:xfrm>
          <a:prstGeom prst="rect">
            <a:avLst/>
          </a:prstGeom>
          <a:solidFill>
            <a:srgbClr val="FF0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0" name="Google Shape;850;p52"/>
          <p:cNvSpPr/>
          <p:nvPr/>
        </p:nvSpPr>
        <p:spPr>
          <a:xfrm>
            <a:off x="3566841" y="2810143"/>
            <a:ext cx="118192" cy="133334"/>
          </a:xfrm>
          <a:prstGeom prst="rect">
            <a:avLst/>
          </a:prstGeom>
          <a:solidFill>
            <a:srgbClr val="FF0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1" name="Google Shape;851;p52"/>
          <p:cNvSpPr/>
          <p:nvPr/>
        </p:nvSpPr>
        <p:spPr>
          <a:xfrm>
            <a:off x="3684987" y="2809997"/>
            <a:ext cx="118192" cy="133334"/>
          </a:xfrm>
          <a:prstGeom prst="rect">
            <a:avLst/>
          </a:prstGeom>
          <a:solidFill>
            <a:srgbClr val="FF0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2" name="Google Shape;852;p52"/>
          <p:cNvSpPr/>
          <p:nvPr/>
        </p:nvSpPr>
        <p:spPr>
          <a:xfrm>
            <a:off x="3803179" y="2809997"/>
            <a:ext cx="118192" cy="133334"/>
          </a:xfrm>
          <a:prstGeom prst="rect">
            <a:avLst/>
          </a:prstGeom>
          <a:solidFill>
            <a:srgbClr val="FF0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3" name="Google Shape;853;p52"/>
          <p:cNvSpPr/>
          <p:nvPr/>
        </p:nvSpPr>
        <p:spPr>
          <a:xfrm>
            <a:off x="3921470" y="2812570"/>
            <a:ext cx="118192" cy="133334"/>
          </a:xfrm>
          <a:prstGeom prst="rect">
            <a:avLst/>
          </a:prstGeom>
          <a:solidFill>
            <a:srgbClr val="FF0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4" name="Google Shape;854;p52"/>
          <p:cNvSpPr/>
          <p:nvPr/>
        </p:nvSpPr>
        <p:spPr>
          <a:xfrm>
            <a:off x="4039662" y="2812570"/>
            <a:ext cx="118192" cy="133334"/>
          </a:xfrm>
          <a:prstGeom prst="rect">
            <a:avLst/>
          </a:prstGeom>
          <a:solidFill>
            <a:srgbClr val="FF0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5" name="Google Shape;855;p52"/>
          <p:cNvSpPr/>
          <p:nvPr/>
        </p:nvSpPr>
        <p:spPr>
          <a:xfrm>
            <a:off x="4157853" y="2811609"/>
            <a:ext cx="118192" cy="133334"/>
          </a:xfrm>
          <a:prstGeom prst="rect">
            <a:avLst/>
          </a:prstGeom>
          <a:solidFill>
            <a:srgbClr val="FF0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6" name="Google Shape;856;p52"/>
          <p:cNvSpPr/>
          <p:nvPr/>
        </p:nvSpPr>
        <p:spPr>
          <a:xfrm>
            <a:off x="4279001" y="2810082"/>
            <a:ext cx="118192" cy="133334"/>
          </a:xfrm>
          <a:prstGeom prst="rect">
            <a:avLst/>
          </a:prstGeom>
          <a:solidFill>
            <a:srgbClr val="FF0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7" name="Google Shape;857;p52"/>
          <p:cNvSpPr/>
          <p:nvPr/>
        </p:nvSpPr>
        <p:spPr>
          <a:xfrm>
            <a:off x="4397292" y="2812654"/>
            <a:ext cx="118192" cy="133334"/>
          </a:xfrm>
          <a:prstGeom prst="rect">
            <a:avLst/>
          </a:prstGeom>
          <a:solidFill>
            <a:srgbClr val="FF0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8" name="Google Shape;858;p52"/>
          <p:cNvSpPr/>
          <p:nvPr/>
        </p:nvSpPr>
        <p:spPr>
          <a:xfrm>
            <a:off x="4512528" y="2812654"/>
            <a:ext cx="118192" cy="133334"/>
          </a:xfrm>
          <a:prstGeom prst="rect">
            <a:avLst/>
          </a:prstGeom>
          <a:solidFill>
            <a:srgbClr val="FF0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9" name="Google Shape;859;p52"/>
          <p:cNvSpPr/>
          <p:nvPr/>
        </p:nvSpPr>
        <p:spPr>
          <a:xfrm>
            <a:off x="2744771" y="2943667"/>
            <a:ext cx="118192" cy="133334"/>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0" name="Google Shape;860;p52"/>
          <p:cNvSpPr/>
          <p:nvPr/>
        </p:nvSpPr>
        <p:spPr>
          <a:xfrm>
            <a:off x="2862963" y="2943667"/>
            <a:ext cx="118192" cy="133334"/>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1" name="Google Shape;861;p52"/>
          <p:cNvSpPr/>
          <p:nvPr/>
        </p:nvSpPr>
        <p:spPr>
          <a:xfrm>
            <a:off x="2981253" y="2943283"/>
            <a:ext cx="118192" cy="133334"/>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2" name="Google Shape;862;p52"/>
          <p:cNvSpPr/>
          <p:nvPr/>
        </p:nvSpPr>
        <p:spPr>
          <a:xfrm>
            <a:off x="3099445" y="2943283"/>
            <a:ext cx="118192" cy="133334"/>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3" name="Google Shape;863;p52"/>
          <p:cNvSpPr/>
          <p:nvPr/>
        </p:nvSpPr>
        <p:spPr>
          <a:xfrm>
            <a:off x="3217637" y="2945278"/>
            <a:ext cx="118192" cy="133334"/>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4" name="Google Shape;864;p52"/>
          <p:cNvSpPr/>
          <p:nvPr/>
        </p:nvSpPr>
        <p:spPr>
          <a:xfrm>
            <a:off x="3335829" y="2943751"/>
            <a:ext cx="118192" cy="133334"/>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5" name="Google Shape;865;p52"/>
          <p:cNvSpPr/>
          <p:nvPr/>
        </p:nvSpPr>
        <p:spPr>
          <a:xfrm>
            <a:off x="3454119" y="2943368"/>
            <a:ext cx="118192" cy="133334"/>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6" name="Google Shape;866;p52"/>
          <p:cNvSpPr/>
          <p:nvPr/>
        </p:nvSpPr>
        <p:spPr>
          <a:xfrm>
            <a:off x="3572311" y="2943368"/>
            <a:ext cx="118192" cy="133334"/>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7" name="Google Shape;867;p52"/>
          <p:cNvSpPr/>
          <p:nvPr/>
        </p:nvSpPr>
        <p:spPr>
          <a:xfrm>
            <a:off x="3690457" y="2943222"/>
            <a:ext cx="118192" cy="133334"/>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8" name="Google Shape;868;p52"/>
          <p:cNvSpPr/>
          <p:nvPr/>
        </p:nvSpPr>
        <p:spPr>
          <a:xfrm>
            <a:off x="3808649" y="2943222"/>
            <a:ext cx="118192" cy="133334"/>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9" name="Google Shape;869;p52"/>
          <p:cNvSpPr/>
          <p:nvPr/>
        </p:nvSpPr>
        <p:spPr>
          <a:xfrm>
            <a:off x="3926940" y="2942839"/>
            <a:ext cx="118192" cy="133334"/>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0" name="Google Shape;870;p52"/>
          <p:cNvSpPr/>
          <p:nvPr/>
        </p:nvSpPr>
        <p:spPr>
          <a:xfrm>
            <a:off x="4045131" y="2942839"/>
            <a:ext cx="118192" cy="133334"/>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1" name="Google Shape;871;p52"/>
          <p:cNvSpPr/>
          <p:nvPr/>
        </p:nvSpPr>
        <p:spPr>
          <a:xfrm>
            <a:off x="4163323" y="2941878"/>
            <a:ext cx="118192" cy="133334"/>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2" name="Google Shape;872;p52"/>
          <p:cNvSpPr/>
          <p:nvPr/>
        </p:nvSpPr>
        <p:spPr>
          <a:xfrm>
            <a:off x="4281515" y="2940351"/>
            <a:ext cx="118192" cy="133334"/>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3" name="Google Shape;873;p52"/>
          <p:cNvSpPr/>
          <p:nvPr/>
        </p:nvSpPr>
        <p:spPr>
          <a:xfrm>
            <a:off x="4399806" y="2942923"/>
            <a:ext cx="118192" cy="133334"/>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4" name="Google Shape;874;p52"/>
          <p:cNvSpPr/>
          <p:nvPr/>
        </p:nvSpPr>
        <p:spPr>
          <a:xfrm>
            <a:off x="4517997" y="2942923"/>
            <a:ext cx="118192" cy="133334"/>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5" name="Google Shape;875;p52"/>
          <p:cNvSpPr/>
          <p:nvPr/>
        </p:nvSpPr>
        <p:spPr>
          <a:xfrm>
            <a:off x="4636143" y="2942953"/>
            <a:ext cx="118192" cy="133334"/>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6" name="Google Shape;876;p52"/>
          <p:cNvSpPr/>
          <p:nvPr/>
        </p:nvSpPr>
        <p:spPr>
          <a:xfrm>
            <a:off x="4754335" y="2942376"/>
            <a:ext cx="118192" cy="133334"/>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7" name="Google Shape;877;p52"/>
          <p:cNvSpPr/>
          <p:nvPr/>
        </p:nvSpPr>
        <p:spPr>
          <a:xfrm>
            <a:off x="4868679" y="2941993"/>
            <a:ext cx="118192" cy="133334"/>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8" name="Google Shape;878;p52"/>
          <p:cNvSpPr/>
          <p:nvPr/>
        </p:nvSpPr>
        <p:spPr>
          <a:xfrm>
            <a:off x="4986870" y="2941993"/>
            <a:ext cx="118192" cy="133334"/>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9" name="Google Shape;879;p52"/>
          <p:cNvSpPr/>
          <p:nvPr/>
        </p:nvSpPr>
        <p:spPr>
          <a:xfrm>
            <a:off x="2624574" y="3076069"/>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0" name="Google Shape;880;p52"/>
          <p:cNvSpPr/>
          <p:nvPr/>
        </p:nvSpPr>
        <p:spPr>
          <a:xfrm>
            <a:off x="2744288" y="3076069"/>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1" name="Google Shape;881;p52"/>
          <p:cNvSpPr/>
          <p:nvPr/>
        </p:nvSpPr>
        <p:spPr>
          <a:xfrm>
            <a:off x="2862480" y="3076069"/>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2" name="Google Shape;882;p52"/>
          <p:cNvSpPr/>
          <p:nvPr/>
        </p:nvSpPr>
        <p:spPr>
          <a:xfrm>
            <a:off x="2980770" y="3075686"/>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3" name="Google Shape;883;p52"/>
          <p:cNvSpPr/>
          <p:nvPr/>
        </p:nvSpPr>
        <p:spPr>
          <a:xfrm>
            <a:off x="3098962" y="3075686"/>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4" name="Google Shape;884;p52"/>
          <p:cNvSpPr/>
          <p:nvPr/>
        </p:nvSpPr>
        <p:spPr>
          <a:xfrm>
            <a:off x="3217154" y="3077681"/>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5" name="Google Shape;885;p52"/>
          <p:cNvSpPr/>
          <p:nvPr/>
        </p:nvSpPr>
        <p:spPr>
          <a:xfrm>
            <a:off x="3335346" y="3076154"/>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6" name="Google Shape;886;p52"/>
          <p:cNvSpPr/>
          <p:nvPr/>
        </p:nvSpPr>
        <p:spPr>
          <a:xfrm>
            <a:off x="3453636" y="3075771"/>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7" name="Google Shape;887;p52"/>
          <p:cNvSpPr/>
          <p:nvPr/>
        </p:nvSpPr>
        <p:spPr>
          <a:xfrm>
            <a:off x="3571828" y="3075771"/>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8" name="Google Shape;888;p52"/>
          <p:cNvSpPr/>
          <p:nvPr/>
        </p:nvSpPr>
        <p:spPr>
          <a:xfrm>
            <a:off x="3689974" y="3075625"/>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9" name="Google Shape;889;p52"/>
          <p:cNvSpPr/>
          <p:nvPr/>
        </p:nvSpPr>
        <p:spPr>
          <a:xfrm>
            <a:off x="3808166" y="3075625"/>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0" name="Google Shape;890;p52"/>
          <p:cNvSpPr/>
          <p:nvPr/>
        </p:nvSpPr>
        <p:spPr>
          <a:xfrm>
            <a:off x="3926457" y="3075241"/>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1" name="Google Shape;891;p52"/>
          <p:cNvSpPr/>
          <p:nvPr/>
        </p:nvSpPr>
        <p:spPr>
          <a:xfrm>
            <a:off x="4044648" y="3075241"/>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2" name="Google Shape;892;p52"/>
          <p:cNvSpPr/>
          <p:nvPr/>
        </p:nvSpPr>
        <p:spPr>
          <a:xfrm>
            <a:off x="4162840" y="3074281"/>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3" name="Google Shape;893;p52"/>
          <p:cNvSpPr/>
          <p:nvPr/>
        </p:nvSpPr>
        <p:spPr>
          <a:xfrm>
            <a:off x="4281032" y="3075709"/>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4" name="Google Shape;894;p52"/>
          <p:cNvSpPr/>
          <p:nvPr/>
        </p:nvSpPr>
        <p:spPr>
          <a:xfrm>
            <a:off x="4399323" y="3075326"/>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5" name="Google Shape;895;p52"/>
          <p:cNvSpPr/>
          <p:nvPr/>
        </p:nvSpPr>
        <p:spPr>
          <a:xfrm>
            <a:off x="4517514" y="3075326"/>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6" name="Google Shape;896;p52"/>
          <p:cNvSpPr/>
          <p:nvPr/>
        </p:nvSpPr>
        <p:spPr>
          <a:xfrm>
            <a:off x="4635660" y="3075355"/>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7" name="Google Shape;897;p52"/>
          <p:cNvSpPr/>
          <p:nvPr/>
        </p:nvSpPr>
        <p:spPr>
          <a:xfrm>
            <a:off x="4753852" y="3074779"/>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8" name="Google Shape;898;p52"/>
          <p:cNvSpPr/>
          <p:nvPr/>
        </p:nvSpPr>
        <p:spPr>
          <a:xfrm>
            <a:off x="4868195" y="3074395"/>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9" name="Google Shape;899;p52"/>
          <p:cNvSpPr/>
          <p:nvPr/>
        </p:nvSpPr>
        <p:spPr>
          <a:xfrm>
            <a:off x="4986387" y="3074395"/>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0" name="Google Shape;900;p52"/>
          <p:cNvSpPr/>
          <p:nvPr/>
        </p:nvSpPr>
        <p:spPr>
          <a:xfrm>
            <a:off x="5102771" y="3072997"/>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1" name="Google Shape;901;p52"/>
          <p:cNvSpPr/>
          <p:nvPr/>
        </p:nvSpPr>
        <p:spPr>
          <a:xfrm>
            <a:off x="5217114" y="3072614"/>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2" name="Google Shape;902;p52"/>
          <p:cNvSpPr/>
          <p:nvPr/>
        </p:nvSpPr>
        <p:spPr>
          <a:xfrm>
            <a:off x="2382906" y="3074281"/>
            <a:ext cx="118192" cy="133334"/>
          </a:xfrm>
          <a:prstGeom prst="rect">
            <a:avLst/>
          </a:prstGeom>
          <a:solidFill>
            <a:srgbClr val="FFFF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3" name="Google Shape;903;p52"/>
          <p:cNvSpPr/>
          <p:nvPr/>
        </p:nvSpPr>
        <p:spPr>
          <a:xfrm>
            <a:off x="2384726" y="3203425"/>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4" name="Google Shape;904;p52"/>
          <p:cNvSpPr/>
          <p:nvPr/>
        </p:nvSpPr>
        <p:spPr>
          <a:xfrm>
            <a:off x="2506382" y="3204500"/>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5" name="Google Shape;905;p52"/>
          <p:cNvSpPr/>
          <p:nvPr/>
        </p:nvSpPr>
        <p:spPr>
          <a:xfrm>
            <a:off x="2626096" y="3204500"/>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6" name="Google Shape;906;p52"/>
          <p:cNvSpPr/>
          <p:nvPr/>
        </p:nvSpPr>
        <p:spPr>
          <a:xfrm>
            <a:off x="2744288" y="3204500"/>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7" name="Google Shape;907;p52"/>
          <p:cNvSpPr/>
          <p:nvPr/>
        </p:nvSpPr>
        <p:spPr>
          <a:xfrm>
            <a:off x="2862579" y="3204117"/>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8" name="Google Shape;908;p52"/>
          <p:cNvSpPr/>
          <p:nvPr/>
        </p:nvSpPr>
        <p:spPr>
          <a:xfrm>
            <a:off x="2980770" y="3204117"/>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9" name="Google Shape;909;p52"/>
          <p:cNvSpPr/>
          <p:nvPr/>
        </p:nvSpPr>
        <p:spPr>
          <a:xfrm>
            <a:off x="3098962" y="3206112"/>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0" name="Google Shape;910;p52"/>
          <p:cNvSpPr/>
          <p:nvPr/>
        </p:nvSpPr>
        <p:spPr>
          <a:xfrm>
            <a:off x="3217154" y="3204585"/>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1" name="Google Shape;911;p52"/>
          <p:cNvSpPr/>
          <p:nvPr/>
        </p:nvSpPr>
        <p:spPr>
          <a:xfrm>
            <a:off x="3335445" y="3204202"/>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2" name="Google Shape;912;p52"/>
          <p:cNvSpPr/>
          <p:nvPr/>
        </p:nvSpPr>
        <p:spPr>
          <a:xfrm>
            <a:off x="3453636" y="3204202"/>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3" name="Google Shape;913;p52"/>
          <p:cNvSpPr/>
          <p:nvPr/>
        </p:nvSpPr>
        <p:spPr>
          <a:xfrm>
            <a:off x="3571782" y="3204055"/>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4" name="Google Shape;914;p52"/>
          <p:cNvSpPr/>
          <p:nvPr/>
        </p:nvSpPr>
        <p:spPr>
          <a:xfrm>
            <a:off x="3689974" y="3204055"/>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5" name="Google Shape;915;p52"/>
          <p:cNvSpPr/>
          <p:nvPr/>
        </p:nvSpPr>
        <p:spPr>
          <a:xfrm>
            <a:off x="3808265" y="3203672"/>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6" name="Google Shape;916;p52"/>
          <p:cNvSpPr/>
          <p:nvPr/>
        </p:nvSpPr>
        <p:spPr>
          <a:xfrm>
            <a:off x="3926457" y="3203672"/>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7" name="Google Shape;917;p52"/>
          <p:cNvSpPr/>
          <p:nvPr/>
        </p:nvSpPr>
        <p:spPr>
          <a:xfrm>
            <a:off x="4044648" y="3202711"/>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8" name="Google Shape;918;p52"/>
          <p:cNvSpPr/>
          <p:nvPr/>
        </p:nvSpPr>
        <p:spPr>
          <a:xfrm>
            <a:off x="4162840" y="3204140"/>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9" name="Google Shape;919;p52"/>
          <p:cNvSpPr/>
          <p:nvPr/>
        </p:nvSpPr>
        <p:spPr>
          <a:xfrm>
            <a:off x="4281131" y="3203757"/>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0" name="Google Shape;920;p52"/>
          <p:cNvSpPr/>
          <p:nvPr/>
        </p:nvSpPr>
        <p:spPr>
          <a:xfrm>
            <a:off x="4399323" y="3203757"/>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1" name="Google Shape;921;p52"/>
          <p:cNvSpPr/>
          <p:nvPr/>
        </p:nvSpPr>
        <p:spPr>
          <a:xfrm>
            <a:off x="4517469" y="3203786"/>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2" name="Google Shape;922;p52"/>
          <p:cNvSpPr/>
          <p:nvPr/>
        </p:nvSpPr>
        <p:spPr>
          <a:xfrm>
            <a:off x="4635660" y="3203209"/>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3" name="Google Shape;923;p52"/>
          <p:cNvSpPr/>
          <p:nvPr/>
        </p:nvSpPr>
        <p:spPr>
          <a:xfrm>
            <a:off x="4750004" y="3202826"/>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4" name="Google Shape;924;p52"/>
          <p:cNvSpPr/>
          <p:nvPr/>
        </p:nvSpPr>
        <p:spPr>
          <a:xfrm>
            <a:off x="4868195" y="3202826"/>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5" name="Google Shape;925;p52"/>
          <p:cNvSpPr/>
          <p:nvPr/>
        </p:nvSpPr>
        <p:spPr>
          <a:xfrm>
            <a:off x="4984579" y="3204384"/>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6" name="Google Shape;926;p52"/>
          <p:cNvSpPr/>
          <p:nvPr/>
        </p:nvSpPr>
        <p:spPr>
          <a:xfrm>
            <a:off x="5098923" y="3204001"/>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7" name="Google Shape;927;p52"/>
          <p:cNvSpPr/>
          <p:nvPr/>
        </p:nvSpPr>
        <p:spPr>
          <a:xfrm>
            <a:off x="5217114" y="3204001"/>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8" name="Google Shape;928;p52"/>
          <p:cNvSpPr/>
          <p:nvPr/>
        </p:nvSpPr>
        <p:spPr>
          <a:xfrm>
            <a:off x="2264715" y="3202711"/>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9" name="Google Shape;929;p52"/>
          <p:cNvSpPr/>
          <p:nvPr/>
        </p:nvSpPr>
        <p:spPr>
          <a:xfrm>
            <a:off x="5335524" y="3202711"/>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0" name="Google Shape;930;p52"/>
          <p:cNvSpPr/>
          <p:nvPr/>
        </p:nvSpPr>
        <p:spPr>
          <a:xfrm>
            <a:off x="2145531" y="3202711"/>
            <a:ext cx="118192" cy="133334"/>
          </a:xfrm>
          <a:prstGeom prst="rect">
            <a:avLst/>
          </a:prstGeom>
          <a:solidFill>
            <a:srgbClr val="92D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1" name="Google Shape;931;p52"/>
          <p:cNvSpPr/>
          <p:nvPr/>
        </p:nvSpPr>
        <p:spPr>
          <a:xfrm>
            <a:off x="2265543" y="3336900"/>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2" name="Google Shape;932;p52"/>
          <p:cNvSpPr/>
          <p:nvPr/>
        </p:nvSpPr>
        <p:spPr>
          <a:xfrm>
            <a:off x="2387199" y="3337975"/>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3" name="Google Shape;933;p52"/>
          <p:cNvSpPr/>
          <p:nvPr/>
        </p:nvSpPr>
        <p:spPr>
          <a:xfrm>
            <a:off x="2506913" y="3337975"/>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4" name="Google Shape;934;p52"/>
          <p:cNvSpPr/>
          <p:nvPr/>
        </p:nvSpPr>
        <p:spPr>
          <a:xfrm>
            <a:off x="2625105" y="3337975"/>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5" name="Google Shape;935;p52"/>
          <p:cNvSpPr/>
          <p:nvPr/>
        </p:nvSpPr>
        <p:spPr>
          <a:xfrm>
            <a:off x="2743395" y="3337591"/>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6" name="Google Shape;936;p52"/>
          <p:cNvSpPr/>
          <p:nvPr/>
        </p:nvSpPr>
        <p:spPr>
          <a:xfrm>
            <a:off x="2861587" y="3337591"/>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7" name="Google Shape;937;p52"/>
          <p:cNvSpPr/>
          <p:nvPr/>
        </p:nvSpPr>
        <p:spPr>
          <a:xfrm>
            <a:off x="2979779" y="3339586"/>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8" name="Google Shape;938;p52"/>
          <p:cNvSpPr/>
          <p:nvPr/>
        </p:nvSpPr>
        <p:spPr>
          <a:xfrm>
            <a:off x="3097971" y="3338059"/>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9" name="Google Shape;939;p52"/>
          <p:cNvSpPr/>
          <p:nvPr/>
        </p:nvSpPr>
        <p:spPr>
          <a:xfrm>
            <a:off x="3216261" y="3337676"/>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0" name="Google Shape;940;p52"/>
          <p:cNvSpPr/>
          <p:nvPr/>
        </p:nvSpPr>
        <p:spPr>
          <a:xfrm>
            <a:off x="3334453" y="3337676"/>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1" name="Google Shape;941;p52"/>
          <p:cNvSpPr/>
          <p:nvPr/>
        </p:nvSpPr>
        <p:spPr>
          <a:xfrm>
            <a:off x="3452599" y="3337530"/>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2" name="Google Shape;942;p52"/>
          <p:cNvSpPr/>
          <p:nvPr/>
        </p:nvSpPr>
        <p:spPr>
          <a:xfrm>
            <a:off x="3570791" y="3337530"/>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3" name="Google Shape;943;p52"/>
          <p:cNvSpPr/>
          <p:nvPr/>
        </p:nvSpPr>
        <p:spPr>
          <a:xfrm>
            <a:off x="3689082" y="3337147"/>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4" name="Google Shape;944;p52"/>
          <p:cNvSpPr/>
          <p:nvPr/>
        </p:nvSpPr>
        <p:spPr>
          <a:xfrm>
            <a:off x="3807273" y="3337147"/>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5" name="Google Shape;945;p52"/>
          <p:cNvSpPr/>
          <p:nvPr/>
        </p:nvSpPr>
        <p:spPr>
          <a:xfrm>
            <a:off x="3925465" y="3336186"/>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6" name="Google Shape;946;p52"/>
          <p:cNvSpPr/>
          <p:nvPr/>
        </p:nvSpPr>
        <p:spPr>
          <a:xfrm>
            <a:off x="4043657" y="3337615"/>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7" name="Google Shape;947;p52"/>
          <p:cNvSpPr/>
          <p:nvPr/>
        </p:nvSpPr>
        <p:spPr>
          <a:xfrm>
            <a:off x="4161948" y="3337231"/>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8" name="Google Shape;948;p52"/>
          <p:cNvSpPr/>
          <p:nvPr/>
        </p:nvSpPr>
        <p:spPr>
          <a:xfrm>
            <a:off x="4280139" y="3337231"/>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9" name="Google Shape;949;p52"/>
          <p:cNvSpPr/>
          <p:nvPr/>
        </p:nvSpPr>
        <p:spPr>
          <a:xfrm>
            <a:off x="4398285" y="3337261"/>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0" name="Google Shape;950;p52"/>
          <p:cNvSpPr/>
          <p:nvPr/>
        </p:nvSpPr>
        <p:spPr>
          <a:xfrm>
            <a:off x="4516477" y="3336684"/>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1" name="Google Shape;951;p52"/>
          <p:cNvSpPr/>
          <p:nvPr/>
        </p:nvSpPr>
        <p:spPr>
          <a:xfrm>
            <a:off x="4630821" y="3336301"/>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2" name="Google Shape;952;p52"/>
          <p:cNvSpPr/>
          <p:nvPr/>
        </p:nvSpPr>
        <p:spPr>
          <a:xfrm>
            <a:off x="4749012" y="3336301"/>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3" name="Google Shape;953;p52"/>
          <p:cNvSpPr/>
          <p:nvPr/>
        </p:nvSpPr>
        <p:spPr>
          <a:xfrm>
            <a:off x="4865396" y="3337858"/>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4" name="Google Shape;954;p52"/>
          <p:cNvSpPr/>
          <p:nvPr/>
        </p:nvSpPr>
        <p:spPr>
          <a:xfrm>
            <a:off x="4979739" y="3337475"/>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5" name="Google Shape;955;p52"/>
          <p:cNvSpPr/>
          <p:nvPr/>
        </p:nvSpPr>
        <p:spPr>
          <a:xfrm>
            <a:off x="5097931" y="3337475"/>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6" name="Google Shape;956;p52"/>
          <p:cNvSpPr/>
          <p:nvPr/>
        </p:nvSpPr>
        <p:spPr>
          <a:xfrm>
            <a:off x="2145531" y="3336186"/>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7" name="Google Shape;957;p52"/>
          <p:cNvSpPr/>
          <p:nvPr/>
        </p:nvSpPr>
        <p:spPr>
          <a:xfrm>
            <a:off x="5216340" y="3336186"/>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8" name="Google Shape;958;p52"/>
          <p:cNvSpPr/>
          <p:nvPr/>
        </p:nvSpPr>
        <p:spPr>
          <a:xfrm>
            <a:off x="5334532" y="3336186"/>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9" name="Google Shape;959;p52"/>
          <p:cNvSpPr/>
          <p:nvPr/>
        </p:nvSpPr>
        <p:spPr>
          <a:xfrm>
            <a:off x="5455231" y="3337147"/>
            <a:ext cx="118192" cy="133334"/>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0" name="Google Shape;960;p52"/>
          <p:cNvSpPr/>
          <p:nvPr/>
        </p:nvSpPr>
        <p:spPr>
          <a:xfrm>
            <a:off x="2264715" y="3468431"/>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1" name="Google Shape;961;p52"/>
          <p:cNvSpPr/>
          <p:nvPr/>
        </p:nvSpPr>
        <p:spPr>
          <a:xfrm>
            <a:off x="2386371" y="3469506"/>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2" name="Google Shape;962;p52"/>
          <p:cNvSpPr/>
          <p:nvPr/>
        </p:nvSpPr>
        <p:spPr>
          <a:xfrm>
            <a:off x="2506085" y="3469506"/>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3" name="Google Shape;963;p52"/>
          <p:cNvSpPr/>
          <p:nvPr/>
        </p:nvSpPr>
        <p:spPr>
          <a:xfrm>
            <a:off x="2624277" y="3469506"/>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4" name="Google Shape;964;p52"/>
          <p:cNvSpPr/>
          <p:nvPr/>
        </p:nvSpPr>
        <p:spPr>
          <a:xfrm>
            <a:off x="2742567" y="3469123"/>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5" name="Google Shape;965;p52"/>
          <p:cNvSpPr/>
          <p:nvPr/>
        </p:nvSpPr>
        <p:spPr>
          <a:xfrm>
            <a:off x="2860759" y="3469123"/>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6" name="Google Shape;966;p52"/>
          <p:cNvSpPr/>
          <p:nvPr/>
        </p:nvSpPr>
        <p:spPr>
          <a:xfrm>
            <a:off x="2978951" y="3471118"/>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7" name="Google Shape;967;p52"/>
          <p:cNvSpPr/>
          <p:nvPr/>
        </p:nvSpPr>
        <p:spPr>
          <a:xfrm>
            <a:off x="3097143" y="3469591"/>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8" name="Google Shape;968;p52"/>
          <p:cNvSpPr/>
          <p:nvPr/>
        </p:nvSpPr>
        <p:spPr>
          <a:xfrm>
            <a:off x="3215433" y="3469207"/>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9" name="Google Shape;969;p52"/>
          <p:cNvSpPr/>
          <p:nvPr/>
        </p:nvSpPr>
        <p:spPr>
          <a:xfrm>
            <a:off x="3333625" y="3469207"/>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0" name="Google Shape;970;p52"/>
          <p:cNvSpPr/>
          <p:nvPr/>
        </p:nvSpPr>
        <p:spPr>
          <a:xfrm>
            <a:off x="3451771" y="3469061"/>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1" name="Google Shape;971;p52"/>
          <p:cNvSpPr/>
          <p:nvPr/>
        </p:nvSpPr>
        <p:spPr>
          <a:xfrm>
            <a:off x="3569963" y="3469061"/>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2" name="Google Shape;972;p52"/>
          <p:cNvSpPr/>
          <p:nvPr/>
        </p:nvSpPr>
        <p:spPr>
          <a:xfrm>
            <a:off x="3688254" y="3468678"/>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3" name="Google Shape;973;p52"/>
          <p:cNvSpPr/>
          <p:nvPr/>
        </p:nvSpPr>
        <p:spPr>
          <a:xfrm>
            <a:off x="3806445" y="3468678"/>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4" name="Google Shape;974;p52"/>
          <p:cNvSpPr/>
          <p:nvPr/>
        </p:nvSpPr>
        <p:spPr>
          <a:xfrm>
            <a:off x="3924637" y="3467717"/>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5" name="Google Shape;975;p52"/>
          <p:cNvSpPr/>
          <p:nvPr/>
        </p:nvSpPr>
        <p:spPr>
          <a:xfrm>
            <a:off x="4042829" y="3469146"/>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6" name="Google Shape;976;p52"/>
          <p:cNvSpPr/>
          <p:nvPr/>
        </p:nvSpPr>
        <p:spPr>
          <a:xfrm>
            <a:off x="4161120" y="3468763"/>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7" name="Google Shape;977;p52"/>
          <p:cNvSpPr/>
          <p:nvPr/>
        </p:nvSpPr>
        <p:spPr>
          <a:xfrm>
            <a:off x="4279311" y="3468763"/>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8" name="Google Shape;978;p52"/>
          <p:cNvSpPr/>
          <p:nvPr/>
        </p:nvSpPr>
        <p:spPr>
          <a:xfrm>
            <a:off x="4397457" y="3468792"/>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9" name="Google Shape;979;p52"/>
          <p:cNvSpPr/>
          <p:nvPr/>
        </p:nvSpPr>
        <p:spPr>
          <a:xfrm>
            <a:off x="4515649" y="3468215"/>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80" name="Google Shape;980;p52"/>
          <p:cNvSpPr/>
          <p:nvPr/>
        </p:nvSpPr>
        <p:spPr>
          <a:xfrm>
            <a:off x="4629993" y="3467832"/>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81" name="Google Shape;981;p52"/>
          <p:cNvSpPr/>
          <p:nvPr/>
        </p:nvSpPr>
        <p:spPr>
          <a:xfrm>
            <a:off x="4748184" y="3467832"/>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82" name="Google Shape;982;p52"/>
          <p:cNvSpPr/>
          <p:nvPr/>
        </p:nvSpPr>
        <p:spPr>
          <a:xfrm>
            <a:off x="4864568" y="3469389"/>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83" name="Google Shape;983;p52"/>
          <p:cNvSpPr/>
          <p:nvPr/>
        </p:nvSpPr>
        <p:spPr>
          <a:xfrm>
            <a:off x="4978911" y="3469006"/>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84" name="Google Shape;984;p52"/>
          <p:cNvSpPr/>
          <p:nvPr/>
        </p:nvSpPr>
        <p:spPr>
          <a:xfrm>
            <a:off x="5097103" y="3469006"/>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85" name="Google Shape;985;p52"/>
          <p:cNvSpPr/>
          <p:nvPr/>
        </p:nvSpPr>
        <p:spPr>
          <a:xfrm>
            <a:off x="2144703" y="3467717"/>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86" name="Google Shape;986;p52"/>
          <p:cNvSpPr/>
          <p:nvPr/>
        </p:nvSpPr>
        <p:spPr>
          <a:xfrm>
            <a:off x="5215512" y="3467717"/>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87" name="Google Shape;987;p52"/>
          <p:cNvSpPr/>
          <p:nvPr/>
        </p:nvSpPr>
        <p:spPr>
          <a:xfrm>
            <a:off x="5333704" y="3467717"/>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88" name="Google Shape;988;p52"/>
          <p:cNvSpPr/>
          <p:nvPr/>
        </p:nvSpPr>
        <p:spPr>
          <a:xfrm>
            <a:off x="5454403" y="3468678"/>
            <a:ext cx="118192" cy="133334"/>
          </a:xfrm>
          <a:prstGeom prst="rect">
            <a:avLst/>
          </a:prstGeom>
          <a:solidFill>
            <a:srgbClr val="188F98"/>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89" name="Google Shape;989;p52"/>
          <p:cNvSpPr/>
          <p:nvPr/>
        </p:nvSpPr>
        <p:spPr>
          <a:xfrm>
            <a:off x="2264715" y="3598116"/>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0" name="Google Shape;990;p52"/>
          <p:cNvSpPr/>
          <p:nvPr/>
        </p:nvSpPr>
        <p:spPr>
          <a:xfrm>
            <a:off x="2386371" y="3599191"/>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1" name="Google Shape;991;p52"/>
          <p:cNvSpPr/>
          <p:nvPr/>
        </p:nvSpPr>
        <p:spPr>
          <a:xfrm>
            <a:off x="2506085" y="3599191"/>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2" name="Google Shape;992;p52"/>
          <p:cNvSpPr/>
          <p:nvPr/>
        </p:nvSpPr>
        <p:spPr>
          <a:xfrm>
            <a:off x="2624277" y="3599191"/>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3" name="Google Shape;993;p52"/>
          <p:cNvSpPr/>
          <p:nvPr/>
        </p:nvSpPr>
        <p:spPr>
          <a:xfrm>
            <a:off x="2742567" y="3598807"/>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4" name="Google Shape;994;p52"/>
          <p:cNvSpPr/>
          <p:nvPr/>
        </p:nvSpPr>
        <p:spPr>
          <a:xfrm>
            <a:off x="2860759" y="3598807"/>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5" name="Google Shape;995;p52"/>
          <p:cNvSpPr/>
          <p:nvPr/>
        </p:nvSpPr>
        <p:spPr>
          <a:xfrm>
            <a:off x="2978951" y="3600802"/>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6" name="Google Shape;996;p52"/>
          <p:cNvSpPr/>
          <p:nvPr/>
        </p:nvSpPr>
        <p:spPr>
          <a:xfrm>
            <a:off x="3097143" y="3599275"/>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7" name="Google Shape;997;p52"/>
          <p:cNvSpPr/>
          <p:nvPr/>
        </p:nvSpPr>
        <p:spPr>
          <a:xfrm>
            <a:off x="3215433" y="3598892"/>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8" name="Google Shape;998;p52"/>
          <p:cNvSpPr/>
          <p:nvPr/>
        </p:nvSpPr>
        <p:spPr>
          <a:xfrm>
            <a:off x="3333625" y="3598892"/>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9" name="Google Shape;999;p52"/>
          <p:cNvSpPr/>
          <p:nvPr/>
        </p:nvSpPr>
        <p:spPr>
          <a:xfrm>
            <a:off x="3451771" y="3598746"/>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00" name="Google Shape;1000;p52"/>
          <p:cNvSpPr/>
          <p:nvPr/>
        </p:nvSpPr>
        <p:spPr>
          <a:xfrm>
            <a:off x="3569963" y="3598746"/>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01" name="Google Shape;1001;p52"/>
          <p:cNvSpPr/>
          <p:nvPr/>
        </p:nvSpPr>
        <p:spPr>
          <a:xfrm>
            <a:off x="3688254" y="3598363"/>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02" name="Google Shape;1002;p52"/>
          <p:cNvSpPr/>
          <p:nvPr/>
        </p:nvSpPr>
        <p:spPr>
          <a:xfrm>
            <a:off x="3806445" y="3598363"/>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03" name="Google Shape;1003;p52"/>
          <p:cNvSpPr/>
          <p:nvPr/>
        </p:nvSpPr>
        <p:spPr>
          <a:xfrm>
            <a:off x="3924637" y="3597402"/>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04" name="Google Shape;1004;p52"/>
          <p:cNvSpPr/>
          <p:nvPr/>
        </p:nvSpPr>
        <p:spPr>
          <a:xfrm>
            <a:off x="4042829" y="3598831"/>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05" name="Google Shape;1005;p52"/>
          <p:cNvSpPr/>
          <p:nvPr/>
        </p:nvSpPr>
        <p:spPr>
          <a:xfrm>
            <a:off x="4161120" y="3598447"/>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06" name="Google Shape;1006;p52"/>
          <p:cNvSpPr/>
          <p:nvPr/>
        </p:nvSpPr>
        <p:spPr>
          <a:xfrm>
            <a:off x="4279311" y="3598447"/>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07" name="Google Shape;1007;p52"/>
          <p:cNvSpPr/>
          <p:nvPr/>
        </p:nvSpPr>
        <p:spPr>
          <a:xfrm>
            <a:off x="4397457" y="3598477"/>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08" name="Google Shape;1008;p52"/>
          <p:cNvSpPr/>
          <p:nvPr/>
        </p:nvSpPr>
        <p:spPr>
          <a:xfrm>
            <a:off x="4515649" y="3597900"/>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09" name="Google Shape;1009;p52"/>
          <p:cNvSpPr/>
          <p:nvPr/>
        </p:nvSpPr>
        <p:spPr>
          <a:xfrm>
            <a:off x="4629993" y="3597517"/>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0" name="Google Shape;1010;p52"/>
          <p:cNvSpPr/>
          <p:nvPr/>
        </p:nvSpPr>
        <p:spPr>
          <a:xfrm>
            <a:off x="4748184" y="3597517"/>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1" name="Google Shape;1011;p52"/>
          <p:cNvSpPr/>
          <p:nvPr/>
        </p:nvSpPr>
        <p:spPr>
          <a:xfrm>
            <a:off x="4864568" y="3599074"/>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2" name="Google Shape;1012;p52"/>
          <p:cNvSpPr/>
          <p:nvPr/>
        </p:nvSpPr>
        <p:spPr>
          <a:xfrm>
            <a:off x="4978911" y="3598691"/>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3" name="Google Shape;1013;p52"/>
          <p:cNvSpPr/>
          <p:nvPr/>
        </p:nvSpPr>
        <p:spPr>
          <a:xfrm>
            <a:off x="5097103" y="3598691"/>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4" name="Google Shape;1014;p52"/>
          <p:cNvSpPr/>
          <p:nvPr/>
        </p:nvSpPr>
        <p:spPr>
          <a:xfrm>
            <a:off x="2144703" y="3597402"/>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5" name="Google Shape;1015;p52"/>
          <p:cNvSpPr/>
          <p:nvPr/>
        </p:nvSpPr>
        <p:spPr>
          <a:xfrm>
            <a:off x="5215512" y="3597402"/>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6" name="Google Shape;1016;p52"/>
          <p:cNvSpPr/>
          <p:nvPr/>
        </p:nvSpPr>
        <p:spPr>
          <a:xfrm>
            <a:off x="5333704" y="3597402"/>
            <a:ext cx="118192" cy="133334"/>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7" name="Google Shape;1017;p52"/>
          <p:cNvSpPr/>
          <p:nvPr/>
        </p:nvSpPr>
        <p:spPr>
          <a:xfrm>
            <a:off x="2384726" y="3730236"/>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8" name="Google Shape;1018;p52"/>
          <p:cNvSpPr/>
          <p:nvPr/>
        </p:nvSpPr>
        <p:spPr>
          <a:xfrm>
            <a:off x="2506382" y="3731311"/>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9" name="Google Shape;1019;p52"/>
          <p:cNvSpPr/>
          <p:nvPr/>
        </p:nvSpPr>
        <p:spPr>
          <a:xfrm>
            <a:off x="2626096" y="3731311"/>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0" name="Google Shape;1020;p52"/>
          <p:cNvSpPr/>
          <p:nvPr/>
        </p:nvSpPr>
        <p:spPr>
          <a:xfrm>
            <a:off x="2744288" y="3731311"/>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1" name="Google Shape;1021;p52"/>
          <p:cNvSpPr/>
          <p:nvPr/>
        </p:nvSpPr>
        <p:spPr>
          <a:xfrm>
            <a:off x="2862579" y="3730927"/>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2" name="Google Shape;1022;p52"/>
          <p:cNvSpPr/>
          <p:nvPr/>
        </p:nvSpPr>
        <p:spPr>
          <a:xfrm>
            <a:off x="2980770" y="3730927"/>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3" name="Google Shape;1023;p52"/>
          <p:cNvSpPr/>
          <p:nvPr/>
        </p:nvSpPr>
        <p:spPr>
          <a:xfrm>
            <a:off x="3098962" y="3732922"/>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4" name="Google Shape;1024;p52"/>
          <p:cNvSpPr/>
          <p:nvPr/>
        </p:nvSpPr>
        <p:spPr>
          <a:xfrm>
            <a:off x="3217154" y="3731395"/>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5" name="Google Shape;1025;p52"/>
          <p:cNvSpPr/>
          <p:nvPr/>
        </p:nvSpPr>
        <p:spPr>
          <a:xfrm>
            <a:off x="3335445" y="3731012"/>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6" name="Google Shape;1026;p52"/>
          <p:cNvSpPr/>
          <p:nvPr/>
        </p:nvSpPr>
        <p:spPr>
          <a:xfrm>
            <a:off x="3453636" y="3731012"/>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7" name="Google Shape;1027;p52"/>
          <p:cNvSpPr/>
          <p:nvPr/>
        </p:nvSpPr>
        <p:spPr>
          <a:xfrm>
            <a:off x="3571782" y="3730866"/>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8" name="Google Shape;1028;p52"/>
          <p:cNvSpPr/>
          <p:nvPr/>
        </p:nvSpPr>
        <p:spPr>
          <a:xfrm>
            <a:off x="3689974" y="3730866"/>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9" name="Google Shape;1029;p52"/>
          <p:cNvSpPr/>
          <p:nvPr/>
        </p:nvSpPr>
        <p:spPr>
          <a:xfrm>
            <a:off x="3808265" y="3730483"/>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0" name="Google Shape;1030;p52"/>
          <p:cNvSpPr/>
          <p:nvPr/>
        </p:nvSpPr>
        <p:spPr>
          <a:xfrm>
            <a:off x="3926457" y="3730483"/>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1" name="Google Shape;1031;p52"/>
          <p:cNvSpPr/>
          <p:nvPr/>
        </p:nvSpPr>
        <p:spPr>
          <a:xfrm>
            <a:off x="4044648" y="3729522"/>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2" name="Google Shape;1032;p52"/>
          <p:cNvSpPr/>
          <p:nvPr/>
        </p:nvSpPr>
        <p:spPr>
          <a:xfrm>
            <a:off x="4162840" y="3730950"/>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3" name="Google Shape;1033;p52"/>
          <p:cNvSpPr/>
          <p:nvPr/>
        </p:nvSpPr>
        <p:spPr>
          <a:xfrm>
            <a:off x="4281131" y="3730567"/>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4" name="Google Shape;1034;p52"/>
          <p:cNvSpPr/>
          <p:nvPr/>
        </p:nvSpPr>
        <p:spPr>
          <a:xfrm>
            <a:off x="4399323" y="3730567"/>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5" name="Google Shape;1035;p52"/>
          <p:cNvSpPr/>
          <p:nvPr/>
        </p:nvSpPr>
        <p:spPr>
          <a:xfrm>
            <a:off x="4517469" y="3730596"/>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6" name="Google Shape;1036;p52"/>
          <p:cNvSpPr/>
          <p:nvPr/>
        </p:nvSpPr>
        <p:spPr>
          <a:xfrm>
            <a:off x="4635660" y="3730020"/>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7" name="Google Shape;1037;p52"/>
          <p:cNvSpPr/>
          <p:nvPr/>
        </p:nvSpPr>
        <p:spPr>
          <a:xfrm>
            <a:off x="4750004" y="3729637"/>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8" name="Google Shape;1038;p52"/>
          <p:cNvSpPr/>
          <p:nvPr/>
        </p:nvSpPr>
        <p:spPr>
          <a:xfrm>
            <a:off x="4868195" y="3729637"/>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9" name="Google Shape;1039;p52"/>
          <p:cNvSpPr/>
          <p:nvPr/>
        </p:nvSpPr>
        <p:spPr>
          <a:xfrm>
            <a:off x="4984579" y="3731194"/>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0" name="Google Shape;1040;p52"/>
          <p:cNvSpPr/>
          <p:nvPr/>
        </p:nvSpPr>
        <p:spPr>
          <a:xfrm>
            <a:off x="5098923" y="3730811"/>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1" name="Google Shape;1041;p52"/>
          <p:cNvSpPr/>
          <p:nvPr/>
        </p:nvSpPr>
        <p:spPr>
          <a:xfrm>
            <a:off x="2624574" y="3866171"/>
            <a:ext cx="118192" cy="133334"/>
          </a:xfrm>
          <a:prstGeom prst="rect">
            <a:avLst/>
          </a:prstGeom>
          <a:solidFill>
            <a:srgbClr val="0070C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2" name="Google Shape;1042;p52"/>
          <p:cNvSpPr/>
          <p:nvPr/>
        </p:nvSpPr>
        <p:spPr>
          <a:xfrm>
            <a:off x="2744288" y="3866171"/>
            <a:ext cx="118192" cy="133334"/>
          </a:xfrm>
          <a:prstGeom prst="rect">
            <a:avLst/>
          </a:prstGeom>
          <a:solidFill>
            <a:srgbClr val="0070C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3" name="Google Shape;1043;p52"/>
          <p:cNvSpPr/>
          <p:nvPr/>
        </p:nvSpPr>
        <p:spPr>
          <a:xfrm>
            <a:off x="2862480" y="3866171"/>
            <a:ext cx="118192" cy="133334"/>
          </a:xfrm>
          <a:prstGeom prst="rect">
            <a:avLst/>
          </a:prstGeom>
          <a:solidFill>
            <a:srgbClr val="0070C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4" name="Google Shape;1044;p52"/>
          <p:cNvSpPr/>
          <p:nvPr/>
        </p:nvSpPr>
        <p:spPr>
          <a:xfrm>
            <a:off x="2980770" y="3865788"/>
            <a:ext cx="118192" cy="133334"/>
          </a:xfrm>
          <a:prstGeom prst="rect">
            <a:avLst/>
          </a:prstGeom>
          <a:solidFill>
            <a:srgbClr val="0070C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5" name="Google Shape;1045;p52"/>
          <p:cNvSpPr/>
          <p:nvPr/>
        </p:nvSpPr>
        <p:spPr>
          <a:xfrm>
            <a:off x="3098962" y="3865788"/>
            <a:ext cx="118192" cy="133334"/>
          </a:xfrm>
          <a:prstGeom prst="rect">
            <a:avLst/>
          </a:prstGeom>
          <a:solidFill>
            <a:srgbClr val="0070C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6" name="Google Shape;1046;p52"/>
          <p:cNvSpPr/>
          <p:nvPr/>
        </p:nvSpPr>
        <p:spPr>
          <a:xfrm>
            <a:off x="3217154" y="3867783"/>
            <a:ext cx="118192" cy="133334"/>
          </a:xfrm>
          <a:prstGeom prst="rect">
            <a:avLst/>
          </a:prstGeom>
          <a:solidFill>
            <a:srgbClr val="0070C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7" name="Google Shape;1047;p52"/>
          <p:cNvSpPr/>
          <p:nvPr/>
        </p:nvSpPr>
        <p:spPr>
          <a:xfrm>
            <a:off x="3335346" y="3866256"/>
            <a:ext cx="118192" cy="133334"/>
          </a:xfrm>
          <a:prstGeom prst="rect">
            <a:avLst/>
          </a:prstGeom>
          <a:solidFill>
            <a:srgbClr val="0070C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8" name="Google Shape;1048;p52"/>
          <p:cNvSpPr/>
          <p:nvPr/>
        </p:nvSpPr>
        <p:spPr>
          <a:xfrm>
            <a:off x="3453636" y="3865873"/>
            <a:ext cx="118192" cy="133334"/>
          </a:xfrm>
          <a:prstGeom prst="rect">
            <a:avLst/>
          </a:prstGeom>
          <a:solidFill>
            <a:srgbClr val="0070C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 name="Google Shape;1049;p52"/>
          <p:cNvSpPr/>
          <p:nvPr/>
        </p:nvSpPr>
        <p:spPr>
          <a:xfrm>
            <a:off x="3571828" y="3865873"/>
            <a:ext cx="118192" cy="133334"/>
          </a:xfrm>
          <a:prstGeom prst="rect">
            <a:avLst/>
          </a:prstGeom>
          <a:solidFill>
            <a:srgbClr val="0070C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0" name="Google Shape;1050;p52"/>
          <p:cNvSpPr/>
          <p:nvPr/>
        </p:nvSpPr>
        <p:spPr>
          <a:xfrm>
            <a:off x="3689974" y="3865726"/>
            <a:ext cx="118192" cy="133334"/>
          </a:xfrm>
          <a:prstGeom prst="rect">
            <a:avLst/>
          </a:prstGeom>
          <a:solidFill>
            <a:srgbClr val="0070C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1" name="Google Shape;1051;p52"/>
          <p:cNvSpPr/>
          <p:nvPr/>
        </p:nvSpPr>
        <p:spPr>
          <a:xfrm>
            <a:off x="3808166" y="3865726"/>
            <a:ext cx="118192" cy="133334"/>
          </a:xfrm>
          <a:prstGeom prst="rect">
            <a:avLst/>
          </a:prstGeom>
          <a:solidFill>
            <a:srgbClr val="0070C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2" name="Google Shape;1052;p52"/>
          <p:cNvSpPr/>
          <p:nvPr/>
        </p:nvSpPr>
        <p:spPr>
          <a:xfrm>
            <a:off x="3926457" y="3865343"/>
            <a:ext cx="118192" cy="133334"/>
          </a:xfrm>
          <a:prstGeom prst="rect">
            <a:avLst/>
          </a:prstGeom>
          <a:solidFill>
            <a:srgbClr val="0070C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3" name="Google Shape;1053;p52"/>
          <p:cNvSpPr/>
          <p:nvPr/>
        </p:nvSpPr>
        <p:spPr>
          <a:xfrm>
            <a:off x="4044648" y="3865343"/>
            <a:ext cx="118192" cy="133334"/>
          </a:xfrm>
          <a:prstGeom prst="rect">
            <a:avLst/>
          </a:prstGeom>
          <a:solidFill>
            <a:srgbClr val="0070C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4" name="Google Shape;1054;p52"/>
          <p:cNvSpPr/>
          <p:nvPr/>
        </p:nvSpPr>
        <p:spPr>
          <a:xfrm>
            <a:off x="4162840" y="3864382"/>
            <a:ext cx="118192" cy="133334"/>
          </a:xfrm>
          <a:prstGeom prst="rect">
            <a:avLst/>
          </a:prstGeom>
          <a:solidFill>
            <a:srgbClr val="0070C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5" name="Google Shape;1055;p52"/>
          <p:cNvSpPr/>
          <p:nvPr/>
        </p:nvSpPr>
        <p:spPr>
          <a:xfrm>
            <a:off x="4281032" y="3865811"/>
            <a:ext cx="118192" cy="133334"/>
          </a:xfrm>
          <a:prstGeom prst="rect">
            <a:avLst/>
          </a:prstGeom>
          <a:solidFill>
            <a:srgbClr val="0070C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6" name="Google Shape;1056;p52"/>
          <p:cNvSpPr/>
          <p:nvPr/>
        </p:nvSpPr>
        <p:spPr>
          <a:xfrm>
            <a:off x="4399323" y="3865428"/>
            <a:ext cx="118192" cy="133334"/>
          </a:xfrm>
          <a:prstGeom prst="rect">
            <a:avLst/>
          </a:prstGeom>
          <a:solidFill>
            <a:srgbClr val="0070C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7" name="Google Shape;1057;p52"/>
          <p:cNvSpPr/>
          <p:nvPr/>
        </p:nvSpPr>
        <p:spPr>
          <a:xfrm>
            <a:off x="4517514" y="3865428"/>
            <a:ext cx="118192" cy="133334"/>
          </a:xfrm>
          <a:prstGeom prst="rect">
            <a:avLst/>
          </a:prstGeom>
          <a:solidFill>
            <a:srgbClr val="0070C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8" name="Google Shape;1058;p52"/>
          <p:cNvSpPr/>
          <p:nvPr/>
        </p:nvSpPr>
        <p:spPr>
          <a:xfrm>
            <a:off x="4635660" y="3865457"/>
            <a:ext cx="118192" cy="133334"/>
          </a:xfrm>
          <a:prstGeom prst="rect">
            <a:avLst/>
          </a:prstGeom>
          <a:solidFill>
            <a:srgbClr val="0070C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9" name="Google Shape;1059;p52"/>
          <p:cNvSpPr/>
          <p:nvPr/>
        </p:nvSpPr>
        <p:spPr>
          <a:xfrm>
            <a:off x="4753852" y="3864880"/>
            <a:ext cx="118192" cy="133334"/>
          </a:xfrm>
          <a:prstGeom prst="rect">
            <a:avLst/>
          </a:prstGeom>
          <a:solidFill>
            <a:srgbClr val="0070C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0" name="Google Shape;1060;p52"/>
          <p:cNvSpPr/>
          <p:nvPr/>
        </p:nvSpPr>
        <p:spPr>
          <a:xfrm>
            <a:off x="4868195" y="3864497"/>
            <a:ext cx="118192" cy="133334"/>
          </a:xfrm>
          <a:prstGeom prst="rect">
            <a:avLst/>
          </a:prstGeom>
          <a:solidFill>
            <a:srgbClr val="0070C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1" name="Google Shape;1061;p52"/>
          <p:cNvSpPr/>
          <p:nvPr/>
        </p:nvSpPr>
        <p:spPr>
          <a:xfrm>
            <a:off x="3330359" y="4001797"/>
            <a:ext cx="118192" cy="133334"/>
          </a:xfrm>
          <a:prstGeom prst="rect">
            <a:avLst/>
          </a:prstGeom>
          <a:solidFill>
            <a:schemeClr val="accent5"/>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2" name="Google Shape;1062;p52"/>
          <p:cNvSpPr/>
          <p:nvPr/>
        </p:nvSpPr>
        <p:spPr>
          <a:xfrm>
            <a:off x="3448551" y="4000270"/>
            <a:ext cx="118192" cy="133334"/>
          </a:xfrm>
          <a:prstGeom prst="rect">
            <a:avLst/>
          </a:prstGeom>
          <a:solidFill>
            <a:schemeClr val="accent5"/>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3" name="Google Shape;1063;p52"/>
          <p:cNvSpPr/>
          <p:nvPr/>
        </p:nvSpPr>
        <p:spPr>
          <a:xfrm>
            <a:off x="3566841" y="3999887"/>
            <a:ext cx="118192" cy="133334"/>
          </a:xfrm>
          <a:prstGeom prst="rect">
            <a:avLst/>
          </a:prstGeom>
          <a:solidFill>
            <a:schemeClr val="accent5"/>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4" name="Google Shape;1064;p52"/>
          <p:cNvSpPr/>
          <p:nvPr/>
        </p:nvSpPr>
        <p:spPr>
          <a:xfrm>
            <a:off x="3685033" y="3999887"/>
            <a:ext cx="118192" cy="133334"/>
          </a:xfrm>
          <a:prstGeom prst="rect">
            <a:avLst/>
          </a:prstGeom>
          <a:solidFill>
            <a:schemeClr val="accent5"/>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5" name="Google Shape;1065;p52"/>
          <p:cNvSpPr/>
          <p:nvPr/>
        </p:nvSpPr>
        <p:spPr>
          <a:xfrm>
            <a:off x="3803179" y="3999741"/>
            <a:ext cx="118192" cy="133334"/>
          </a:xfrm>
          <a:prstGeom prst="rect">
            <a:avLst/>
          </a:prstGeom>
          <a:solidFill>
            <a:schemeClr val="accent5"/>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6" name="Google Shape;1066;p52"/>
          <p:cNvSpPr/>
          <p:nvPr/>
        </p:nvSpPr>
        <p:spPr>
          <a:xfrm>
            <a:off x="3921371" y="3999741"/>
            <a:ext cx="118192" cy="133334"/>
          </a:xfrm>
          <a:prstGeom prst="rect">
            <a:avLst/>
          </a:prstGeom>
          <a:solidFill>
            <a:schemeClr val="accent5"/>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7" name="Google Shape;1067;p52"/>
          <p:cNvSpPr/>
          <p:nvPr/>
        </p:nvSpPr>
        <p:spPr>
          <a:xfrm>
            <a:off x="4039662" y="3999358"/>
            <a:ext cx="118192" cy="133334"/>
          </a:xfrm>
          <a:prstGeom prst="rect">
            <a:avLst/>
          </a:prstGeom>
          <a:solidFill>
            <a:schemeClr val="accent5"/>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8" name="Google Shape;1068;p52"/>
          <p:cNvSpPr/>
          <p:nvPr/>
        </p:nvSpPr>
        <p:spPr>
          <a:xfrm>
            <a:off x="4157853" y="3999358"/>
            <a:ext cx="118192" cy="133334"/>
          </a:xfrm>
          <a:prstGeom prst="rect">
            <a:avLst/>
          </a:prstGeom>
          <a:solidFill>
            <a:schemeClr val="accent5"/>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9" name="Google Shape;1069;p52"/>
          <p:cNvSpPr/>
          <p:nvPr/>
        </p:nvSpPr>
        <p:spPr>
          <a:xfrm>
            <a:off x="4276045" y="3998397"/>
            <a:ext cx="118192" cy="133334"/>
          </a:xfrm>
          <a:prstGeom prst="rect">
            <a:avLst/>
          </a:prstGeom>
          <a:solidFill>
            <a:schemeClr val="accent5"/>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0" name="Google Shape;1070;p52"/>
          <p:cNvSpPr/>
          <p:nvPr/>
        </p:nvSpPr>
        <p:spPr>
          <a:xfrm>
            <a:off x="6598182" y="2808019"/>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1" name="Google Shape;1071;p52"/>
          <p:cNvSpPr/>
          <p:nvPr/>
        </p:nvSpPr>
        <p:spPr>
          <a:xfrm>
            <a:off x="6598469" y="2676664"/>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2" name="Google Shape;1072;p52"/>
          <p:cNvSpPr/>
          <p:nvPr/>
        </p:nvSpPr>
        <p:spPr>
          <a:xfrm>
            <a:off x="6598182" y="2542430"/>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3" name="Google Shape;1073;p52"/>
          <p:cNvSpPr/>
          <p:nvPr/>
        </p:nvSpPr>
        <p:spPr>
          <a:xfrm>
            <a:off x="6715932" y="2807017"/>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4" name="Google Shape;1074;p52"/>
          <p:cNvSpPr/>
          <p:nvPr/>
        </p:nvSpPr>
        <p:spPr>
          <a:xfrm>
            <a:off x="6715932" y="2942030"/>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5" name="Google Shape;1075;p52"/>
          <p:cNvSpPr/>
          <p:nvPr/>
        </p:nvSpPr>
        <p:spPr>
          <a:xfrm>
            <a:off x="6715931" y="3072986"/>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6" name="Google Shape;1076;p52"/>
          <p:cNvSpPr/>
          <p:nvPr/>
        </p:nvSpPr>
        <p:spPr>
          <a:xfrm>
            <a:off x="6714894" y="3211015"/>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7" name="Google Shape;1077;p52"/>
          <p:cNvSpPr/>
          <p:nvPr/>
        </p:nvSpPr>
        <p:spPr>
          <a:xfrm>
            <a:off x="6834609" y="3211015"/>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8" name="Google Shape;1078;p52"/>
          <p:cNvSpPr/>
          <p:nvPr/>
        </p:nvSpPr>
        <p:spPr>
          <a:xfrm>
            <a:off x="6714894" y="3344348"/>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9" name="Google Shape;1079;p52"/>
          <p:cNvSpPr/>
          <p:nvPr/>
        </p:nvSpPr>
        <p:spPr>
          <a:xfrm>
            <a:off x="6834609" y="3344099"/>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0" name="Google Shape;1080;p52"/>
          <p:cNvSpPr/>
          <p:nvPr/>
        </p:nvSpPr>
        <p:spPr>
          <a:xfrm>
            <a:off x="6714894" y="3472920"/>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1" name="Google Shape;1081;p52"/>
          <p:cNvSpPr/>
          <p:nvPr/>
        </p:nvSpPr>
        <p:spPr>
          <a:xfrm>
            <a:off x="6716326" y="3599074"/>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2" name="Google Shape;1082;p52"/>
          <p:cNvSpPr/>
          <p:nvPr/>
        </p:nvSpPr>
        <p:spPr>
          <a:xfrm>
            <a:off x="6833309" y="3735956"/>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3" name="Google Shape;1083;p52"/>
          <p:cNvSpPr/>
          <p:nvPr/>
        </p:nvSpPr>
        <p:spPr>
          <a:xfrm>
            <a:off x="6833893" y="3599347"/>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4" name="Google Shape;1084;p52"/>
          <p:cNvSpPr/>
          <p:nvPr/>
        </p:nvSpPr>
        <p:spPr>
          <a:xfrm>
            <a:off x="6833309" y="3471587"/>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5" name="Google Shape;1085;p52"/>
          <p:cNvSpPr/>
          <p:nvPr/>
        </p:nvSpPr>
        <p:spPr>
          <a:xfrm>
            <a:off x="6835390" y="3074281"/>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6" name="Google Shape;1086;p52"/>
          <p:cNvSpPr/>
          <p:nvPr/>
        </p:nvSpPr>
        <p:spPr>
          <a:xfrm>
            <a:off x="6835390" y="2940811"/>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7" name="Google Shape;1087;p52"/>
          <p:cNvSpPr/>
          <p:nvPr/>
        </p:nvSpPr>
        <p:spPr>
          <a:xfrm>
            <a:off x="6833309" y="2807041"/>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8" name="Google Shape;1088;p52"/>
          <p:cNvSpPr/>
          <p:nvPr/>
        </p:nvSpPr>
        <p:spPr>
          <a:xfrm>
            <a:off x="6715930" y="2676664"/>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89" name="Google Shape;1089;p52"/>
          <p:cNvSpPr/>
          <p:nvPr/>
        </p:nvSpPr>
        <p:spPr>
          <a:xfrm>
            <a:off x="6714894" y="2542983"/>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0" name="Google Shape;1090;p52"/>
          <p:cNvSpPr/>
          <p:nvPr/>
        </p:nvSpPr>
        <p:spPr>
          <a:xfrm>
            <a:off x="6833309" y="2677536"/>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1" name="Google Shape;1091;p52"/>
          <p:cNvSpPr/>
          <p:nvPr/>
        </p:nvSpPr>
        <p:spPr>
          <a:xfrm>
            <a:off x="6952241" y="3210470"/>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2" name="Google Shape;1092;p52"/>
          <p:cNvSpPr/>
          <p:nvPr/>
        </p:nvSpPr>
        <p:spPr>
          <a:xfrm>
            <a:off x="6952241" y="3343555"/>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3" name="Google Shape;1093;p52"/>
          <p:cNvSpPr/>
          <p:nvPr/>
        </p:nvSpPr>
        <p:spPr>
          <a:xfrm>
            <a:off x="6951525" y="3598803"/>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4" name="Google Shape;1094;p52"/>
          <p:cNvSpPr/>
          <p:nvPr/>
        </p:nvSpPr>
        <p:spPr>
          <a:xfrm>
            <a:off x="6950941" y="3471042"/>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5" name="Google Shape;1095;p52"/>
          <p:cNvSpPr/>
          <p:nvPr/>
        </p:nvSpPr>
        <p:spPr>
          <a:xfrm>
            <a:off x="6953022" y="3073736"/>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6" name="Google Shape;1096;p52"/>
          <p:cNvSpPr/>
          <p:nvPr/>
        </p:nvSpPr>
        <p:spPr>
          <a:xfrm>
            <a:off x="6953022" y="2940266"/>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7" name="Google Shape;1097;p52"/>
          <p:cNvSpPr/>
          <p:nvPr/>
        </p:nvSpPr>
        <p:spPr>
          <a:xfrm>
            <a:off x="6950941" y="2806497"/>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8" name="Google Shape;1098;p52"/>
          <p:cNvSpPr/>
          <p:nvPr/>
        </p:nvSpPr>
        <p:spPr>
          <a:xfrm>
            <a:off x="6950941" y="2676991"/>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9" name="Google Shape;1099;p52"/>
          <p:cNvSpPr/>
          <p:nvPr/>
        </p:nvSpPr>
        <p:spPr>
          <a:xfrm>
            <a:off x="7070655" y="3212198"/>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0" name="Google Shape;1100;p52"/>
          <p:cNvSpPr/>
          <p:nvPr/>
        </p:nvSpPr>
        <p:spPr>
          <a:xfrm>
            <a:off x="7070655" y="3345283"/>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1" name="Google Shape;1101;p52"/>
          <p:cNvSpPr/>
          <p:nvPr/>
        </p:nvSpPr>
        <p:spPr>
          <a:xfrm>
            <a:off x="7069355" y="3472771"/>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2" name="Google Shape;1102;p52"/>
          <p:cNvSpPr/>
          <p:nvPr/>
        </p:nvSpPr>
        <p:spPr>
          <a:xfrm>
            <a:off x="7071436" y="3075464"/>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3" name="Google Shape;1103;p52"/>
          <p:cNvSpPr/>
          <p:nvPr/>
        </p:nvSpPr>
        <p:spPr>
          <a:xfrm>
            <a:off x="7071436" y="2941994"/>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4" name="Google Shape;1104;p52"/>
          <p:cNvSpPr/>
          <p:nvPr/>
        </p:nvSpPr>
        <p:spPr>
          <a:xfrm>
            <a:off x="7069355" y="2808225"/>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5" name="Google Shape;1105;p52"/>
          <p:cNvSpPr/>
          <p:nvPr/>
        </p:nvSpPr>
        <p:spPr>
          <a:xfrm>
            <a:off x="7188095" y="3212498"/>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6" name="Google Shape;1106;p52"/>
          <p:cNvSpPr/>
          <p:nvPr/>
        </p:nvSpPr>
        <p:spPr>
          <a:xfrm>
            <a:off x="7188095" y="3345582"/>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7" name="Google Shape;1107;p52"/>
          <p:cNvSpPr/>
          <p:nvPr/>
        </p:nvSpPr>
        <p:spPr>
          <a:xfrm>
            <a:off x="7188877" y="3075764"/>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8" name="Google Shape;1108;p52"/>
          <p:cNvSpPr/>
          <p:nvPr/>
        </p:nvSpPr>
        <p:spPr>
          <a:xfrm>
            <a:off x="7188877" y="2942294"/>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9" name="Google Shape;1109;p52"/>
          <p:cNvSpPr/>
          <p:nvPr/>
        </p:nvSpPr>
        <p:spPr>
          <a:xfrm>
            <a:off x="7186796" y="2808525"/>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0" name="Google Shape;1110;p52"/>
          <p:cNvSpPr/>
          <p:nvPr/>
        </p:nvSpPr>
        <p:spPr>
          <a:xfrm>
            <a:off x="7306062" y="3211459"/>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1" name="Google Shape;1111;p52"/>
          <p:cNvSpPr/>
          <p:nvPr/>
        </p:nvSpPr>
        <p:spPr>
          <a:xfrm>
            <a:off x="7306844" y="3074725"/>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2" name="Google Shape;1112;p52"/>
          <p:cNvSpPr/>
          <p:nvPr/>
        </p:nvSpPr>
        <p:spPr>
          <a:xfrm>
            <a:off x="7306844" y="2941255"/>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3" name="Google Shape;1113;p52"/>
          <p:cNvSpPr/>
          <p:nvPr/>
        </p:nvSpPr>
        <p:spPr>
          <a:xfrm>
            <a:off x="7426418" y="3214415"/>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4" name="Google Shape;1114;p52"/>
          <p:cNvSpPr/>
          <p:nvPr/>
        </p:nvSpPr>
        <p:spPr>
          <a:xfrm>
            <a:off x="7427199" y="3077681"/>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5" name="Google Shape;1115;p52"/>
          <p:cNvSpPr/>
          <p:nvPr/>
        </p:nvSpPr>
        <p:spPr>
          <a:xfrm>
            <a:off x="7427199" y="2944211"/>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6" name="Google Shape;1116;p52"/>
          <p:cNvSpPr/>
          <p:nvPr/>
        </p:nvSpPr>
        <p:spPr>
          <a:xfrm>
            <a:off x="7547555" y="3074281"/>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7" name="Google Shape;1117;p52"/>
          <p:cNvSpPr/>
          <p:nvPr/>
        </p:nvSpPr>
        <p:spPr>
          <a:xfrm>
            <a:off x="1036803" y="2811744"/>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8" name="Google Shape;1118;p52"/>
          <p:cNvSpPr/>
          <p:nvPr/>
        </p:nvSpPr>
        <p:spPr>
          <a:xfrm>
            <a:off x="918468" y="2680855"/>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9" name="Google Shape;1119;p52"/>
          <p:cNvSpPr/>
          <p:nvPr/>
        </p:nvSpPr>
        <p:spPr>
          <a:xfrm>
            <a:off x="1155007" y="2941958"/>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0" name="Google Shape;1120;p52"/>
          <p:cNvSpPr/>
          <p:nvPr/>
        </p:nvSpPr>
        <p:spPr>
          <a:xfrm>
            <a:off x="1156037" y="3072614"/>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1" name="Google Shape;1121;p52"/>
          <p:cNvSpPr/>
          <p:nvPr/>
        </p:nvSpPr>
        <p:spPr>
          <a:xfrm>
            <a:off x="1275055" y="3207614"/>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2" name="Google Shape;1122;p52"/>
          <p:cNvSpPr/>
          <p:nvPr/>
        </p:nvSpPr>
        <p:spPr>
          <a:xfrm>
            <a:off x="1393441" y="3339658"/>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3" name="Google Shape;1123;p52"/>
          <p:cNvSpPr/>
          <p:nvPr/>
        </p:nvSpPr>
        <p:spPr>
          <a:xfrm>
            <a:off x="1391500" y="3472771"/>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4" name="Google Shape;1124;p52"/>
          <p:cNvSpPr/>
          <p:nvPr/>
        </p:nvSpPr>
        <p:spPr>
          <a:xfrm>
            <a:off x="1510804" y="3607156"/>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5" name="Google Shape;1125;p52"/>
          <p:cNvSpPr/>
          <p:nvPr/>
        </p:nvSpPr>
        <p:spPr>
          <a:xfrm>
            <a:off x="1627383" y="3740361"/>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6" name="Google Shape;1126;p52"/>
          <p:cNvSpPr/>
          <p:nvPr/>
        </p:nvSpPr>
        <p:spPr>
          <a:xfrm>
            <a:off x="1746969" y="3869363"/>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7" name="Google Shape;1127;p52"/>
          <p:cNvSpPr/>
          <p:nvPr/>
        </p:nvSpPr>
        <p:spPr>
          <a:xfrm>
            <a:off x="1746234" y="4001662"/>
            <a:ext cx="118192" cy="13333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8" name="Google Shape;1128;p52"/>
          <p:cNvSpPr/>
          <p:nvPr/>
        </p:nvSpPr>
        <p:spPr>
          <a:xfrm>
            <a:off x="1776940" y="4029195"/>
            <a:ext cx="138545" cy="1524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9" name="Google Shape;1129;p52"/>
          <p:cNvSpPr/>
          <p:nvPr/>
        </p:nvSpPr>
        <p:spPr>
          <a:xfrm>
            <a:off x="885326" y="2576391"/>
            <a:ext cx="138545" cy="1524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0" name="Google Shape;1130;p52"/>
          <p:cNvSpPr/>
          <p:nvPr/>
        </p:nvSpPr>
        <p:spPr>
          <a:xfrm>
            <a:off x="6538231" y="2441417"/>
            <a:ext cx="138545" cy="1524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1" name="Google Shape;1131;p52"/>
          <p:cNvSpPr/>
          <p:nvPr/>
        </p:nvSpPr>
        <p:spPr>
          <a:xfrm>
            <a:off x="7603212" y="3066650"/>
            <a:ext cx="138545" cy="1524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2" name="Google Shape;1132;p52"/>
          <p:cNvSpPr/>
          <p:nvPr/>
        </p:nvSpPr>
        <p:spPr>
          <a:xfrm>
            <a:off x="6743695" y="3775029"/>
            <a:ext cx="138545" cy="1524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3" name="Google Shape;1133;p52"/>
          <p:cNvSpPr/>
          <p:nvPr/>
        </p:nvSpPr>
        <p:spPr>
          <a:xfrm>
            <a:off x="2999839" y="2786507"/>
            <a:ext cx="138545" cy="152400"/>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1134" name="Google Shape;1134;p52"/>
          <p:cNvSpPr/>
          <p:nvPr/>
        </p:nvSpPr>
        <p:spPr>
          <a:xfrm>
            <a:off x="4384323" y="2750827"/>
            <a:ext cx="138545" cy="152400"/>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5" name="Google Shape;1135;p52"/>
          <p:cNvSpPr/>
          <p:nvPr/>
        </p:nvSpPr>
        <p:spPr>
          <a:xfrm>
            <a:off x="3044521" y="3990737"/>
            <a:ext cx="138545" cy="152400"/>
          </a:xfrm>
          <a:prstGeom prst="ellipse">
            <a:avLst/>
          </a:prstGeom>
          <a:solidFill>
            <a:schemeClr val="accent5"/>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6" name="Google Shape;1136;p52"/>
          <p:cNvSpPr/>
          <p:nvPr/>
        </p:nvSpPr>
        <p:spPr>
          <a:xfrm>
            <a:off x="4377166" y="3994964"/>
            <a:ext cx="138545" cy="152400"/>
          </a:xfrm>
          <a:prstGeom prst="ellipse">
            <a:avLst/>
          </a:prstGeom>
          <a:solidFill>
            <a:schemeClr val="accent5"/>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7" name="Google Shape;1137;p52"/>
          <p:cNvSpPr/>
          <p:nvPr/>
        </p:nvSpPr>
        <p:spPr>
          <a:xfrm>
            <a:off x="5492343" y="3353262"/>
            <a:ext cx="138545" cy="152400"/>
          </a:xfrm>
          <a:prstGeom prst="ellipse">
            <a:avLst/>
          </a:prstGeom>
          <a:solidFill>
            <a:srgbClr val="00B050"/>
          </a:solidFill>
          <a:ln w="25400" cap="flat" cmpd="sng">
            <a:solidFill>
              <a:srgbClr val="395E8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8" name="Google Shape;1138;p52"/>
          <p:cNvSpPr txBox="1"/>
          <p:nvPr/>
        </p:nvSpPr>
        <p:spPr>
          <a:xfrm>
            <a:off x="2862963" y="4600939"/>
            <a:ext cx="2990444" cy="284693"/>
          </a:xfrm>
          <a:prstGeom prst="rect">
            <a:avLst/>
          </a:prstGeom>
          <a:solidFill>
            <a:schemeClr val="lt1"/>
          </a:solidFill>
          <a:ln w="9525" cap="flat" cmpd="sng">
            <a:solidFill>
              <a:srgbClr val="FABF8E"/>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Frame Buffer</a:t>
            </a:r>
            <a:endParaRPr sz="1400" b="0" i="0" u="none" strike="noStrike" cap="none">
              <a:solidFill>
                <a:srgbClr val="000000"/>
              </a:solidFill>
              <a:latin typeface="Microsoft JhengHei"/>
              <a:ea typeface="Microsoft JhengHei"/>
              <a:cs typeface="Microsoft JhengHei"/>
              <a:sym typeface="Microsoft JhengHei"/>
            </a:endParaRPr>
          </a:p>
        </p:txBody>
      </p:sp>
    </p:spTree>
    <p:extLst>
      <p:ext uri="{BB962C8B-B14F-4D97-AF65-F5344CB8AC3E}">
        <p14:creationId xmlns:p14="http://schemas.microsoft.com/office/powerpoint/2010/main" val="171049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35"/>
                                        </p:tgtEl>
                                      </p:cBhvr>
                                    </p:animEffect>
                                    <p:set>
                                      <p:cBhvr>
                                        <p:cTn id="7" dur="1" fill="hold">
                                          <p:stCondLst>
                                            <p:cond delay="500"/>
                                          </p:stCondLst>
                                        </p:cTn>
                                        <p:tgtEl>
                                          <p:spTgt spid="113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133"/>
                                        </p:tgtEl>
                                      </p:cBhvr>
                                    </p:animEffect>
                                    <p:set>
                                      <p:cBhvr>
                                        <p:cTn id="10" dur="1" fill="hold">
                                          <p:stCondLst>
                                            <p:cond delay="500"/>
                                          </p:stCondLst>
                                        </p:cTn>
                                        <p:tgtEl>
                                          <p:spTgt spid="113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134"/>
                                        </p:tgtEl>
                                      </p:cBhvr>
                                    </p:animEffect>
                                    <p:set>
                                      <p:cBhvr>
                                        <p:cTn id="13" dur="1" fill="hold">
                                          <p:stCondLst>
                                            <p:cond delay="500"/>
                                          </p:stCondLst>
                                        </p:cTn>
                                        <p:tgtEl>
                                          <p:spTgt spid="11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37"/>
                                        </p:tgtEl>
                                      </p:cBhvr>
                                    </p:animEffect>
                                    <p:set>
                                      <p:cBhvr>
                                        <p:cTn id="16" dur="1" fill="hold">
                                          <p:stCondLst>
                                            <p:cond delay="500"/>
                                          </p:stCondLst>
                                        </p:cTn>
                                        <p:tgtEl>
                                          <p:spTgt spid="83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137"/>
                                        </p:tgtEl>
                                      </p:cBhvr>
                                    </p:animEffect>
                                    <p:set>
                                      <p:cBhvr>
                                        <p:cTn id="19" dur="1" fill="hold">
                                          <p:stCondLst>
                                            <p:cond delay="500"/>
                                          </p:stCondLst>
                                        </p:cTn>
                                        <p:tgtEl>
                                          <p:spTgt spid="113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136"/>
                                        </p:tgtEl>
                                      </p:cBhvr>
                                    </p:animEffect>
                                    <p:set>
                                      <p:cBhvr>
                                        <p:cTn id="22" dur="1" fill="hold">
                                          <p:stCondLst>
                                            <p:cond delay="500"/>
                                          </p:stCondLst>
                                        </p:cTn>
                                        <p:tgtEl>
                                          <p:spTgt spid="1136"/>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128"/>
                                        </p:tgtEl>
                                      </p:cBhvr>
                                    </p:animEffect>
                                    <p:set>
                                      <p:cBhvr>
                                        <p:cTn id="25" dur="1" fill="hold">
                                          <p:stCondLst>
                                            <p:cond delay="500"/>
                                          </p:stCondLst>
                                        </p:cTn>
                                        <p:tgtEl>
                                          <p:spTgt spid="1128"/>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129"/>
                                        </p:tgtEl>
                                      </p:cBhvr>
                                    </p:animEffect>
                                    <p:set>
                                      <p:cBhvr>
                                        <p:cTn id="28" dur="1" fill="hold">
                                          <p:stCondLst>
                                            <p:cond delay="500"/>
                                          </p:stCondLst>
                                        </p:cTn>
                                        <p:tgtEl>
                                          <p:spTgt spid="112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835"/>
                                        </p:tgtEl>
                                      </p:cBhvr>
                                    </p:animEffect>
                                    <p:set>
                                      <p:cBhvr>
                                        <p:cTn id="31" dur="1" fill="hold">
                                          <p:stCondLst>
                                            <p:cond delay="500"/>
                                          </p:stCondLst>
                                        </p:cTn>
                                        <p:tgtEl>
                                          <p:spTgt spid="835"/>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838"/>
                                        </p:tgtEl>
                                      </p:cBhvr>
                                    </p:animEffect>
                                    <p:set>
                                      <p:cBhvr>
                                        <p:cTn id="34" dur="1" fill="hold">
                                          <p:stCondLst>
                                            <p:cond delay="500"/>
                                          </p:stCondLst>
                                        </p:cTn>
                                        <p:tgtEl>
                                          <p:spTgt spid="83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842"/>
                                        </p:tgtEl>
                                      </p:cBhvr>
                                    </p:animEffect>
                                    <p:set>
                                      <p:cBhvr>
                                        <p:cTn id="37" dur="1" fill="hold">
                                          <p:stCondLst>
                                            <p:cond delay="500"/>
                                          </p:stCondLst>
                                        </p:cTn>
                                        <p:tgtEl>
                                          <p:spTgt spid="842"/>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840"/>
                                        </p:tgtEl>
                                      </p:cBhvr>
                                    </p:animEffect>
                                    <p:set>
                                      <p:cBhvr>
                                        <p:cTn id="40" dur="1" fill="hold">
                                          <p:stCondLst>
                                            <p:cond delay="500"/>
                                          </p:stCondLst>
                                        </p:cTn>
                                        <p:tgtEl>
                                          <p:spTgt spid="840"/>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841"/>
                                        </p:tgtEl>
                                      </p:cBhvr>
                                    </p:animEffect>
                                    <p:set>
                                      <p:cBhvr>
                                        <p:cTn id="43" dur="1" fill="hold">
                                          <p:stCondLst>
                                            <p:cond delay="500"/>
                                          </p:stCondLst>
                                        </p:cTn>
                                        <p:tgtEl>
                                          <p:spTgt spid="84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130"/>
                                        </p:tgtEl>
                                      </p:cBhvr>
                                    </p:animEffect>
                                    <p:set>
                                      <p:cBhvr>
                                        <p:cTn id="46" dur="1" fill="hold">
                                          <p:stCondLst>
                                            <p:cond delay="500"/>
                                          </p:stCondLst>
                                        </p:cTn>
                                        <p:tgtEl>
                                          <p:spTgt spid="1130"/>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132"/>
                                        </p:tgtEl>
                                      </p:cBhvr>
                                    </p:animEffect>
                                    <p:set>
                                      <p:cBhvr>
                                        <p:cTn id="49" dur="1" fill="hold">
                                          <p:stCondLst>
                                            <p:cond delay="500"/>
                                          </p:stCondLst>
                                        </p:cTn>
                                        <p:tgtEl>
                                          <p:spTgt spid="113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131"/>
                                        </p:tgtEl>
                                      </p:cBhvr>
                                    </p:animEffect>
                                    <p:set>
                                      <p:cBhvr>
                                        <p:cTn id="52" dur="1" fill="hold">
                                          <p:stCondLst>
                                            <p:cond delay="500"/>
                                          </p:stCondLst>
                                        </p:cTn>
                                        <p:tgtEl>
                                          <p:spTgt spid="1131"/>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138"/>
                                        </p:tgtEl>
                                        <p:attrNameLst>
                                          <p:attrName>style.visibility</p:attrName>
                                        </p:attrNameLst>
                                      </p:cBhvr>
                                      <p:to>
                                        <p:strVal val="visible"/>
                                      </p:to>
                                    </p:set>
                                    <p:animEffect transition="in" filter="fade">
                                      <p:cBhvr>
                                        <p:cTn id="56" dur="500"/>
                                        <p:tgtEl>
                                          <p:spTgt spid="1138"/>
                                        </p:tgtEl>
                                      </p:cBhvr>
                                    </p:animEffect>
                                  </p:childTnLst>
                                </p:cTn>
                              </p:par>
                              <p:par>
                                <p:cTn id="57" presetID="10" presetClass="exit" presetSubtype="0" fill="hold" nodeType="withEffect">
                                  <p:stCondLst>
                                    <p:cond delay="0"/>
                                  </p:stCondLst>
                                  <p:childTnLst>
                                    <p:animEffect transition="out" filter="fade">
                                      <p:cBhvr>
                                        <p:cTn id="58" dur="500"/>
                                        <p:tgtEl>
                                          <p:spTgt spid="839"/>
                                        </p:tgtEl>
                                      </p:cBhvr>
                                    </p:animEffect>
                                    <p:set>
                                      <p:cBhvr>
                                        <p:cTn id="59" dur="1" fill="hold">
                                          <p:stCondLst>
                                            <p:cond delay="500"/>
                                          </p:stCondLst>
                                        </p:cTn>
                                        <p:tgtEl>
                                          <p:spTgt spid="8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4"/>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二、</a:t>
            </a:r>
            <a:r>
              <a:rPr lang="en-US" sz="4000" b="1" dirty="0" err="1" smtClean="0">
                <a:solidFill>
                  <a:srgbClr val="002060"/>
                </a:solidFill>
              </a:rPr>
              <a:t>Three.js</a:t>
            </a:r>
            <a:r>
              <a:rPr lang="en-US" sz="4000" b="1" dirty="0" err="1">
                <a:solidFill>
                  <a:srgbClr val="002060"/>
                </a:solidFill>
              </a:rPr>
              <a:t>渲染與幾何變換流程</a:t>
            </a:r>
            <a:endParaRPr sz="4000" b="1" dirty="0">
              <a:solidFill>
                <a:srgbClr val="002060"/>
              </a:solidFill>
            </a:endParaRPr>
          </a:p>
        </p:txBody>
      </p:sp>
      <p:grpSp>
        <p:nvGrpSpPr>
          <p:cNvPr id="202" name="Google Shape;202;p24"/>
          <p:cNvGrpSpPr/>
          <p:nvPr/>
        </p:nvGrpSpPr>
        <p:grpSpPr>
          <a:xfrm>
            <a:off x="0" y="0"/>
            <a:ext cx="791072" cy="791072"/>
            <a:chOff x="0" y="0"/>
            <a:chExt cx="791072" cy="791072"/>
          </a:xfrm>
        </p:grpSpPr>
        <p:sp>
          <p:nvSpPr>
            <p:cNvPr id="203" name="Google Shape;203;p24"/>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04" name="Google Shape;204;p24"/>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05" name="Google Shape;205;p24"/>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06" name="Google Shape;206;p24"/>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207" name="Google Shape;207;p24"/>
          <p:cNvGrpSpPr/>
          <p:nvPr/>
        </p:nvGrpSpPr>
        <p:grpSpPr>
          <a:xfrm>
            <a:off x="8460432" y="4299942"/>
            <a:ext cx="500406" cy="640288"/>
            <a:chOff x="8460432" y="4299942"/>
            <a:chExt cx="500406" cy="640288"/>
          </a:xfrm>
        </p:grpSpPr>
        <p:sp>
          <p:nvSpPr>
            <p:cNvPr id="208" name="Google Shape;208;p24"/>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209" name="Google Shape;209;p24"/>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210" name="Google Shape;210;p24"/>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211" name="Google Shape;211;p24"/>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212" name="Google Shape;212;p24"/>
          <p:cNvSpPr/>
          <p:nvPr/>
        </p:nvSpPr>
        <p:spPr>
          <a:xfrm>
            <a:off x="971600" y="987574"/>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（一） Three js幾何變換流程</a:t>
            </a:r>
            <a:endParaRPr sz="1800" b="1" i="0" u="none" strike="noStrike" cap="none">
              <a:solidFill>
                <a:srgbClr val="0070C0"/>
              </a:solidFill>
              <a:latin typeface="Microsoft JhengHei"/>
              <a:ea typeface="Microsoft JhengHei"/>
              <a:cs typeface="Microsoft JhengHei"/>
              <a:sym typeface="Microsoft JhengHei"/>
            </a:endParaRPr>
          </a:p>
        </p:txBody>
      </p:sp>
      <p:grpSp>
        <p:nvGrpSpPr>
          <p:cNvPr id="214" name="Google Shape;214;p24"/>
          <p:cNvGrpSpPr/>
          <p:nvPr/>
        </p:nvGrpSpPr>
        <p:grpSpPr>
          <a:xfrm>
            <a:off x="1501346" y="1900673"/>
            <a:ext cx="6407532" cy="1581603"/>
            <a:chOff x="1509346" y="2908239"/>
            <a:chExt cx="10764718" cy="2657109"/>
          </a:xfrm>
        </p:grpSpPr>
        <p:sp>
          <p:nvSpPr>
            <p:cNvPr id="215" name="Google Shape;215;p24"/>
            <p:cNvSpPr/>
            <p:nvPr/>
          </p:nvSpPr>
          <p:spPr>
            <a:xfrm>
              <a:off x="3763108" y="3636902"/>
              <a:ext cx="1749670" cy="100232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World</a:t>
              </a:r>
              <a:endParaRPr sz="1400" b="0" i="0" u="none" strike="noStrike" cap="none">
                <a:solidFill>
                  <a:schemeClr val="lt1"/>
                </a:solidFill>
                <a:latin typeface="Arial"/>
                <a:ea typeface="Arial"/>
                <a:cs typeface="Arial"/>
                <a:sym typeface="Arial"/>
              </a:endParaRPr>
            </a:p>
          </p:txBody>
        </p:sp>
        <p:sp>
          <p:nvSpPr>
            <p:cNvPr id="216" name="Google Shape;216;p24"/>
            <p:cNvSpPr/>
            <p:nvPr/>
          </p:nvSpPr>
          <p:spPr>
            <a:xfrm>
              <a:off x="1509346" y="4563025"/>
              <a:ext cx="1749670" cy="100232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Scene</a:t>
              </a:r>
              <a:endParaRPr sz="1400" b="0" i="0" u="none" strike="noStrike" cap="none">
                <a:solidFill>
                  <a:schemeClr val="lt1"/>
                </a:solidFill>
                <a:latin typeface="Arial"/>
                <a:ea typeface="Arial"/>
                <a:cs typeface="Arial"/>
                <a:sym typeface="Arial"/>
              </a:endParaRPr>
            </a:p>
          </p:txBody>
        </p:sp>
        <p:sp>
          <p:nvSpPr>
            <p:cNvPr id="217" name="Google Shape;217;p24"/>
            <p:cNvSpPr/>
            <p:nvPr/>
          </p:nvSpPr>
          <p:spPr>
            <a:xfrm>
              <a:off x="1509346" y="2908239"/>
              <a:ext cx="1749670" cy="100232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Camera</a:t>
              </a:r>
              <a:endParaRPr sz="1400" b="0" i="0" u="none" strike="noStrike" cap="none">
                <a:solidFill>
                  <a:schemeClr val="lt1"/>
                </a:solidFill>
                <a:latin typeface="Arial"/>
                <a:ea typeface="Arial"/>
                <a:cs typeface="Arial"/>
                <a:sym typeface="Arial"/>
              </a:endParaRPr>
            </a:p>
          </p:txBody>
        </p:sp>
        <p:sp>
          <p:nvSpPr>
            <p:cNvPr id="218" name="Google Shape;218;p24"/>
            <p:cNvSpPr/>
            <p:nvPr/>
          </p:nvSpPr>
          <p:spPr>
            <a:xfrm rot="-2779302">
              <a:off x="3229709" y="4535395"/>
              <a:ext cx="562708" cy="477533"/>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
            <p:cNvSpPr/>
            <p:nvPr/>
          </p:nvSpPr>
          <p:spPr>
            <a:xfrm rot="1691615">
              <a:off x="3229709" y="3439212"/>
              <a:ext cx="562708" cy="477533"/>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24"/>
            <p:cNvSpPr/>
            <p:nvPr/>
          </p:nvSpPr>
          <p:spPr>
            <a:xfrm>
              <a:off x="7049595" y="2908239"/>
              <a:ext cx="1749670" cy="1002323"/>
            </a:xfrm>
            <a:prstGeom prst="rect">
              <a:avLst/>
            </a:prstGeom>
            <a:solidFill>
              <a:srgbClr val="DAE5F1"/>
            </a:solidFill>
            <a:ln w="28575" cap="flat" cmpd="sng">
              <a:solidFill>
                <a:srgbClr val="395E89"/>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Camera</a:t>
              </a:r>
              <a:r>
                <a:rPr lang="en-US" sz="1400" b="0" i="0" u="none" strike="noStrike" cap="none" baseline="30000">
                  <a:solidFill>
                    <a:schemeClr val="dk1"/>
                  </a:solidFill>
                  <a:latin typeface="Arial"/>
                  <a:ea typeface="Arial"/>
                  <a:cs typeface="Arial"/>
                  <a:sym typeface="Arial"/>
                </a:rPr>
                <a:t>-1</a:t>
              </a:r>
              <a:r>
                <a:rPr lang="en-US" sz="1400" b="0" i="0" u="none" strike="noStrike" cap="none">
                  <a:solidFill>
                    <a:schemeClr val="dk1"/>
                  </a:solidFill>
                  <a:latin typeface="Arial"/>
                  <a:ea typeface="Arial"/>
                  <a:cs typeface="Arial"/>
                  <a:sym typeface="Arial"/>
                </a:rPr>
                <a:t> </a:t>
              </a:r>
              <a:endParaRPr sz="1400" b="0" i="0" u="none" strike="noStrike" cap="none">
                <a:solidFill>
                  <a:schemeClr val="dk1"/>
                </a:solidFill>
                <a:latin typeface="Arial"/>
                <a:ea typeface="Arial"/>
                <a:cs typeface="Arial"/>
                <a:sym typeface="Arial"/>
              </a:endParaRPr>
            </a:p>
          </p:txBody>
        </p:sp>
        <p:sp>
          <p:nvSpPr>
            <p:cNvPr id="221" name="Google Shape;221;p24"/>
            <p:cNvSpPr/>
            <p:nvPr/>
          </p:nvSpPr>
          <p:spPr>
            <a:xfrm>
              <a:off x="5506915" y="3890451"/>
              <a:ext cx="5011269" cy="495222"/>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4"/>
            <p:cNvSpPr/>
            <p:nvPr/>
          </p:nvSpPr>
          <p:spPr>
            <a:xfrm>
              <a:off x="10524394" y="3637950"/>
              <a:ext cx="1749670" cy="100232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viewport</a:t>
              </a:r>
              <a:endParaRPr sz="1400" b="0" i="0" u="none" strike="noStrike" cap="none">
                <a:solidFill>
                  <a:schemeClr val="lt1"/>
                </a:solidFill>
                <a:latin typeface="Arial"/>
                <a:ea typeface="Arial"/>
                <a:cs typeface="Arial"/>
                <a:sym typeface="Arial"/>
              </a:endParaRPr>
            </a:p>
          </p:txBody>
        </p:sp>
      </p:grpSp>
      <p:grpSp>
        <p:nvGrpSpPr>
          <p:cNvPr id="2" name="群組 1"/>
          <p:cNvGrpSpPr/>
          <p:nvPr/>
        </p:nvGrpSpPr>
        <p:grpSpPr>
          <a:xfrm>
            <a:off x="1501346" y="4212675"/>
            <a:ext cx="6407533" cy="620490"/>
            <a:chOff x="1501346" y="4147634"/>
            <a:chExt cx="6407533" cy="620490"/>
          </a:xfrm>
        </p:grpSpPr>
        <p:sp>
          <p:nvSpPr>
            <p:cNvPr id="223" name="Google Shape;223;p24"/>
            <p:cNvSpPr/>
            <p:nvPr/>
          </p:nvSpPr>
          <p:spPr>
            <a:xfrm>
              <a:off x="1501346" y="4147634"/>
              <a:ext cx="1041464" cy="596617"/>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local</a:t>
              </a:r>
              <a:endParaRPr sz="1400" b="0" i="0" u="none" strike="noStrike" cap="none">
                <a:solidFill>
                  <a:schemeClr val="lt1"/>
                </a:solidFill>
                <a:latin typeface="Arial"/>
                <a:ea typeface="Arial"/>
                <a:cs typeface="Arial"/>
                <a:sym typeface="Arial"/>
              </a:endParaRPr>
            </a:p>
          </p:txBody>
        </p:sp>
        <p:sp>
          <p:nvSpPr>
            <p:cNvPr id="224" name="Google Shape;224;p24"/>
            <p:cNvSpPr/>
            <p:nvPr/>
          </p:nvSpPr>
          <p:spPr>
            <a:xfrm>
              <a:off x="2542810" y="4321072"/>
              <a:ext cx="300053" cy="261597"/>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5" name="Google Shape;225;p24"/>
            <p:cNvSpPr/>
            <p:nvPr/>
          </p:nvSpPr>
          <p:spPr>
            <a:xfrm>
              <a:off x="2842863" y="4147634"/>
              <a:ext cx="1041464" cy="596617"/>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model</a:t>
              </a:r>
              <a:endParaRPr sz="1400" b="0" i="0" u="none" strike="noStrike" cap="none">
                <a:solidFill>
                  <a:schemeClr val="lt1"/>
                </a:solidFill>
                <a:latin typeface="Arial"/>
                <a:ea typeface="Arial"/>
                <a:cs typeface="Arial"/>
                <a:sym typeface="Arial"/>
              </a:endParaRPr>
            </a:p>
          </p:txBody>
        </p:sp>
        <p:sp>
          <p:nvSpPr>
            <p:cNvPr id="226" name="Google Shape;226;p24"/>
            <p:cNvSpPr/>
            <p:nvPr/>
          </p:nvSpPr>
          <p:spPr>
            <a:xfrm>
              <a:off x="4184380" y="4160555"/>
              <a:ext cx="1041464" cy="596617"/>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view</a:t>
              </a:r>
              <a:endParaRPr sz="1400" b="0" i="0" u="none" strike="noStrike" cap="none">
                <a:solidFill>
                  <a:schemeClr val="lt1"/>
                </a:solidFill>
                <a:latin typeface="Arial"/>
                <a:ea typeface="Arial"/>
                <a:cs typeface="Arial"/>
                <a:sym typeface="Arial"/>
              </a:endParaRPr>
            </a:p>
          </p:txBody>
        </p:sp>
        <p:sp>
          <p:nvSpPr>
            <p:cNvPr id="227" name="Google Shape;227;p24"/>
            <p:cNvSpPr/>
            <p:nvPr/>
          </p:nvSpPr>
          <p:spPr>
            <a:xfrm>
              <a:off x="3880838" y="4342792"/>
              <a:ext cx="300053" cy="261597"/>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24"/>
            <p:cNvSpPr/>
            <p:nvPr/>
          </p:nvSpPr>
          <p:spPr>
            <a:xfrm>
              <a:off x="5529387" y="4160555"/>
              <a:ext cx="1041464" cy="596617"/>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projection</a:t>
              </a:r>
              <a:endParaRPr sz="1400" b="0" i="0" u="none" strike="noStrike" cap="none">
                <a:solidFill>
                  <a:schemeClr val="lt1"/>
                </a:solidFill>
                <a:latin typeface="Arial"/>
                <a:ea typeface="Arial"/>
                <a:cs typeface="Arial"/>
                <a:sym typeface="Arial"/>
              </a:endParaRPr>
            </a:p>
          </p:txBody>
        </p:sp>
        <p:sp>
          <p:nvSpPr>
            <p:cNvPr id="229" name="Google Shape;229;p24"/>
            <p:cNvSpPr/>
            <p:nvPr/>
          </p:nvSpPr>
          <p:spPr>
            <a:xfrm>
              <a:off x="5225845" y="4342791"/>
              <a:ext cx="300053" cy="261597"/>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0" name="Google Shape;230;p24"/>
            <p:cNvSpPr/>
            <p:nvPr/>
          </p:nvSpPr>
          <p:spPr>
            <a:xfrm>
              <a:off x="6574340" y="4342791"/>
              <a:ext cx="300053" cy="261597"/>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1" name="Google Shape;231;p24"/>
            <p:cNvSpPr/>
            <p:nvPr/>
          </p:nvSpPr>
          <p:spPr>
            <a:xfrm>
              <a:off x="6867415" y="4171507"/>
              <a:ext cx="1041464" cy="596617"/>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viewport</a:t>
              </a:r>
              <a:endParaRPr sz="1400" b="0" i="0" u="none" strike="noStrike" cap="none">
                <a:solidFill>
                  <a:schemeClr val="lt1"/>
                </a:solidFill>
                <a:latin typeface="Arial"/>
                <a:ea typeface="Arial"/>
                <a:cs typeface="Arial"/>
                <a:sym typeface="Arial"/>
              </a:endParaRPr>
            </a:p>
          </p:txBody>
        </p:sp>
      </p:grpSp>
      <p:sp>
        <p:nvSpPr>
          <p:cNvPr id="33" name="Google Shape;185;p21"/>
          <p:cNvSpPr txBox="1"/>
          <p:nvPr/>
        </p:nvSpPr>
        <p:spPr>
          <a:xfrm>
            <a:off x="1084069" y="1433504"/>
            <a:ext cx="1884319" cy="338514"/>
          </a:xfrm>
          <a:prstGeom prst="rect">
            <a:avLst/>
          </a:prstGeom>
          <a:solidFill>
            <a:srgbClr val="DAEEF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dirty="0" smtClean="0">
                <a:solidFill>
                  <a:srgbClr val="0070C0"/>
                </a:solidFill>
                <a:latin typeface="Microsoft JhengHei"/>
                <a:ea typeface="Microsoft JhengHei"/>
                <a:cs typeface="Microsoft JhengHei"/>
                <a:sym typeface="Microsoft JhengHei"/>
              </a:rPr>
              <a:t>Three.js pipeline</a:t>
            </a:r>
            <a:endParaRPr sz="1600" b="1" i="0" u="none" strike="noStrike" cap="none" dirty="0">
              <a:solidFill>
                <a:srgbClr val="0070C0"/>
              </a:solidFill>
              <a:latin typeface="Microsoft JhengHei"/>
              <a:ea typeface="Microsoft JhengHei"/>
              <a:cs typeface="Microsoft JhengHei"/>
              <a:sym typeface="Microsoft JhengHei"/>
            </a:endParaRPr>
          </a:p>
        </p:txBody>
      </p:sp>
      <p:sp>
        <p:nvSpPr>
          <p:cNvPr id="35" name="Google Shape;185;p21"/>
          <p:cNvSpPr txBox="1"/>
          <p:nvPr/>
        </p:nvSpPr>
        <p:spPr>
          <a:xfrm>
            <a:off x="1084069" y="3703064"/>
            <a:ext cx="1884319" cy="338514"/>
          </a:xfrm>
          <a:prstGeom prst="rect">
            <a:avLst/>
          </a:prstGeom>
          <a:solidFill>
            <a:srgbClr val="DAEEF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altLang="en-US" sz="1600" b="1" dirty="0" smtClean="0">
                <a:solidFill>
                  <a:srgbClr val="0070C0"/>
                </a:solidFill>
                <a:latin typeface="Microsoft JhengHei"/>
                <a:ea typeface="Microsoft JhengHei"/>
                <a:cs typeface="Microsoft JhengHei"/>
                <a:sym typeface="Microsoft JhengHei"/>
              </a:rPr>
              <a:t>之前學的</a:t>
            </a:r>
            <a:r>
              <a:rPr lang="en-US" altLang="zh-TW" sz="1600" b="1" dirty="0" smtClean="0">
                <a:solidFill>
                  <a:srgbClr val="0070C0"/>
                </a:solidFill>
                <a:latin typeface="Microsoft JhengHei"/>
                <a:ea typeface="Microsoft JhengHei"/>
                <a:cs typeface="Microsoft JhengHei"/>
                <a:sym typeface="Microsoft JhengHei"/>
              </a:rPr>
              <a:t>pipeline</a:t>
            </a:r>
            <a:endParaRPr sz="1600" b="1" i="0" u="none" strike="noStrike" cap="none" dirty="0">
              <a:solidFill>
                <a:srgbClr val="0070C0"/>
              </a:solidFill>
              <a:latin typeface="Microsoft JhengHei"/>
              <a:ea typeface="Microsoft JhengHei"/>
              <a:cs typeface="Microsoft JhengHei"/>
              <a:sym typeface="Microsoft JhengHe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104"/>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八、Shader撰寫</a:t>
            </a:r>
            <a:endParaRPr sz="4000" b="1">
              <a:solidFill>
                <a:srgbClr val="002060"/>
              </a:solidFill>
            </a:endParaRPr>
          </a:p>
        </p:txBody>
      </p:sp>
      <p:grpSp>
        <p:nvGrpSpPr>
          <p:cNvPr id="1345" name="Google Shape;1345;p104"/>
          <p:cNvGrpSpPr/>
          <p:nvPr/>
        </p:nvGrpSpPr>
        <p:grpSpPr>
          <a:xfrm>
            <a:off x="0" y="0"/>
            <a:ext cx="791072" cy="791072"/>
            <a:chOff x="0" y="0"/>
            <a:chExt cx="791072" cy="791072"/>
          </a:xfrm>
        </p:grpSpPr>
        <p:sp>
          <p:nvSpPr>
            <p:cNvPr id="1346" name="Google Shape;1346;p104"/>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47" name="Google Shape;1347;p104"/>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48" name="Google Shape;1348;p104"/>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49" name="Google Shape;1349;p104"/>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350" name="Google Shape;1350;p104"/>
          <p:cNvGrpSpPr/>
          <p:nvPr/>
        </p:nvGrpSpPr>
        <p:grpSpPr>
          <a:xfrm>
            <a:off x="8460432" y="4299942"/>
            <a:ext cx="500406" cy="640288"/>
            <a:chOff x="8460432" y="4299942"/>
            <a:chExt cx="500406" cy="640288"/>
          </a:xfrm>
        </p:grpSpPr>
        <p:sp>
          <p:nvSpPr>
            <p:cNvPr id="1351" name="Google Shape;1351;p104"/>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52" name="Google Shape;1352;p104"/>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53" name="Google Shape;1353;p104"/>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354" name="Google Shape;1354;p104"/>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60</a:t>
            </a:fld>
            <a:endParaRPr/>
          </a:p>
        </p:txBody>
      </p:sp>
      <p:sp>
        <p:nvSpPr>
          <p:cNvPr id="1355" name="Google Shape;1355;p104"/>
          <p:cNvSpPr/>
          <p:nvPr/>
        </p:nvSpPr>
        <p:spPr>
          <a:xfrm>
            <a:off x="791072" y="890038"/>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a:solidFill>
                  <a:srgbClr val="0070C0"/>
                </a:solidFill>
                <a:latin typeface="Microsoft JhengHei"/>
                <a:ea typeface="Microsoft JhengHei"/>
                <a:cs typeface="Microsoft JhengHei"/>
                <a:sym typeface="Microsoft JhengHei"/>
              </a:rPr>
              <a:t>（一</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範例</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1356" name="Google Shape;1356;p104"/>
          <p:cNvSpPr txBox="1"/>
          <p:nvPr/>
        </p:nvSpPr>
        <p:spPr>
          <a:xfrm>
            <a:off x="0" y="1483274"/>
            <a:ext cx="2831592" cy="2662006"/>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9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initScene</a:t>
            </a:r>
            <a:endParaRPr sz="1400" b="0" i="0" u="none" strike="noStrike" cap="none">
              <a:solidFill>
                <a:schemeClr val="dk1"/>
              </a:solidFill>
              <a:latin typeface="Microsoft JhengHei"/>
              <a:ea typeface="Microsoft JhengHei"/>
              <a:cs typeface="Microsoft JhengHei"/>
              <a:sym typeface="Microsoft JhengHei"/>
            </a:endParaRPr>
          </a:p>
          <a:p>
            <a:pPr marL="914400" marR="0" lvl="1" indent="-342900" algn="l" rtl="0">
              <a:lnSpc>
                <a:spcPct val="9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大部分的程式碼都與先前雷同，此處只列不同的部分</a:t>
            </a:r>
            <a:endParaRPr sz="1400" b="0" i="0" u="none" strike="noStrike" cap="none">
              <a:solidFill>
                <a:schemeClr val="dk1"/>
              </a:solidFill>
              <a:latin typeface="Microsoft JhengHei"/>
              <a:ea typeface="Microsoft JhengHei"/>
              <a:cs typeface="Microsoft JhengHei"/>
              <a:sym typeface="Microsoft JhengHei"/>
            </a:endParaRPr>
          </a:p>
          <a:p>
            <a:pPr marL="914400" marR="0" lvl="1" indent="-342900" algn="l" rtl="0">
              <a:lnSpc>
                <a:spcPct val="9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在Three.js中，GLSL的Shader要跟Material綁定。因為Shader即一個執行Shading的程式，而Shading方式的不同實際上可以對應到材質Material的不同。</a:t>
            </a:r>
            <a:endParaRPr sz="1400" b="0" i="0" u="none" strike="noStrike" cap="none">
              <a:solidFill>
                <a:schemeClr val="dk1"/>
              </a:solidFill>
              <a:latin typeface="Microsoft JhengHei"/>
              <a:ea typeface="Microsoft JhengHei"/>
              <a:cs typeface="Microsoft JhengHei"/>
              <a:sym typeface="Microsoft JhengHei"/>
            </a:endParaRPr>
          </a:p>
        </p:txBody>
      </p:sp>
      <p:sp>
        <p:nvSpPr>
          <p:cNvPr id="1357" name="Google Shape;1357;p104"/>
          <p:cNvSpPr/>
          <p:nvPr/>
        </p:nvSpPr>
        <p:spPr>
          <a:xfrm>
            <a:off x="3344462" y="1284422"/>
            <a:ext cx="5799538" cy="3447568"/>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900" b="1" i="0" u="none" strike="noStrike" cap="none">
                <a:solidFill>
                  <a:srgbClr val="0000FF"/>
                </a:solidFill>
                <a:latin typeface="Courier New"/>
                <a:ea typeface="Courier New"/>
                <a:cs typeface="Courier New"/>
                <a:sym typeface="Courier New"/>
              </a:rPr>
              <a:t>var</a:t>
            </a:r>
            <a:r>
              <a:rPr lang="en-US" sz="900" b="0" i="0" u="none" strike="noStrike" cap="none">
                <a:solidFill>
                  <a:srgbClr val="000000"/>
                </a:solidFill>
                <a:latin typeface="Courier New"/>
                <a:ea typeface="Courier New"/>
                <a:cs typeface="Courier New"/>
                <a:sym typeface="Courier New"/>
              </a:rPr>
              <a:t> uniforms</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8000"/>
                </a:solidFill>
                <a:latin typeface="Courier New"/>
                <a:ea typeface="Courier New"/>
                <a:cs typeface="Courier New"/>
                <a:sym typeface="Courier New"/>
              </a:rPr>
              <a:t>//在JS端建立Shader的uniform資料</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uTime</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value</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FF8000"/>
                </a:solidFill>
                <a:latin typeface="Courier New"/>
                <a:ea typeface="Courier New"/>
                <a:cs typeface="Courier New"/>
                <a:sym typeface="Courier New"/>
              </a:rPr>
              <a:t>1.0</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1" i="0" u="none" strike="noStrike" cap="none">
                <a:solidFill>
                  <a:srgbClr val="0000FF"/>
                </a:solidFill>
                <a:latin typeface="Courier New"/>
                <a:ea typeface="Courier New"/>
                <a:cs typeface="Courier New"/>
                <a:sym typeface="Courier New"/>
              </a:rPr>
              <a:t>function</a:t>
            </a:r>
            <a:r>
              <a:rPr lang="en-US" sz="900" b="0" i="0" u="none" strike="noStrike" cap="none">
                <a:solidFill>
                  <a:srgbClr val="000000"/>
                </a:solidFill>
                <a:latin typeface="Courier New"/>
                <a:ea typeface="Courier New"/>
                <a:cs typeface="Courier New"/>
                <a:sym typeface="Courier New"/>
              </a:rPr>
              <a:t> initScene</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008000"/>
                </a:solidFill>
                <a:latin typeface="Courier New"/>
                <a:ea typeface="Courier New"/>
                <a:cs typeface="Courier New"/>
                <a:sym typeface="Courier New"/>
              </a:rPr>
              <a:t>//場景設定</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scene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FF"/>
                </a:solidFill>
                <a:latin typeface="Courier New"/>
                <a:ea typeface="Courier New"/>
                <a:cs typeface="Courier New"/>
                <a:sym typeface="Courier New"/>
              </a:rPr>
              <a:t>new</a:t>
            </a:r>
            <a:r>
              <a:rPr lang="en-US" sz="900" b="0" i="0" u="none" strike="noStrike" cap="none">
                <a:solidFill>
                  <a:srgbClr val="000000"/>
                </a:solidFill>
                <a:latin typeface="Courier New"/>
                <a:ea typeface="Courier New"/>
                <a:cs typeface="Courier New"/>
                <a:sym typeface="Courier New"/>
              </a:rPr>
              <a:t> THREE</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Scene</a:t>
            </a:r>
            <a:r>
              <a:rPr lang="en-US" sz="9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008000"/>
                </a:solidFill>
                <a:latin typeface="Courier New"/>
                <a:ea typeface="Courier New"/>
                <a:cs typeface="Courier New"/>
                <a:sym typeface="Courier New"/>
              </a:rPr>
              <a:t>//畫個茶壺</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FF"/>
                </a:solidFill>
                <a:latin typeface="Courier New"/>
                <a:ea typeface="Courier New"/>
                <a:cs typeface="Courier New"/>
                <a:sym typeface="Courier New"/>
              </a:rPr>
              <a:t>var</a:t>
            </a:r>
            <a:r>
              <a:rPr lang="en-US" sz="900" b="0" i="0" u="none" strike="noStrike" cap="none">
                <a:solidFill>
                  <a:srgbClr val="000000"/>
                </a:solidFill>
                <a:latin typeface="Courier New"/>
                <a:ea typeface="Courier New"/>
                <a:cs typeface="Courier New"/>
                <a:sym typeface="Courier New"/>
              </a:rPr>
              <a:t> teapot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FF"/>
                </a:solidFill>
                <a:latin typeface="Courier New"/>
                <a:ea typeface="Courier New"/>
                <a:cs typeface="Courier New"/>
                <a:sym typeface="Courier New"/>
              </a:rPr>
              <a:t>new</a:t>
            </a:r>
            <a:r>
              <a:rPr lang="en-US" sz="900" b="0" i="0" u="none" strike="noStrike" cap="none">
                <a:solidFill>
                  <a:srgbClr val="000000"/>
                </a:solidFill>
                <a:latin typeface="Courier New"/>
                <a:ea typeface="Courier New"/>
                <a:cs typeface="Courier New"/>
                <a:sym typeface="Courier New"/>
              </a:rPr>
              <a:t> THREE</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Mesh</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008000"/>
                </a:solidFill>
                <a:latin typeface="Courier New"/>
                <a:ea typeface="Courier New"/>
                <a:cs typeface="Courier New"/>
                <a:sym typeface="Courier New"/>
              </a:rPr>
              <a:t>//Three.js有提供自動產生茶壺Geometry的類別</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FF"/>
                </a:solidFill>
                <a:latin typeface="Courier New"/>
                <a:ea typeface="Courier New"/>
                <a:cs typeface="Courier New"/>
                <a:sym typeface="Courier New"/>
              </a:rPr>
              <a:t>new</a:t>
            </a:r>
            <a:r>
              <a:rPr lang="en-US" sz="900" b="0" i="0" u="none" strike="noStrike" cap="none">
                <a:solidFill>
                  <a:srgbClr val="000000"/>
                </a:solidFill>
                <a:latin typeface="Courier New"/>
                <a:ea typeface="Courier New"/>
                <a:cs typeface="Courier New"/>
                <a:sym typeface="Courier New"/>
              </a:rPr>
              <a:t> TeapotBufferGeometry</a:t>
            </a:r>
            <a:r>
              <a:rPr lang="en-US" sz="9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FF8000"/>
                </a:solidFill>
                <a:latin typeface="Courier New"/>
                <a:ea typeface="Courier New"/>
                <a:cs typeface="Courier New"/>
                <a:sym typeface="Courier New"/>
              </a:rPr>
              <a:t>10</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008000"/>
                </a:solidFill>
                <a:latin typeface="Courier New"/>
                <a:ea typeface="Courier New"/>
                <a:cs typeface="Courier New"/>
                <a:sym typeface="Courier New"/>
              </a:rPr>
              <a:t>//半徑</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80"/>
                </a:solidFill>
                <a:latin typeface="Courier New"/>
                <a:ea typeface="Courier New"/>
                <a:cs typeface="Courier New"/>
                <a:sym typeface="Courier New"/>
              </a:rPr>
              <a:t>),</a:t>
            </a:r>
            <a:r>
              <a:rPr lang="en-US" sz="900" b="1" i="0" u="none" strike="noStrike" cap="none">
                <a:solidFill>
                  <a:srgbClr val="0000FF"/>
                </a:solidFill>
                <a:latin typeface="Courier New"/>
                <a:ea typeface="Courier New"/>
                <a:cs typeface="Courier New"/>
                <a:sym typeface="Courier New"/>
              </a:rPr>
              <a:t>new</a:t>
            </a:r>
            <a:r>
              <a:rPr lang="en-US" sz="900" b="0" i="0" u="none" strike="noStrike" cap="none">
                <a:solidFill>
                  <a:srgbClr val="000000"/>
                </a:solidFill>
                <a:latin typeface="Courier New"/>
                <a:ea typeface="Courier New"/>
                <a:cs typeface="Courier New"/>
                <a:sym typeface="Courier New"/>
              </a:rPr>
              <a:t> THREE</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ShaderMaterial</a:t>
            </a:r>
            <a:r>
              <a:rPr lang="en-US" sz="9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008000"/>
                </a:solidFill>
                <a:latin typeface="Courier New"/>
                <a:ea typeface="Courier New"/>
                <a:cs typeface="Courier New"/>
                <a:sym typeface="Courier New"/>
              </a:rPr>
              <a:t>//將前面的uniform表送入Three.js，僅要格式正確，Three.js會自動更新數值到GLSL端</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uniforms</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uniforms</a:t>
            </a:r>
            <a:r>
              <a:rPr lang="en-US" sz="9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008000"/>
                </a:solidFill>
                <a:latin typeface="Courier New"/>
                <a:ea typeface="Courier New"/>
                <a:cs typeface="Courier New"/>
                <a:sym typeface="Courier New"/>
              </a:rPr>
              <a:t>//將GLSL的程式碼送入Three.js，即會自動編譯。</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vertexShader</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804000"/>
                </a:solidFill>
                <a:latin typeface="Courier New"/>
                <a:ea typeface="Courier New"/>
                <a:cs typeface="Courier New"/>
                <a:sym typeface="Courier New"/>
              </a:rPr>
              <a:t>document</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getElementById</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808080"/>
                </a:solidFill>
                <a:latin typeface="Courier New"/>
                <a:ea typeface="Courier New"/>
                <a:cs typeface="Courier New"/>
                <a:sym typeface="Courier New"/>
              </a:rPr>
              <a:t>'vertexShader'</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textContent</a:t>
            </a:r>
            <a:r>
              <a:rPr lang="en-US" sz="9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fragmentShader</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804000"/>
                </a:solidFill>
                <a:latin typeface="Courier New"/>
                <a:ea typeface="Courier New"/>
                <a:cs typeface="Courier New"/>
                <a:sym typeface="Courier New"/>
              </a:rPr>
              <a:t>document</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getElementById</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808080"/>
                </a:solidFill>
                <a:latin typeface="Courier New"/>
                <a:ea typeface="Courier New"/>
                <a:cs typeface="Courier New"/>
                <a:sym typeface="Courier New"/>
              </a:rPr>
              <a:t>'fragmentShader'</a:t>
            </a: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textContent</a:t>
            </a:r>
            <a:r>
              <a:rPr lang="en-US" sz="9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side</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THREE</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DoubleSide</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8000"/>
                </a:solidFill>
                <a:latin typeface="Courier New"/>
                <a:ea typeface="Courier New"/>
                <a:cs typeface="Courier New"/>
                <a:sym typeface="Courier New"/>
              </a:rPr>
              <a:t>//正面與背面都要著色</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a:t>
            </a:r>
            <a:r>
              <a:rPr lang="en-US" sz="9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teapot</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name </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808080"/>
                </a:solidFill>
                <a:latin typeface="Courier New"/>
                <a:ea typeface="Courier New"/>
                <a:cs typeface="Courier New"/>
                <a:sym typeface="Courier New"/>
              </a:rPr>
              <a:t>'teapot'</a:t>
            </a:r>
            <a:r>
              <a:rPr lang="en-US" sz="9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teapot</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position</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set</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FF8000"/>
                </a:solidFill>
                <a:latin typeface="Courier New"/>
                <a:ea typeface="Courier New"/>
                <a:cs typeface="Courier New"/>
                <a:sym typeface="Courier New"/>
              </a:rPr>
              <a:t>0</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FF8000"/>
                </a:solidFill>
                <a:latin typeface="Courier New"/>
                <a:ea typeface="Courier New"/>
                <a:cs typeface="Courier New"/>
                <a:sym typeface="Courier New"/>
              </a:rPr>
              <a:t>5</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FF8000"/>
                </a:solidFill>
                <a:latin typeface="Courier New"/>
                <a:ea typeface="Courier New"/>
                <a:cs typeface="Courier New"/>
                <a:sym typeface="Courier New"/>
              </a:rPr>
              <a:t>0</a:t>
            </a:r>
            <a:r>
              <a:rPr lang="en-US" sz="9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a:t>
            </a:r>
            <a:r>
              <a:rPr lang="en-US" sz="900" b="0" i="0" u="none" strike="noStrike" cap="none">
                <a:solidFill>
                  <a:srgbClr val="008000"/>
                </a:solidFill>
                <a:latin typeface="Courier New"/>
                <a:ea typeface="Courier New"/>
                <a:cs typeface="Courier New"/>
                <a:sym typeface="Courier New"/>
              </a:rPr>
              <a:t>//物件加入場景</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   scene</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add</a:t>
            </a:r>
            <a:r>
              <a:rPr lang="en-US" sz="900" b="1" i="0" u="none" strike="noStrike" cap="none">
                <a:solidFill>
                  <a:srgbClr val="000080"/>
                </a:solidFill>
                <a:latin typeface="Courier New"/>
                <a:ea typeface="Courier New"/>
                <a:cs typeface="Courier New"/>
                <a:sym typeface="Courier New"/>
              </a:rPr>
              <a:t>(</a:t>
            </a:r>
            <a:r>
              <a:rPr lang="en-US" sz="900" b="0" i="0" u="none" strike="noStrike" cap="none">
                <a:solidFill>
                  <a:srgbClr val="000000"/>
                </a:solidFill>
                <a:latin typeface="Courier New"/>
                <a:ea typeface="Courier New"/>
                <a:cs typeface="Courier New"/>
                <a:sym typeface="Courier New"/>
              </a:rPr>
              <a:t>teapot</a:t>
            </a:r>
            <a:r>
              <a:rPr lang="en-US" sz="9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900" b="1" i="0" u="none" strike="noStrike" cap="none">
                <a:solidFill>
                  <a:srgbClr val="000080"/>
                </a:solidFill>
                <a:latin typeface="Courier New"/>
                <a:ea typeface="Courier New"/>
                <a:cs typeface="Courier New"/>
                <a:sym typeface="Courier New"/>
              </a:rPr>
              <a:t>}</a:t>
            </a:r>
            <a:endParaRPr sz="1000" b="0" i="0" u="none" strike="noStrike" cap="none">
              <a:solidFill>
                <a:schemeClr val="lt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2" name="Google Shape;1362;p105"/>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八、Shader撰寫</a:t>
            </a:r>
            <a:endParaRPr sz="4000" b="1">
              <a:solidFill>
                <a:srgbClr val="002060"/>
              </a:solidFill>
            </a:endParaRPr>
          </a:p>
        </p:txBody>
      </p:sp>
      <p:grpSp>
        <p:nvGrpSpPr>
          <p:cNvPr id="1363" name="Google Shape;1363;p105"/>
          <p:cNvGrpSpPr/>
          <p:nvPr/>
        </p:nvGrpSpPr>
        <p:grpSpPr>
          <a:xfrm>
            <a:off x="0" y="0"/>
            <a:ext cx="791072" cy="791072"/>
            <a:chOff x="0" y="0"/>
            <a:chExt cx="791072" cy="791072"/>
          </a:xfrm>
        </p:grpSpPr>
        <p:sp>
          <p:nvSpPr>
            <p:cNvPr id="1364" name="Google Shape;1364;p105"/>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65" name="Google Shape;1365;p105"/>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66" name="Google Shape;1366;p105"/>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67" name="Google Shape;1367;p105"/>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368" name="Google Shape;1368;p105"/>
          <p:cNvGrpSpPr/>
          <p:nvPr/>
        </p:nvGrpSpPr>
        <p:grpSpPr>
          <a:xfrm>
            <a:off x="8460432" y="4299942"/>
            <a:ext cx="500406" cy="640288"/>
            <a:chOff x="8460432" y="4299942"/>
            <a:chExt cx="500406" cy="640288"/>
          </a:xfrm>
        </p:grpSpPr>
        <p:sp>
          <p:nvSpPr>
            <p:cNvPr id="1369" name="Google Shape;1369;p105"/>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70" name="Google Shape;1370;p105"/>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71" name="Google Shape;1371;p105"/>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372" name="Google Shape;1372;p10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61</a:t>
            </a:fld>
            <a:endParaRPr/>
          </a:p>
        </p:txBody>
      </p:sp>
      <p:sp>
        <p:nvSpPr>
          <p:cNvPr id="1374" name="Google Shape;1374;p105"/>
          <p:cNvSpPr txBox="1"/>
          <p:nvPr/>
        </p:nvSpPr>
        <p:spPr>
          <a:xfrm>
            <a:off x="791072" y="1563497"/>
            <a:ext cx="6877696" cy="978535"/>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頂點著色器中，Three.js有提供Built-in的attribute不需要另外宣告</a:t>
            </a:r>
            <a:endParaRPr sz="14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且Three.js會自動給值</a:t>
            </a:r>
            <a:endParaRPr sz="14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例如 uv(材質座標)、position(頂點座標)、normal(法向量)等</a:t>
            </a:r>
            <a:endParaRPr sz="1400" b="0" i="0" u="none" strike="noStrike" cap="none">
              <a:solidFill>
                <a:schemeClr val="dk1"/>
              </a:solidFill>
              <a:latin typeface="Microsoft JhengHei"/>
              <a:ea typeface="Microsoft JhengHei"/>
              <a:cs typeface="Microsoft JhengHei"/>
              <a:sym typeface="Microsoft JhengHei"/>
            </a:endParaRPr>
          </a:p>
        </p:txBody>
      </p:sp>
      <p:sp>
        <p:nvSpPr>
          <p:cNvPr id="1375" name="Google Shape;1375;p105"/>
          <p:cNvSpPr/>
          <p:nvPr/>
        </p:nvSpPr>
        <p:spPr>
          <a:xfrm>
            <a:off x="791072" y="2732204"/>
            <a:ext cx="7049732" cy="196777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100" b="0" i="0" u="none" strike="noStrike" cap="none">
                <a:solidFill>
                  <a:srgbClr val="0000FF"/>
                </a:solidFill>
                <a:latin typeface="Courier New"/>
                <a:ea typeface="Courier New"/>
                <a:cs typeface="Courier New"/>
                <a:sym typeface="Courier New"/>
              </a:rPr>
              <a:t>&lt;script</a:t>
            </a:r>
            <a:r>
              <a:rPr lang="en-US" sz="1100" b="0" i="0" u="none" strike="noStrike" cap="none">
                <a:solidFill>
                  <a:srgbClr val="000000"/>
                </a:solidFill>
                <a:latin typeface="Courier New"/>
                <a:ea typeface="Courier New"/>
                <a:cs typeface="Courier New"/>
                <a:sym typeface="Courier New"/>
              </a:rPr>
              <a:t> </a:t>
            </a:r>
            <a:r>
              <a:rPr lang="en-US" sz="1100" b="0" i="0" u="none" strike="noStrike" cap="none">
                <a:solidFill>
                  <a:srgbClr val="FF0000"/>
                </a:solidFill>
                <a:latin typeface="Courier New"/>
                <a:ea typeface="Courier New"/>
                <a:cs typeface="Courier New"/>
                <a:sym typeface="Courier New"/>
              </a:rPr>
              <a:t>id</a:t>
            </a:r>
            <a:r>
              <a:rPr lang="en-US" sz="1100" b="0" i="0" u="none" strike="noStrike" cap="none">
                <a:solidFill>
                  <a:srgbClr val="000000"/>
                </a:solidFill>
                <a:latin typeface="Courier New"/>
                <a:ea typeface="Courier New"/>
                <a:cs typeface="Courier New"/>
                <a:sym typeface="Courier New"/>
              </a:rPr>
              <a:t>=</a:t>
            </a:r>
            <a:r>
              <a:rPr lang="en-US" sz="1100" b="1" i="0" u="none" strike="noStrike" cap="none">
                <a:solidFill>
                  <a:srgbClr val="8000FF"/>
                </a:solidFill>
                <a:latin typeface="Courier New"/>
                <a:ea typeface="Courier New"/>
                <a:cs typeface="Courier New"/>
                <a:sym typeface="Courier New"/>
              </a:rPr>
              <a:t>"vertexShader"</a:t>
            </a:r>
            <a:r>
              <a:rPr lang="en-US" sz="1100" b="0" i="0" u="none" strike="noStrike" cap="none">
                <a:solidFill>
                  <a:srgbClr val="000000"/>
                </a:solidFill>
                <a:latin typeface="Courier New"/>
                <a:ea typeface="Courier New"/>
                <a:cs typeface="Courier New"/>
                <a:sym typeface="Courier New"/>
              </a:rPr>
              <a:t> </a:t>
            </a:r>
            <a:r>
              <a:rPr lang="en-US" sz="1100" b="0" i="0" u="none" strike="noStrike" cap="none">
                <a:solidFill>
                  <a:srgbClr val="FF0000"/>
                </a:solidFill>
                <a:latin typeface="Courier New"/>
                <a:ea typeface="Courier New"/>
                <a:cs typeface="Courier New"/>
                <a:sym typeface="Courier New"/>
              </a:rPr>
              <a:t>type</a:t>
            </a:r>
            <a:r>
              <a:rPr lang="en-US" sz="1100" b="0" i="0" u="none" strike="noStrike" cap="none">
                <a:solidFill>
                  <a:srgbClr val="000000"/>
                </a:solidFill>
                <a:latin typeface="Courier New"/>
                <a:ea typeface="Courier New"/>
                <a:cs typeface="Courier New"/>
                <a:sym typeface="Courier New"/>
              </a:rPr>
              <a:t>=</a:t>
            </a:r>
            <a:r>
              <a:rPr lang="en-US" sz="1100" b="1" i="0" u="none" strike="noStrike" cap="none">
                <a:solidFill>
                  <a:srgbClr val="8000FF"/>
                </a:solidFill>
                <a:latin typeface="Courier New"/>
                <a:ea typeface="Courier New"/>
                <a:cs typeface="Courier New"/>
                <a:sym typeface="Courier New"/>
              </a:rPr>
              <a:t>"x-shader/x-vertex"</a:t>
            </a:r>
            <a:r>
              <a:rPr lang="en-US" sz="1100" b="0" i="0" u="none" strike="noStrike" cap="none">
                <a:solidFill>
                  <a:srgbClr val="0000FF"/>
                </a:solidFill>
                <a:latin typeface="Courier New"/>
                <a:ea typeface="Courier New"/>
                <a:cs typeface="Courier New"/>
                <a:sym typeface="Courier New"/>
              </a:rPr>
              <a:t>&gt;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i="0" u="none" strike="noStrike" cap="none">
                <a:solidFill>
                  <a:srgbClr val="0000A0"/>
                </a:solidFill>
                <a:latin typeface="Courier New"/>
                <a:ea typeface="Courier New"/>
                <a:cs typeface="Courier New"/>
                <a:sym typeface="Courier New"/>
              </a:rPr>
              <a:t>varying vec2</a:t>
            </a:r>
            <a:r>
              <a:rPr lang="en-US" sz="1100" b="0" i="0" u="none" strike="noStrike" cap="none">
                <a:solidFill>
                  <a:srgbClr val="000000"/>
                </a:solidFill>
                <a:latin typeface="Courier New"/>
                <a:ea typeface="Courier New"/>
                <a:cs typeface="Courier New"/>
                <a:sym typeface="Courier New"/>
              </a:rPr>
              <a:t> vUv</a:t>
            </a:r>
            <a:r>
              <a:rPr lang="en-US" sz="110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i="0" u="none" strike="noStrike" cap="none">
                <a:solidFill>
                  <a:srgbClr val="0000A0"/>
                </a:solidFill>
                <a:latin typeface="Courier New"/>
                <a:ea typeface="Courier New"/>
                <a:cs typeface="Courier New"/>
                <a:sym typeface="Courier New"/>
              </a:rPr>
              <a:t>varying vec4 </a:t>
            </a:r>
            <a:r>
              <a:rPr lang="en-US" sz="1100" b="0" i="0" u="none" strike="noStrike" cap="none">
                <a:solidFill>
                  <a:srgbClr val="000000"/>
                </a:solidFill>
                <a:latin typeface="Courier New"/>
                <a:ea typeface="Courier New"/>
                <a:cs typeface="Courier New"/>
                <a:sym typeface="Courier New"/>
              </a:rPr>
              <a:t>vPosition</a:t>
            </a:r>
            <a:r>
              <a:rPr lang="en-US" sz="110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i="0" u="none" strike="noStrike" cap="none">
                <a:solidFill>
                  <a:srgbClr val="0000A0"/>
                </a:solidFill>
                <a:latin typeface="Courier New"/>
                <a:ea typeface="Courier New"/>
                <a:cs typeface="Courier New"/>
                <a:sym typeface="Courier New"/>
              </a:rPr>
              <a:t>varying vec3</a:t>
            </a:r>
            <a:r>
              <a:rPr lang="en-US" sz="1100" b="0" i="0" u="none" strike="noStrike" cap="none">
                <a:solidFill>
                  <a:srgbClr val="000000"/>
                </a:solidFill>
                <a:latin typeface="Courier New"/>
                <a:ea typeface="Courier New"/>
                <a:cs typeface="Courier New"/>
                <a:sym typeface="Courier New"/>
              </a:rPr>
              <a:t> vNormal</a:t>
            </a:r>
            <a:r>
              <a:rPr lang="en-US" sz="110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i="0" u="none" strike="noStrike" cap="none">
                <a:solidFill>
                  <a:srgbClr val="0000FF"/>
                </a:solidFill>
                <a:latin typeface="Courier New"/>
                <a:ea typeface="Courier New"/>
                <a:cs typeface="Courier New"/>
                <a:sym typeface="Courier New"/>
              </a:rPr>
              <a:t>void</a:t>
            </a:r>
            <a:r>
              <a:rPr lang="en-US" sz="1100" b="0" i="0" u="none" strike="noStrike" cap="none">
                <a:solidFill>
                  <a:srgbClr val="000000"/>
                </a:solidFill>
                <a:latin typeface="Courier New"/>
                <a:ea typeface="Courier New"/>
                <a:cs typeface="Courier New"/>
                <a:sym typeface="Courier New"/>
              </a:rPr>
              <a:t> main</a:t>
            </a:r>
            <a:r>
              <a:rPr lang="en-US" sz="1100" b="1" i="0" u="none" strike="noStrike" cap="none">
                <a:solidFill>
                  <a:srgbClr val="408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0000"/>
                </a:solidFill>
                <a:latin typeface="Courier New"/>
                <a:ea typeface="Courier New"/>
                <a:cs typeface="Courier New"/>
                <a:sym typeface="Courier New"/>
              </a:rPr>
              <a:t>   vUv </a:t>
            </a:r>
            <a:r>
              <a:rPr lang="en-US" sz="1100" b="1" i="0" u="none" strike="noStrike" cap="none">
                <a:solidFill>
                  <a:srgbClr val="408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uv</a:t>
            </a:r>
            <a:r>
              <a:rPr lang="en-US" sz="110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0000"/>
                </a:solidFill>
                <a:latin typeface="Courier New"/>
                <a:ea typeface="Courier New"/>
                <a:cs typeface="Courier New"/>
                <a:sym typeface="Courier New"/>
              </a:rPr>
              <a:t>   vPosition </a:t>
            </a:r>
            <a:r>
              <a:rPr lang="en-US" sz="1100" b="1" i="0" u="none" strike="noStrike" cap="none">
                <a:solidFill>
                  <a:srgbClr val="408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projectionMatrix </a:t>
            </a:r>
            <a:r>
              <a:rPr lang="en-US" sz="1100" b="1" i="0" u="none" strike="noStrike" cap="none">
                <a:solidFill>
                  <a:srgbClr val="408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modelViewMatrix </a:t>
            </a:r>
            <a:r>
              <a:rPr lang="en-US" sz="1100" b="1" i="0" u="none" strike="noStrike" cap="none">
                <a:solidFill>
                  <a:srgbClr val="408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A0"/>
                </a:solidFill>
                <a:latin typeface="Courier New"/>
                <a:ea typeface="Courier New"/>
                <a:cs typeface="Courier New"/>
                <a:sym typeface="Courier New"/>
              </a:rPr>
              <a:t>vec4</a:t>
            </a:r>
            <a:r>
              <a:rPr lang="en-US" sz="1100" b="1" i="0" u="none" strike="noStrike" cap="none">
                <a:solidFill>
                  <a:srgbClr val="408080"/>
                </a:solidFill>
                <a:latin typeface="Courier New"/>
                <a:ea typeface="Courier New"/>
                <a:cs typeface="Courier New"/>
                <a:sym typeface="Courier New"/>
              </a:rPr>
              <a:t>(</a:t>
            </a:r>
            <a:r>
              <a:rPr lang="en-US" sz="1100" b="0" i="0" u="none" strike="noStrike" cap="none">
                <a:solidFill>
                  <a:srgbClr val="408080"/>
                </a:solidFill>
                <a:latin typeface="Courier New"/>
                <a:ea typeface="Courier New"/>
                <a:cs typeface="Courier New"/>
                <a:sym typeface="Courier New"/>
              </a:rPr>
              <a:t> </a:t>
            </a:r>
            <a:r>
              <a:rPr lang="en-US" sz="1100" b="0" i="0" u="none" strike="noStrike" cap="none">
                <a:solidFill>
                  <a:srgbClr val="000000"/>
                </a:solidFill>
                <a:latin typeface="Courier New"/>
                <a:ea typeface="Courier New"/>
                <a:cs typeface="Courier New"/>
                <a:sym typeface="Courier New"/>
              </a:rPr>
              <a:t>position</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1100" b="0" i="0" u="none" strike="noStrike" cap="none">
                <a:solidFill>
                  <a:srgbClr val="8000FF"/>
                </a:solidFill>
                <a:latin typeface="Courier New"/>
                <a:ea typeface="Courier New"/>
                <a:cs typeface="Courier New"/>
                <a:sym typeface="Courier New"/>
              </a:rPr>
              <a:t>1.0</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408080"/>
                </a:solidFill>
                <a:latin typeface="Courier New"/>
                <a:ea typeface="Courier New"/>
                <a:cs typeface="Courier New"/>
                <a:sym typeface="Courier New"/>
              </a:rPr>
              <a:t>)</a:t>
            </a:r>
            <a:r>
              <a:rPr lang="en-US" sz="110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0000"/>
                </a:solidFill>
                <a:latin typeface="Courier New"/>
                <a:ea typeface="Courier New"/>
                <a:cs typeface="Courier New"/>
                <a:sym typeface="Courier New"/>
              </a:rPr>
              <a:t>   vNormal </a:t>
            </a:r>
            <a:r>
              <a:rPr lang="en-US" sz="1100" b="1" i="0" u="none" strike="noStrike" cap="none">
                <a:solidFill>
                  <a:srgbClr val="408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F08000"/>
                </a:solidFill>
                <a:latin typeface="Courier New"/>
                <a:ea typeface="Courier New"/>
                <a:cs typeface="Courier New"/>
                <a:sym typeface="Courier New"/>
              </a:rPr>
              <a:t>normalize</a:t>
            </a:r>
            <a:r>
              <a:rPr lang="en-US" sz="1100" b="1" i="0" u="none" strike="noStrike" cap="none">
                <a:solidFill>
                  <a:srgbClr val="408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normalMatrix </a:t>
            </a:r>
            <a:r>
              <a:rPr lang="en-US" sz="1100" b="1" i="0" u="none" strike="noStrike" cap="none">
                <a:solidFill>
                  <a:srgbClr val="408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normal </a:t>
            </a:r>
            <a:r>
              <a:rPr lang="en-US" sz="1100" b="1" i="0" u="none" strike="noStrike" cap="none">
                <a:solidFill>
                  <a:srgbClr val="408080"/>
                </a:solidFill>
                <a:latin typeface="Courier New"/>
                <a:ea typeface="Courier New"/>
                <a:cs typeface="Courier New"/>
                <a:sym typeface="Courier New"/>
              </a:rPr>
              <a:t>)</a:t>
            </a:r>
            <a:r>
              <a:rPr lang="en-US" sz="110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80FF"/>
                </a:solidFill>
                <a:latin typeface="Courier New"/>
                <a:ea typeface="Courier New"/>
                <a:cs typeface="Courier New"/>
                <a:sym typeface="Courier New"/>
              </a:rPr>
              <a:t>gl_Position</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408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vPosition</a:t>
            </a:r>
            <a:r>
              <a:rPr lang="en-US" sz="110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00FF"/>
                </a:solidFill>
                <a:latin typeface="Courier New"/>
                <a:ea typeface="Courier New"/>
                <a:cs typeface="Courier New"/>
                <a:sym typeface="Courier New"/>
              </a:rPr>
              <a:t>&lt;/script&gt;</a:t>
            </a:r>
            <a:endParaRPr sz="1100" b="0" i="0" u="none" strike="noStrike" cap="none">
              <a:solidFill>
                <a:schemeClr val="lt1"/>
              </a:solidFill>
              <a:latin typeface="Calibri"/>
              <a:ea typeface="Calibri"/>
              <a:cs typeface="Calibri"/>
              <a:sym typeface="Calibri"/>
            </a:endParaRPr>
          </a:p>
        </p:txBody>
      </p:sp>
      <p:sp>
        <p:nvSpPr>
          <p:cNvPr id="16" name="Google Shape;1355;p104"/>
          <p:cNvSpPr/>
          <p:nvPr/>
        </p:nvSpPr>
        <p:spPr>
          <a:xfrm>
            <a:off x="791072" y="890038"/>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a:solidFill>
                  <a:srgbClr val="0070C0"/>
                </a:solidFill>
                <a:latin typeface="Microsoft JhengHei"/>
                <a:ea typeface="Microsoft JhengHei"/>
                <a:cs typeface="Microsoft JhengHei"/>
                <a:sym typeface="Microsoft JhengHei"/>
              </a:rPr>
              <a:t>（一</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範例</a:t>
            </a:r>
            <a:endParaRPr sz="1800" b="1" i="0" u="none" strike="noStrike" cap="none" dirty="0">
              <a:solidFill>
                <a:srgbClr val="0070C0"/>
              </a:solidFill>
              <a:latin typeface="Microsoft JhengHei"/>
              <a:ea typeface="Microsoft JhengHei"/>
              <a:cs typeface="Microsoft JhengHei"/>
              <a:sym typeface="Microsoft JhengHe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106"/>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八、Shader撰寫</a:t>
            </a:r>
            <a:endParaRPr sz="4000" b="1" dirty="0">
              <a:solidFill>
                <a:srgbClr val="002060"/>
              </a:solidFill>
            </a:endParaRPr>
          </a:p>
        </p:txBody>
      </p:sp>
      <p:grpSp>
        <p:nvGrpSpPr>
          <p:cNvPr id="1381" name="Google Shape;1381;p106"/>
          <p:cNvGrpSpPr/>
          <p:nvPr/>
        </p:nvGrpSpPr>
        <p:grpSpPr>
          <a:xfrm>
            <a:off x="0" y="0"/>
            <a:ext cx="791072" cy="791072"/>
            <a:chOff x="0" y="0"/>
            <a:chExt cx="791072" cy="791072"/>
          </a:xfrm>
        </p:grpSpPr>
        <p:sp>
          <p:nvSpPr>
            <p:cNvPr id="1382" name="Google Shape;1382;p106"/>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83" name="Google Shape;1383;p106"/>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84" name="Google Shape;1384;p106"/>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85" name="Google Shape;1385;p106"/>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386" name="Google Shape;1386;p106"/>
          <p:cNvGrpSpPr/>
          <p:nvPr/>
        </p:nvGrpSpPr>
        <p:grpSpPr>
          <a:xfrm>
            <a:off x="8460432" y="4299942"/>
            <a:ext cx="500406" cy="640288"/>
            <a:chOff x="8460432" y="4299942"/>
            <a:chExt cx="500406" cy="640288"/>
          </a:xfrm>
        </p:grpSpPr>
        <p:sp>
          <p:nvSpPr>
            <p:cNvPr id="1387" name="Google Shape;1387;p106"/>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88" name="Google Shape;1388;p106"/>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89" name="Google Shape;1389;p106"/>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390" name="Google Shape;1390;p106"/>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sp>
        <p:nvSpPr>
          <p:cNvPr id="1391" name="Google Shape;1391;p106"/>
          <p:cNvSpPr/>
          <p:nvPr/>
        </p:nvSpPr>
        <p:spPr>
          <a:xfrm>
            <a:off x="791072" y="890038"/>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二</a:t>
            </a:r>
            <a:r>
              <a:rPr lang="en-US" sz="1800" b="1" i="0" u="none" strike="noStrike" cap="none" dirty="0" smtClean="0">
                <a:solidFill>
                  <a:srgbClr val="0070C0"/>
                </a:solidFill>
                <a:latin typeface="Microsoft JhengHei"/>
                <a:ea typeface="Microsoft JhengHei"/>
                <a:cs typeface="Microsoft JhengHei"/>
                <a:sym typeface="Microsoft JhengHei"/>
              </a:rPr>
              <a:t>）</a:t>
            </a:r>
            <a:r>
              <a:rPr lang="en-US" altLang="zh-TW" sz="1800" b="1" i="0" u="none" strike="noStrike" cap="none" dirty="0" smtClean="0">
                <a:solidFill>
                  <a:srgbClr val="0070C0"/>
                </a:solidFill>
                <a:latin typeface="Microsoft JhengHei"/>
                <a:ea typeface="Microsoft JhengHei"/>
                <a:cs typeface="Microsoft JhengHei"/>
                <a:sym typeface="Microsoft JhengHei"/>
              </a:rPr>
              <a:t>Built-in</a:t>
            </a:r>
            <a:r>
              <a:rPr lang="zh-TW" altLang="en-US" sz="1800" b="1" i="0" u="none" strike="noStrike" cap="none" dirty="0" smtClean="0">
                <a:solidFill>
                  <a:srgbClr val="0070C0"/>
                </a:solidFill>
                <a:latin typeface="Microsoft JhengHei"/>
                <a:ea typeface="Microsoft JhengHei"/>
                <a:cs typeface="Microsoft JhengHei"/>
                <a:sym typeface="Microsoft JhengHei"/>
              </a:rPr>
              <a:t>變數</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1392" name="Google Shape;1392;p106"/>
          <p:cNvSpPr txBox="1"/>
          <p:nvPr/>
        </p:nvSpPr>
        <p:spPr>
          <a:xfrm>
            <a:off x="791072" y="1250504"/>
            <a:ext cx="4169391" cy="960247"/>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dirty="0" err="1">
                <a:solidFill>
                  <a:schemeClr val="dk1"/>
                </a:solidFill>
                <a:latin typeface="Microsoft JhengHei"/>
                <a:ea typeface="Microsoft JhengHei"/>
                <a:cs typeface="Microsoft JhengHei"/>
                <a:sym typeface="Microsoft JhengHei"/>
              </a:rPr>
              <a:t>Three.js有提供的Built-in</a:t>
            </a:r>
            <a:r>
              <a:rPr lang="en-US" sz="1400" b="0" i="0" u="none" strike="noStrike" cap="none" dirty="0" err="1" smtClean="0">
                <a:solidFill>
                  <a:schemeClr val="dk1"/>
                </a:solidFill>
                <a:latin typeface="Microsoft JhengHei"/>
                <a:ea typeface="Microsoft JhengHei"/>
                <a:cs typeface="Microsoft JhengHei"/>
                <a:sym typeface="Microsoft JhengHei"/>
              </a:rPr>
              <a:t>變數</a:t>
            </a:r>
            <a:r>
              <a:rPr lang="en-US" sz="1400" b="0" i="0" u="none" strike="noStrike" cap="none" dirty="0" smtClean="0">
                <a:solidFill>
                  <a:schemeClr val="dk1"/>
                </a:solidFill>
                <a:latin typeface="Microsoft JhengHei"/>
                <a:ea typeface="Microsoft JhengHei"/>
                <a:cs typeface="Microsoft JhengHei"/>
                <a:sym typeface="Microsoft JhengHei"/>
              </a:rPr>
              <a:t> </a:t>
            </a:r>
            <a:r>
              <a:rPr lang="en-US" dirty="0" smtClean="0">
                <a:solidFill>
                  <a:srgbClr val="C00000"/>
                </a:solidFill>
                <a:latin typeface="Microsoft JhengHei"/>
                <a:ea typeface="Microsoft JhengHei"/>
                <a:cs typeface="Microsoft JhengHei"/>
                <a:sym typeface="Microsoft JhengHei"/>
              </a:rPr>
              <a:t>(uniform</a:t>
            </a:r>
            <a:r>
              <a:rPr lang="en-US" altLang="zh-TW" dirty="0" smtClean="0">
                <a:solidFill>
                  <a:srgbClr val="C00000"/>
                </a:solidFill>
                <a:latin typeface="Microsoft JhengHei"/>
                <a:ea typeface="Microsoft JhengHei"/>
                <a:cs typeface="Microsoft JhengHei"/>
                <a:sym typeface="Microsoft JhengHei"/>
              </a:rPr>
              <a:t>)</a:t>
            </a:r>
            <a:endParaRPr sz="1400" b="0" i="0" u="none" strike="noStrike" cap="none" dirty="0">
              <a:solidFill>
                <a:srgbClr val="C00000"/>
              </a:solidFill>
              <a:latin typeface="Microsoft JhengHei"/>
              <a:ea typeface="Microsoft JhengHei"/>
              <a:cs typeface="Microsoft JhengHei"/>
              <a:sym typeface="Microsoft JhengHei"/>
            </a:endParaRPr>
          </a:p>
        </p:txBody>
      </p:sp>
      <p:graphicFrame>
        <p:nvGraphicFramePr>
          <p:cNvPr id="1393" name="Google Shape;1393;p106"/>
          <p:cNvGraphicFramePr/>
          <p:nvPr>
            <p:extLst>
              <p:ext uri="{D42A27DB-BD31-4B8C-83A1-F6EECF244321}">
                <p14:modId xmlns:p14="http://schemas.microsoft.com/office/powerpoint/2010/main" val="761506460"/>
              </p:ext>
            </p:extLst>
          </p:nvPr>
        </p:nvGraphicFramePr>
        <p:xfrm>
          <a:off x="692188" y="1645255"/>
          <a:ext cx="7472743" cy="3305984"/>
        </p:xfrm>
        <a:graphic>
          <a:graphicData uri="http://schemas.openxmlformats.org/drawingml/2006/table">
            <a:tbl>
              <a:tblPr firstRow="1" firstCol="1" bandRow="1">
                <a:noFill/>
                <a:tableStyleId>{F6E10484-2FFA-48EA-B249-C36301C676B8}</a:tableStyleId>
              </a:tblPr>
              <a:tblGrid>
                <a:gridCol w="1761526"/>
                <a:gridCol w="1041435"/>
                <a:gridCol w="1026139"/>
                <a:gridCol w="1658896"/>
                <a:gridCol w="1984747"/>
              </a:tblGrid>
              <a:tr h="194470">
                <a:tc>
                  <a:txBody>
                    <a:bodyPr/>
                    <a:lstStyle/>
                    <a:p>
                      <a:pPr marL="0" marR="0" lvl="0" indent="0" algn="ctr" rtl="0">
                        <a:lnSpc>
                          <a:spcPct val="100000"/>
                        </a:lnSpc>
                        <a:spcBef>
                          <a:spcPts val="0"/>
                        </a:spcBef>
                        <a:spcAft>
                          <a:spcPts val="0"/>
                        </a:spcAft>
                        <a:buNone/>
                      </a:pPr>
                      <a:r>
                        <a:rPr lang="en-US" sz="1000" u="none" strike="noStrike" cap="none" dirty="0" err="1">
                          <a:latin typeface="Microsoft JhengHei"/>
                          <a:ea typeface="Microsoft JhengHei"/>
                          <a:cs typeface="Microsoft JhengHei"/>
                          <a:sym typeface="Microsoft JhengHei"/>
                        </a:rPr>
                        <a:t>變數名稱</a:t>
                      </a:r>
                      <a:endParaRPr sz="1000" u="none" strike="noStrike" cap="none" dirty="0">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種類</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型態</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 </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 </a:t>
                      </a:r>
                      <a:endParaRPr sz="1000" u="none" strike="noStrike" cap="none">
                        <a:latin typeface="Microsoft JhengHei"/>
                        <a:ea typeface="Microsoft JhengHei"/>
                        <a:cs typeface="Microsoft JhengHei"/>
                        <a:sym typeface="Microsoft JhengHei"/>
                      </a:endParaRPr>
                    </a:p>
                  </a:txBody>
                  <a:tcPr marL="66008" marR="66008" marT="0" marB="0" anchor="ctr"/>
                </a:tc>
              </a:tr>
              <a:tr h="388939">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modelMatrix</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uniform</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mat4</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轉換到世界坐標系的矩陣</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object.matrixWorld</a:t>
                      </a:r>
                      <a:endParaRPr sz="1000" u="none" strike="noStrike" cap="none">
                        <a:latin typeface="Microsoft JhengHei"/>
                        <a:ea typeface="Microsoft JhengHei"/>
                        <a:cs typeface="Microsoft JhengHei"/>
                        <a:sym typeface="Microsoft JhengHei"/>
                      </a:endParaRPr>
                    </a:p>
                  </a:txBody>
                  <a:tcPr marL="66008" marR="66008" marT="0" marB="0" anchor="ctr"/>
                </a:tc>
              </a:tr>
              <a:tr h="583409">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modelViewMatrix</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dirty="0">
                          <a:latin typeface="Microsoft JhengHei"/>
                          <a:ea typeface="Microsoft JhengHei"/>
                          <a:cs typeface="Microsoft JhengHei"/>
                          <a:sym typeface="Microsoft JhengHei"/>
                        </a:rPr>
                        <a:t>uniform</a:t>
                      </a:r>
                      <a:endParaRPr sz="1000" u="none" strike="noStrike" cap="none" dirty="0">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mat4</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從模型轉換到眼睛坐標系的矩陣</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 </a:t>
                      </a:r>
                      <a:endParaRPr sz="1000" u="none" strike="noStrike" cap="none">
                        <a:latin typeface="Microsoft JhengHei"/>
                        <a:ea typeface="Microsoft JhengHei"/>
                        <a:cs typeface="Microsoft JhengHei"/>
                        <a:sym typeface="Microsoft JhengHei"/>
                      </a:endParaRPr>
                    </a:p>
                  </a:txBody>
                  <a:tcPr marL="66008" marR="66008" marT="0" marB="0" anchor="ctr"/>
                </a:tc>
              </a:tr>
              <a:tr h="388939">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projectionMatrix</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uniform</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mat4</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轉換到投影坐標系的矩陣</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camera.projectionMatrix</a:t>
                      </a:r>
                      <a:endParaRPr sz="1000" u="none" strike="noStrike" cap="none">
                        <a:latin typeface="Microsoft JhengHei"/>
                        <a:ea typeface="Microsoft JhengHei"/>
                        <a:cs typeface="Microsoft JhengHei"/>
                        <a:sym typeface="Microsoft JhengHei"/>
                      </a:endParaRPr>
                    </a:p>
                  </a:txBody>
                  <a:tcPr marL="66008" marR="66008" marT="0" marB="0" anchor="ctr"/>
                </a:tc>
              </a:tr>
              <a:tr h="583409">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viewMatrix</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uniform</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mat4</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從世界轉換到眼睛坐標系的矩陣</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camera.matrixWorldInverse</a:t>
                      </a:r>
                      <a:endParaRPr sz="1000" u="none" strike="noStrike" cap="none">
                        <a:latin typeface="Microsoft JhengHei"/>
                        <a:ea typeface="Microsoft JhengHei"/>
                        <a:cs typeface="Microsoft JhengHei"/>
                        <a:sym typeface="Microsoft JhengHei"/>
                      </a:endParaRPr>
                    </a:p>
                  </a:txBody>
                  <a:tcPr marL="66008" marR="66008" marT="0" marB="0" anchor="ctr"/>
                </a:tc>
              </a:tr>
              <a:tr h="583409">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normalMatrix</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uniform</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mat3</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法向量轉換到眼睛坐標系的矩陣</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 </a:t>
                      </a:r>
                      <a:endParaRPr sz="1000" u="none" strike="noStrike" cap="none">
                        <a:latin typeface="Microsoft JhengHei"/>
                        <a:ea typeface="Microsoft JhengHei"/>
                        <a:cs typeface="Microsoft JhengHei"/>
                        <a:sym typeface="Microsoft JhengHei"/>
                      </a:endParaRPr>
                    </a:p>
                  </a:txBody>
                  <a:tcPr marL="66008" marR="66008" marT="0" marB="0" anchor="ctr"/>
                </a:tc>
              </a:tr>
              <a:tr h="583409">
                <a:tc>
                  <a:txBody>
                    <a:bodyPr/>
                    <a:lstStyle/>
                    <a:p>
                      <a:pPr marL="0" marR="0" lvl="0" indent="0" algn="ctr" rtl="0">
                        <a:lnSpc>
                          <a:spcPct val="100000"/>
                        </a:lnSpc>
                        <a:spcBef>
                          <a:spcPts val="0"/>
                        </a:spcBef>
                        <a:spcAft>
                          <a:spcPts val="0"/>
                        </a:spcAft>
                        <a:buNone/>
                      </a:pPr>
                      <a:r>
                        <a:rPr lang="en-US" sz="1000" u="none" strike="noStrike" cap="none" dirty="0" err="1">
                          <a:latin typeface="Microsoft JhengHei"/>
                          <a:ea typeface="Microsoft JhengHei"/>
                          <a:cs typeface="Microsoft JhengHei"/>
                          <a:sym typeface="Microsoft JhengHei"/>
                        </a:rPr>
                        <a:t>cameraPosition</a:t>
                      </a:r>
                      <a:endParaRPr sz="1000" u="none" strike="noStrike" cap="none" dirty="0">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uniform</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vec3</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攝影機在世界坐標系中的位置</a:t>
                      </a:r>
                      <a:endParaRPr sz="1000" u="none" strike="noStrike" cap="none">
                        <a:latin typeface="Microsoft JhengHei"/>
                        <a:ea typeface="Microsoft JhengHei"/>
                        <a:cs typeface="Microsoft JhengHei"/>
                        <a:sym typeface="Microsoft JhengHei"/>
                      </a:endParaRPr>
                    </a:p>
                  </a:txBody>
                  <a:tcPr marL="66008" marR="66008" marT="0" marB="0" anchor="ctr"/>
                </a:tc>
                <a:tc>
                  <a:txBody>
                    <a:bodyPr/>
                    <a:lstStyle/>
                    <a:p>
                      <a:pPr marL="0" marR="0" lvl="0" indent="0" algn="ctr" rtl="0">
                        <a:lnSpc>
                          <a:spcPct val="100000"/>
                        </a:lnSpc>
                        <a:spcBef>
                          <a:spcPts val="0"/>
                        </a:spcBef>
                        <a:spcAft>
                          <a:spcPts val="0"/>
                        </a:spcAft>
                        <a:buNone/>
                      </a:pPr>
                      <a:r>
                        <a:rPr lang="en-US" sz="1000" u="none" strike="noStrike" cap="none" dirty="0">
                          <a:latin typeface="Microsoft JhengHei"/>
                          <a:ea typeface="Microsoft JhengHei"/>
                          <a:cs typeface="Microsoft JhengHei"/>
                          <a:sym typeface="Microsoft JhengHei"/>
                        </a:rPr>
                        <a:t> </a:t>
                      </a:r>
                      <a:endParaRPr sz="1000" u="none" strike="noStrike" cap="none" dirty="0">
                        <a:latin typeface="Microsoft JhengHei"/>
                        <a:ea typeface="Microsoft JhengHei"/>
                        <a:cs typeface="Microsoft JhengHei"/>
                        <a:sym typeface="Microsoft JhengHei"/>
                      </a:endParaRPr>
                    </a:p>
                  </a:txBody>
                  <a:tcPr marL="66008" marR="66008" marT="0" marB="0" anchor="ct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106"/>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八、Shader撰寫</a:t>
            </a:r>
            <a:endParaRPr sz="4000" b="1">
              <a:solidFill>
                <a:srgbClr val="002060"/>
              </a:solidFill>
            </a:endParaRPr>
          </a:p>
        </p:txBody>
      </p:sp>
      <p:grpSp>
        <p:nvGrpSpPr>
          <p:cNvPr id="1381" name="Google Shape;1381;p106"/>
          <p:cNvGrpSpPr/>
          <p:nvPr/>
        </p:nvGrpSpPr>
        <p:grpSpPr>
          <a:xfrm>
            <a:off x="0" y="0"/>
            <a:ext cx="791072" cy="791072"/>
            <a:chOff x="0" y="0"/>
            <a:chExt cx="791072" cy="791072"/>
          </a:xfrm>
        </p:grpSpPr>
        <p:sp>
          <p:nvSpPr>
            <p:cNvPr id="1382" name="Google Shape;1382;p106"/>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83" name="Google Shape;1383;p106"/>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84" name="Google Shape;1384;p106"/>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85" name="Google Shape;1385;p106"/>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386" name="Google Shape;1386;p106"/>
          <p:cNvGrpSpPr/>
          <p:nvPr/>
        </p:nvGrpSpPr>
        <p:grpSpPr>
          <a:xfrm>
            <a:off x="8460432" y="4299942"/>
            <a:ext cx="500406" cy="640288"/>
            <a:chOff x="8460432" y="4299942"/>
            <a:chExt cx="500406" cy="640288"/>
          </a:xfrm>
        </p:grpSpPr>
        <p:sp>
          <p:nvSpPr>
            <p:cNvPr id="1387" name="Google Shape;1387;p106"/>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88" name="Google Shape;1388;p106"/>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89" name="Google Shape;1389;p106"/>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390" name="Google Shape;1390;p106"/>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63</a:t>
            </a:fld>
            <a:endParaRPr/>
          </a:p>
        </p:txBody>
      </p:sp>
      <p:graphicFrame>
        <p:nvGraphicFramePr>
          <p:cNvPr id="1393" name="Google Shape;1393;p106"/>
          <p:cNvGraphicFramePr/>
          <p:nvPr>
            <p:extLst>
              <p:ext uri="{D42A27DB-BD31-4B8C-83A1-F6EECF244321}">
                <p14:modId xmlns:p14="http://schemas.microsoft.com/office/powerpoint/2010/main" val="1926946429"/>
              </p:ext>
            </p:extLst>
          </p:nvPr>
        </p:nvGraphicFramePr>
        <p:xfrm>
          <a:off x="459836" y="1700385"/>
          <a:ext cx="7572422" cy="3184569"/>
        </p:xfrm>
        <a:graphic>
          <a:graphicData uri="http://schemas.openxmlformats.org/drawingml/2006/table">
            <a:tbl>
              <a:tblPr firstRow="1" firstCol="1" bandRow="1">
                <a:noFill/>
                <a:tableStyleId>{F6E10484-2FFA-48EA-B249-C36301C676B8}</a:tableStyleId>
              </a:tblPr>
              <a:tblGrid>
                <a:gridCol w="1785023"/>
                <a:gridCol w="1055327"/>
                <a:gridCol w="1039827"/>
                <a:gridCol w="1681024"/>
                <a:gridCol w="2011221"/>
              </a:tblGrid>
              <a:tr h="228611">
                <a:tc>
                  <a:txBody>
                    <a:bodyPr/>
                    <a:lstStyle/>
                    <a:p>
                      <a:pPr marL="0" marR="0" lvl="0" indent="0" algn="ctr" rtl="0">
                        <a:lnSpc>
                          <a:spcPct val="100000"/>
                        </a:lnSpc>
                        <a:spcBef>
                          <a:spcPts val="0"/>
                        </a:spcBef>
                        <a:spcAft>
                          <a:spcPts val="0"/>
                        </a:spcAft>
                        <a:buNone/>
                      </a:pPr>
                      <a:r>
                        <a:rPr lang="en-US" sz="1000" u="none" strike="noStrike" cap="none" dirty="0" err="1">
                          <a:latin typeface="Microsoft JhengHei"/>
                          <a:ea typeface="Microsoft JhengHei"/>
                          <a:cs typeface="Microsoft JhengHei"/>
                          <a:sym typeface="Microsoft JhengHei"/>
                        </a:rPr>
                        <a:t>變數名稱</a:t>
                      </a:r>
                      <a:endParaRPr sz="1000" u="none" strike="noStrike" cap="none" dirty="0">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種類</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型態</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 </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 </a:t>
                      </a:r>
                      <a:endParaRPr sz="1000" u="none" strike="noStrike" cap="none">
                        <a:latin typeface="Microsoft JhengHei"/>
                        <a:ea typeface="Microsoft JhengHei"/>
                        <a:cs typeface="Microsoft JhengHei"/>
                        <a:sym typeface="Microsoft JhengHei"/>
                      </a:endParaRPr>
                    </a:p>
                  </a:txBody>
                  <a:tcPr marL="66888" marR="66888" marT="0" marB="0" anchor="ctr"/>
                </a:tc>
              </a:tr>
              <a:tr h="591192">
                <a:tc>
                  <a:txBody>
                    <a:bodyPr/>
                    <a:lstStyle/>
                    <a:p>
                      <a:pPr marL="0" marR="0" lvl="0" indent="0" algn="ctr" rtl="0">
                        <a:lnSpc>
                          <a:spcPct val="100000"/>
                        </a:lnSpc>
                        <a:spcBef>
                          <a:spcPts val="0"/>
                        </a:spcBef>
                        <a:spcAft>
                          <a:spcPts val="0"/>
                        </a:spcAft>
                        <a:buNone/>
                      </a:pPr>
                      <a:r>
                        <a:rPr lang="en-US" sz="1000" u="none" strike="noStrike" cap="none" dirty="0" err="1">
                          <a:latin typeface="Microsoft JhengHei"/>
                          <a:ea typeface="Microsoft JhengHei"/>
                          <a:cs typeface="Microsoft JhengHei"/>
                          <a:sym typeface="Microsoft JhengHei"/>
                        </a:rPr>
                        <a:t>instanceMatrix</a:t>
                      </a:r>
                      <a:endParaRPr sz="1000" u="none" strike="noStrike" cap="none" dirty="0">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attribute</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mat4</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曲面空間局部變換矩陣</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dirty="0">
                          <a:latin typeface="Microsoft JhengHei"/>
                          <a:ea typeface="Microsoft JhengHei"/>
                          <a:cs typeface="Microsoft JhengHei"/>
                          <a:sym typeface="Microsoft JhengHei"/>
                        </a:rPr>
                        <a:t>THREE. </a:t>
                      </a:r>
                      <a:r>
                        <a:rPr lang="en-US" sz="1000" u="none" strike="noStrike" cap="none" dirty="0" err="1">
                          <a:latin typeface="Microsoft JhengHei"/>
                          <a:ea typeface="Microsoft JhengHei"/>
                          <a:cs typeface="Microsoft JhengHei"/>
                          <a:sym typeface="Microsoft JhengHei"/>
                        </a:rPr>
                        <a:t>InstancedMesh.instanceMatrix</a:t>
                      </a:r>
                      <a:endParaRPr sz="1000" u="none" strike="noStrike" cap="none" dirty="0">
                        <a:latin typeface="Microsoft JhengHei"/>
                        <a:ea typeface="Microsoft JhengHei"/>
                        <a:cs typeface="Microsoft JhengHei"/>
                        <a:sym typeface="Microsoft JhengHei"/>
                      </a:endParaRPr>
                    </a:p>
                  </a:txBody>
                  <a:tcPr marL="66888" marR="66888" marT="0" marB="0" anchor="ctr"/>
                </a:tc>
              </a:tr>
              <a:tr h="197064">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position</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attribute </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 vec3</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頂點位置 </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 </a:t>
                      </a:r>
                      <a:endParaRPr sz="1000" u="none" strike="noStrike" cap="none">
                        <a:latin typeface="Microsoft JhengHei"/>
                        <a:ea typeface="Microsoft JhengHei"/>
                        <a:cs typeface="Microsoft JhengHei"/>
                        <a:sym typeface="Microsoft JhengHei"/>
                      </a:endParaRPr>
                    </a:p>
                  </a:txBody>
                  <a:tcPr marL="66888" marR="66888" marT="0" marB="0" anchor="ctr"/>
                </a:tc>
              </a:tr>
              <a:tr h="197064">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color</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attribute </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vec3 </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頂點顏色 </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 </a:t>
                      </a:r>
                      <a:endParaRPr sz="1000" u="none" strike="noStrike" cap="none">
                        <a:latin typeface="Microsoft JhengHei"/>
                        <a:ea typeface="Microsoft JhengHei"/>
                        <a:cs typeface="Microsoft JhengHei"/>
                        <a:sym typeface="Microsoft JhengHei"/>
                      </a:endParaRPr>
                    </a:p>
                  </a:txBody>
                  <a:tcPr marL="66888" marR="66888" marT="0" marB="0" anchor="ctr"/>
                </a:tc>
              </a:tr>
              <a:tr h="197064">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normal</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 attribute</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vec3 </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 頂點法向量</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 </a:t>
                      </a:r>
                      <a:endParaRPr sz="1000" u="none" strike="noStrike" cap="none">
                        <a:latin typeface="Microsoft JhengHei"/>
                        <a:ea typeface="Microsoft JhengHei"/>
                        <a:cs typeface="Microsoft JhengHei"/>
                        <a:sym typeface="Microsoft JhengHei"/>
                      </a:endParaRPr>
                    </a:p>
                  </a:txBody>
                  <a:tcPr marL="66888" marR="66888" marT="0" marB="0" anchor="ctr"/>
                </a:tc>
              </a:tr>
              <a:tr h="197064">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uv</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attribute </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 vec2</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 頂點材質貼圖座標</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 </a:t>
                      </a:r>
                      <a:endParaRPr sz="1000" u="none" strike="noStrike" cap="none">
                        <a:latin typeface="Microsoft JhengHei"/>
                        <a:ea typeface="Microsoft JhengHei"/>
                        <a:cs typeface="Microsoft JhengHei"/>
                        <a:sym typeface="Microsoft JhengHei"/>
                      </a:endParaRPr>
                    </a:p>
                  </a:txBody>
                  <a:tcPr marL="66888" marR="66888" marT="0" marB="0" anchor="ctr"/>
                </a:tc>
              </a:tr>
              <a:tr h="788255">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morphTarget0,</a:t>
                      </a:r>
                      <a:endParaRPr sz="1000" u="none" strike="noStrike" cap="none">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morphTarget1,</a:t>
                      </a:r>
                      <a:endParaRPr sz="1000" u="none" strike="noStrike" cap="none">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morphTarget2,</a:t>
                      </a:r>
                      <a:endParaRPr sz="1000" u="none" strike="noStrike" cap="none">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morphTarget3</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attribute </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 vec3</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局部的物體形變 </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 </a:t>
                      </a:r>
                      <a:endParaRPr sz="1000" u="none" strike="noStrike" cap="none">
                        <a:latin typeface="Microsoft JhengHei"/>
                        <a:ea typeface="Microsoft JhengHei"/>
                        <a:cs typeface="Microsoft JhengHei"/>
                        <a:sym typeface="Microsoft JhengHei"/>
                      </a:endParaRPr>
                    </a:p>
                  </a:txBody>
                  <a:tcPr marL="66888" marR="66888" marT="0" marB="0" anchor="ctr"/>
                </a:tc>
              </a:tr>
              <a:tr h="788255">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morphNormal0,</a:t>
                      </a:r>
                      <a:endParaRPr sz="1000" u="none" strike="noStrike" cap="none">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morphNormal1,</a:t>
                      </a:r>
                      <a:endParaRPr sz="1000" u="none" strike="noStrike" cap="none">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morphNormal2,</a:t>
                      </a:r>
                      <a:endParaRPr sz="1000" u="none" strike="noStrike" cap="none">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morphNormal3</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attribute </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a:latin typeface="Microsoft JhengHei"/>
                          <a:ea typeface="Microsoft JhengHei"/>
                          <a:cs typeface="Microsoft JhengHei"/>
                          <a:sym typeface="Microsoft JhengHei"/>
                        </a:rPr>
                        <a:t>vec3 </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u="none" strike="noStrike" cap="none">
                          <a:latin typeface="Microsoft JhengHei"/>
                          <a:ea typeface="Microsoft JhengHei"/>
                          <a:cs typeface="Microsoft JhengHei"/>
                          <a:sym typeface="Microsoft JhengHei"/>
                        </a:rPr>
                        <a:t> 局部的物體形變 </a:t>
                      </a:r>
                      <a:endParaRPr sz="1000" u="none" strike="noStrike" cap="none">
                        <a:latin typeface="Microsoft JhengHei"/>
                        <a:ea typeface="Microsoft JhengHei"/>
                        <a:cs typeface="Microsoft JhengHei"/>
                        <a:sym typeface="Microsoft JhengHei"/>
                      </a:endParaRPr>
                    </a:p>
                  </a:txBody>
                  <a:tcPr marL="66888" marR="66888" marT="0" marB="0" anchor="ctr"/>
                </a:tc>
                <a:tc>
                  <a:txBody>
                    <a:bodyPr/>
                    <a:lstStyle/>
                    <a:p>
                      <a:pPr marL="0" marR="0" lvl="0" indent="0" algn="ctr" rtl="0">
                        <a:lnSpc>
                          <a:spcPct val="100000"/>
                        </a:lnSpc>
                        <a:spcBef>
                          <a:spcPts val="0"/>
                        </a:spcBef>
                        <a:spcAft>
                          <a:spcPts val="0"/>
                        </a:spcAft>
                        <a:buNone/>
                      </a:pPr>
                      <a:r>
                        <a:rPr lang="en-US" sz="1000" u="none" strike="noStrike" cap="none" dirty="0">
                          <a:latin typeface="Microsoft JhengHei"/>
                          <a:ea typeface="Microsoft JhengHei"/>
                          <a:cs typeface="Microsoft JhengHei"/>
                          <a:sym typeface="Microsoft JhengHei"/>
                        </a:rPr>
                        <a:t> </a:t>
                      </a:r>
                      <a:endParaRPr sz="1000" u="none" strike="noStrike" cap="none" dirty="0">
                        <a:latin typeface="Microsoft JhengHei"/>
                        <a:ea typeface="Microsoft JhengHei"/>
                        <a:cs typeface="Microsoft JhengHei"/>
                        <a:sym typeface="Microsoft JhengHei"/>
                      </a:endParaRPr>
                    </a:p>
                  </a:txBody>
                  <a:tcPr marL="66888" marR="66888" marT="0" marB="0" anchor="ctr"/>
                </a:tc>
              </a:tr>
            </a:tbl>
          </a:graphicData>
        </a:graphic>
      </p:graphicFrame>
      <p:sp>
        <p:nvSpPr>
          <p:cNvPr id="16" name="Google Shape;1391;p106"/>
          <p:cNvSpPr/>
          <p:nvPr/>
        </p:nvSpPr>
        <p:spPr>
          <a:xfrm>
            <a:off x="791072" y="890038"/>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二</a:t>
            </a:r>
            <a:r>
              <a:rPr lang="en-US" sz="1800" b="1" i="0" u="none" strike="noStrike" cap="none" dirty="0" smtClean="0">
                <a:solidFill>
                  <a:srgbClr val="0070C0"/>
                </a:solidFill>
                <a:latin typeface="Microsoft JhengHei"/>
                <a:ea typeface="Microsoft JhengHei"/>
                <a:cs typeface="Microsoft JhengHei"/>
                <a:sym typeface="Microsoft JhengHei"/>
              </a:rPr>
              <a:t>）</a:t>
            </a:r>
            <a:r>
              <a:rPr lang="en-US" altLang="zh-TW" sz="1800" b="1" i="0" u="none" strike="noStrike" cap="none" dirty="0" smtClean="0">
                <a:solidFill>
                  <a:srgbClr val="0070C0"/>
                </a:solidFill>
                <a:latin typeface="Microsoft JhengHei"/>
                <a:ea typeface="Microsoft JhengHei"/>
                <a:cs typeface="Microsoft JhengHei"/>
                <a:sym typeface="Microsoft JhengHei"/>
              </a:rPr>
              <a:t>Built-in</a:t>
            </a:r>
            <a:r>
              <a:rPr lang="zh-TW" altLang="en-US" sz="1800" b="1" i="0" u="none" strike="noStrike" cap="none" dirty="0" smtClean="0">
                <a:solidFill>
                  <a:srgbClr val="0070C0"/>
                </a:solidFill>
                <a:latin typeface="Microsoft JhengHei"/>
                <a:ea typeface="Microsoft JhengHei"/>
                <a:cs typeface="Microsoft JhengHei"/>
                <a:sym typeface="Microsoft JhengHei"/>
              </a:rPr>
              <a:t>變數</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17" name="Google Shape;1392;p106"/>
          <p:cNvSpPr txBox="1"/>
          <p:nvPr/>
        </p:nvSpPr>
        <p:spPr>
          <a:xfrm>
            <a:off x="692188" y="1250504"/>
            <a:ext cx="4169391" cy="960247"/>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dirty="0" err="1">
                <a:solidFill>
                  <a:schemeClr val="dk1"/>
                </a:solidFill>
                <a:latin typeface="Microsoft JhengHei"/>
                <a:ea typeface="Microsoft JhengHei"/>
                <a:cs typeface="Microsoft JhengHei"/>
                <a:sym typeface="Microsoft JhengHei"/>
              </a:rPr>
              <a:t>Three.js有提供的Built-in</a:t>
            </a:r>
            <a:r>
              <a:rPr lang="en-US" sz="1400" b="0" i="0" u="none" strike="noStrike" cap="none" dirty="0" err="1" smtClean="0">
                <a:solidFill>
                  <a:schemeClr val="dk1"/>
                </a:solidFill>
                <a:latin typeface="Microsoft JhengHei"/>
                <a:ea typeface="Microsoft JhengHei"/>
                <a:cs typeface="Microsoft JhengHei"/>
                <a:sym typeface="Microsoft JhengHei"/>
              </a:rPr>
              <a:t>變數</a:t>
            </a:r>
            <a:r>
              <a:rPr lang="en-US" sz="1400" b="0" i="0" u="none" strike="noStrike" cap="none" dirty="0" smtClean="0">
                <a:solidFill>
                  <a:schemeClr val="dk1"/>
                </a:solidFill>
                <a:latin typeface="Microsoft JhengHei"/>
                <a:ea typeface="Microsoft JhengHei"/>
                <a:cs typeface="Microsoft JhengHei"/>
                <a:sym typeface="Microsoft JhengHei"/>
              </a:rPr>
              <a:t> </a:t>
            </a:r>
            <a:r>
              <a:rPr lang="en-US" dirty="0" smtClean="0">
                <a:solidFill>
                  <a:schemeClr val="dk1"/>
                </a:solidFill>
                <a:latin typeface="Microsoft JhengHei"/>
                <a:ea typeface="Microsoft JhengHei"/>
                <a:cs typeface="Microsoft JhengHei"/>
                <a:sym typeface="Microsoft JhengHei"/>
              </a:rPr>
              <a:t>(</a:t>
            </a:r>
            <a:r>
              <a:rPr lang="en-US" dirty="0" smtClean="0">
                <a:solidFill>
                  <a:srgbClr val="7030A0"/>
                </a:solidFill>
                <a:latin typeface="Microsoft JhengHei"/>
                <a:ea typeface="Microsoft JhengHei"/>
                <a:cs typeface="Microsoft JhengHei"/>
                <a:sym typeface="Microsoft JhengHei"/>
              </a:rPr>
              <a:t>attribute</a:t>
            </a:r>
            <a:r>
              <a:rPr lang="en-US" altLang="zh-TW" dirty="0" smtClean="0">
                <a:solidFill>
                  <a:schemeClr val="dk1"/>
                </a:solidFill>
                <a:latin typeface="Microsoft JhengHei"/>
                <a:ea typeface="Microsoft JhengHei"/>
                <a:cs typeface="Microsoft JhengHei"/>
                <a:sym typeface="Microsoft JhengHei"/>
              </a:rPr>
              <a:t>)</a:t>
            </a:r>
            <a:endParaRPr sz="1400" b="0" i="0" u="none" strike="noStrike" cap="none" dirty="0">
              <a:solidFill>
                <a:schemeClr val="dk1"/>
              </a:solidFill>
              <a:latin typeface="Microsoft JhengHei"/>
              <a:ea typeface="Microsoft JhengHei"/>
              <a:cs typeface="Microsoft JhengHei"/>
              <a:sym typeface="Microsoft JhengHei"/>
            </a:endParaRPr>
          </a:p>
        </p:txBody>
      </p:sp>
    </p:spTree>
    <p:extLst>
      <p:ext uri="{BB962C8B-B14F-4D97-AF65-F5344CB8AC3E}">
        <p14:creationId xmlns:p14="http://schemas.microsoft.com/office/powerpoint/2010/main" val="1300080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107"/>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八、Shader撰寫</a:t>
            </a:r>
            <a:endParaRPr sz="4000" b="1">
              <a:solidFill>
                <a:srgbClr val="002060"/>
              </a:solidFill>
            </a:endParaRPr>
          </a:p>
        </p:txBody>
      </p:sp>
      <p:grpSp>
        <p:nvGrpSpPr>
          <p:cNvPr id="1399" name="Google Shape;1399;p107"/>
          <p:cNvGrpSpPr/>
          <p:nvPr/>
        </p:nvGrpSpPr>
        <p:grpSpPr>
          <a:xfrm>
            <a:off x="0" y="0"/>
            <a:ext cx="791072" cy="791072"/>
            <a:chOff x="0" y="0"/>
            <a:chExt cx="791072" cy="791072"/>
          </a:xfrm>
        </p:grpSpPr>
        <p:sp>
          <p:nvSpPr>
            <p:cNvPr id="1400" name="Google Shape;1400;p107"/>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01" name="Google Shape;1401;p107"/>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02" name="Google Shape;1402;p107"/>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03" name="Google Shape;1403;p107"/>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404" name="Google Shape;1404;p107"/>
          <p:cNvGrpSpPr/>
          <p:nvPr/>
        </p:nvGrpSpPr>
        <p:grpSpPr>
          <a:xfrm>
            <a:off x="8460432" y="4299942"/>
            <a:ext cx="500406" cy="640288"/>
            <a:chOff x="8460432" y="4299942"/>
            <a:chExt cx="500406" cy="640288"/>
          </a:xfrm>
        </p:grpSpPr>
        <p:sp>
          <p:nvSpPr>
            <p:cNvPr id="1405" name="Google Shape;1405;p107"/>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06" name="Google Shape;1406;p107"/>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07" name="Google Shape;1407;p107"/>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408" name="Google Shape;1408;p107"/>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64</a:t>
            </a:fld>
            <a:endParaRPr/>
          </a:p>
        </p:txBody>
      </p:sp>
      <p:sp>
        <p:nvSpPr>
          <p:cNvPr id="1409" name="Google Shape;1409;p107"/>
          <p:cNvSpPr/>
          <p:nvPr/>
        </p:nvSpPr>
        <p:spPr>
          <a:xfrm>
            <a:off x="791072" y="890038"/>
            <a:ext cx="3246832" cy="432048"/>
          </a:xfrm>
          <a:prstGeom prst="rect">
            <a:avLst/>
          </a:prstGeom>
          <a:noFill/>
          <a:ln>
            <a:noFill/>
          </a:ln>
        </p:spPr>
        <p:txBody>
          <a:bodyPr spcFirstLastPara="1" wrap="square" lIns="91425" tIns="45700" rIns="91425" bIns="45700" anchor="ctr" anchorCtr="0">
            <a:noAutofit/>
          </a:bodyPr>
          <a:lstStyle/>
          <a:p>
            <a:pPr lvl="0"/>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三</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dirty="0">
                <a:solidFill>
                  <a:srgbClr val="0070C0"/>
                </a:solidFill>
                <a:latin typeface="Microsoft JhengHei"/>
                <a:ea typeface="Microsoft JhengHei"/>
                <a:cs typeface="Microsoft JhengHei"/>
                <a:sym typeface="Microsoft JhengHei"/>
              </a:rPr>
              <a:t>傳值</a:t>
            </a:r>
            <a:r>
              <a:rPr lang="zh-TW" altLang="en-US" sz="1800" b="1" dirty="0" smtClean="0">
                <a:solidFill>
                  <a:srgbClr val="0070C0"/>
                </a:solidFill>
                <a:latin typeface="Microsoft JhengHei"/>
                <a:ea typeface="Microsoft JhengHei"/>
                <a:cs typeface="Microsoft JhengHei"/>
                <a:sym typeface="Microsoft JhengHei"/>
              </a:rPr>
              <a:t>方法</a:t>
            </a:r>
            <a:endParaRPr lang="zh-TW" altLang="en-US" sz="1800" b="1" dirty="0">
              <a:solidFill>
                <a:srgbClr val="0070C0"/>
              </a:solidFill>
              <a:latin typeface="Microsoft JhengHei"/>
              <a:ea typeface="Microsoft JhengHei"/>
              <a:cs typeface="Microsoft JhengHei"/>
              <a:sym typeface="Microsoft JhengHei"/>
            </a:endParaRPr>
          </a:p>
        </p:txBody>
      </p:sp>
      <p:sp>
        <p:nvSpPr>
          <p:cNvPr id="1410" name="Google Shape;1410;p107"/>
          <p:cNvSpPr/>
          <p:nvPr/>
        </p:nvSpPr>
        <p:spPr>
          <a:xfrm>
            <a:off x="897648" y="1322895"/>
            <a:ext cx="2752677"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err="1">
                <a:solidFill>
                  <a:srgbClr val="000000"/>
                </a:solidFill>
                <a:latin typeface="Microsoft JhengHei"/>
                <a:ea typeface="Microsoft JhengHei"/>
                <a:cs typeface="Microsoft JhengHei"/>
                <a:sym typeface="Microsoft JhengHei"/>
              </a:rPr>
              <a:t>Three.js中attribute傳值方法</a:t>
            </a:r>
            <a:endParaRPr sz="1400" b="0" i="0" u="none" strike="noStrike" cap="none" dirty="0">
              <a:solidFill>
                <a:srgbClr val="000000"/>
              </a:solidFill>
              <a:latin typeface="Microsoft JhengHei"/>
              <a:ea typeface="Microsoft JhengHei"/>
              <a:cs typeface="Microsoft JhengHei"/>
              <a:sym typeface="Microsoft JhengHei"/>
            </a:endParaRPr>
          </a:p>
        </p:txBody>
      </p:sp>
      <p:sp>
        <p:nvSpPr>
          <p:cNvPr id="1411" name="Google Shape;1411;p107"/>
          <p:cNvSpPr/>
          <p:nvPr/>
        </p:nvSpPr>
        <p:spPr>
          <a:xfrm>
            <a:off x="897648" y="1697810"/>
            <a:ext cx="7641044" cy="474199"/>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100" b="1" i="0" u="none" strike="noStrike" cap="none">
                <a:solidFill>
                  <a:srgbClr val="0000FF"/>
                </a:solidFill>
                <a:latin typeface="Courier New"/>
                <a:ea typeface="Courier New"/>
                <a:cs typeface="Courier New"/>
                <a:sym typeface="Courier New"/>
              </a:rPr>
              <a:t>var</a:t>
            </a:r>
            <a:r>
              <a:rPr lang="en-US" sz="1100" b="0" i="0" u="none" strike="noStrike" cap="none">
                <a:solidFill>
                  <a:srgbClr val="000000"/>
                </a:solidFill>
                <a:latin typeface="Courier New"/>
                <a:ea typeface="Courier New"/>
                <a:cs typeface="Courier New"/>
                <a:sym typeface="Courier New"/>
              </a:rPr>
              <a:t> positionAttribute </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FF"/>
                </a:solidFill>
                <a:latin typeface="Courier New"/>
                <a:ea typeface="Courier New"/>
                <a:cs typeface="Courier New"/>
                <a:sym typeface="Courier New"/>
              </a:rPr>
              <a:t>new</a:t>
            </a:r>
            <a:r>
              <a:rPr lang="en-US" sz="1100" b="0" i="0" u="none" strike="noStrike" cap="none">
                <a:solidFill>
                  <a:srgbClr val="000000"/>
                </a:solidFill>
                <a:latin typeface="Courier New"/>
                <a:ea typeface="Courier New"/>
                <a:cs typeface="Courier New"/>
                <a:sym typeface="Courier New"/>
              </a:rPr>
              <a:t> THREE</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Float32BufferAttribute</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8000"/>
                </a:solidFill>
                <a:latin typeface="Courier New"/>
                <a:ea typeface="Courier New"/>
                <a:cs typeface="Courier New"/>
                <a:sym typeface="Courier New"/>
              </a:rPr>
              <a:t>/*這裡放Buffer data*/</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1100" b="0" i="0" u="none" strike="noStrike" cap="none">
                <a:solidFill>
                  <a:srgbClr val="FF8000"/>
                </a:solidFill>
                <a:latin typeface="Courier New"/>
                <a:ea typeface="Courier New"/>
                <a:cs typeface="Courier New"/>
                <a:sym typeface="Courier New"/>
              </a:rPr>
              <a:t>3</a:t>
            </a:r>
            <a:r>
              <a:rPr lang="en-US" sz="1100" b="0" i="0" u="none" strike="noStrike" cap="none">
                <a:solidFill>
                  <a:srgbClr val="000000"/>
                </a:solidFill>
                <a:latin typeface="Courier New"/>
                <a:ea typeface="Courier New"/>
                <a:cs typeface="Courier New"/>
                <a:sym typeface="Courier New"/>
              </a:rPr>
              <a:t> </a:t>
            </a:r>
            <a:r>
              <a:rPr lang="en-US" sz="1100" b="1" i="0" u="none" strike="noStrike" cap="none">
                <a:solidFill>
                  <a:srgbClr val="000080"/>
                </a:solidFill>
                <a:latin typeface="Courier New"/>
                <a:ea typeface="Courier New"/>
                <a:cs typeface="Courier New"/>
                <a:sym typeface="Courier New"/>
              </a:rPr>
              <a:t>);</a:t>
            </a:r>
            <a:endParaRPr sz="16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0" i="0" u="none" strike="noStrike" cap="none">
                <a:solidFill>
                  <a:srgbClr val="000000"/>
                </a:solidFill>
                <a:latin typeface="Courier New"/>
                <a:ea typeface="Courier New"/>
                <a:cs typeface="Courier New"/>
                <a:sym typeface="Courier New"/>
              </a:rPr>
              <a:t>geometry</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addAttribute</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a:t>
            </a:r>
            <a:r>
              <a:rPr lang="en-US" sz="1100" b="0" i="0" u="none" strike="noStrike" cap="none">
                <a:solidFill>
                  <a:srgbClr val="808080"/>
                </a:solidFill>
                <a:latin typeface="Courier New"/>
                <a:ea typeface="Courier New"/>
                <a:cs typeface="Courier New"/>
                <a:sym typeface="Courier New"/>
              </a:rPr>
              <a:t>'my_position'</a:t>
            </a:r>
            <a:r>
              <a:rPr lang="en-US" sz="1100" b="0" i="0" u="none" strike="noStrike" cap="none">
                <a:solidFill>
                  <a:srgbClr val="008000"/>
                </a:solidFill>
                <a:latin typeface="Courier New"/>
                <a:ea typeface="Courier New"/>
                <a:cs typeface="Courier New"/>
                <a:sym typeface="Courier New"/>
              </a:rPr>
              <a:t>/*這裡放GLSL變數名*/</a:t>
            </a:r>
            <a:r>
              <a:rPr lang="en-US" sz="1100" b="1" i="0" u="none" strike="noStrike" cap="none">
                <a:solidFill>
                  <a:srgbClr val="000080"/>
                </a:solidFill>
                <a:latin typeface="Courier New"/>
                <a:ea typeface="Courier New"/>
                <a:cs typeface="Courier New"/>
                <a:sym typeface="Courier New"/>
              </a:rPr>
              <a:t>,</a:t>
            </a:r>
            <a:r>
              <a:rPr lang="en-US" sz="1100" b="0" i="0" u="none" strike="noStrike" cap="none">
                <a:solidFill>
                  <a:srgbClr val="000000"/>
                </a:solidFill>
                <a:latin typeface="Courier New"/>
                <a:ea typeface="Courier New"/>
                <a:cs typeface="Courier New"/>
                <a:sym typeface="Courier New"/>
              </a:rPr>
              <a:t> positionAttribute </a:t>
            </a:r>
            <a:r>
              <a:rPr lang="en-US" sz="1100" b="1" i="0" u="none" strike="noStrike" cap="none">
                <a:solidFill>
                  <a:srgbClr val="000080"/>
                </a:solidFill>
                <a:latin typeface="Courier New"/>
                <a:ea typeface="Courier New"/>
                <a:cs typeface="Courier New"/>
                <a:sym typeface="Courier New"/>
              </a:rPr>
              <a:t>);</a:t>
            </a:r>
            <a:endParaRPr sz="1600" b="0" i="0" u="none" strike="noStrike" cap="none">
              <a:solidFill>
                <a:schemeClr val="lt1"/>
              </a:solidFill>
              <a:latin typeface="Calibri"/>
              <a:ea typeface="Calibri"/>
              <a:cs typeface="Calibri"/>
              <a:sym typeface="Calibri"/>
            </a:endParaRPr>
          </a:p>
        </p:txBody>
      </p:sp>
      <p:sp>
        <p:nvSpPr>
          <p:cNvPr id="1412" name="Google Shape;1412;p107"/>
          <p:cNvSpPr/>
          <p:nvPr/>
        </p:nvSpPr>
        <p:spPr>
          <a:xfrm>
            <a:off x="897648" y="2338385"/>
            <a:ext cx="3436608" cy="95410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Microsoft JhengHei"/>
                <a:ea typeface="Microsoft JhengHei"/>
                <a:cs typeface="Microsoft JhengHei"/>
                <a:sym typeface="Microsoft JhengHei"/>
              </a:rPr>
              <a:t>Three.js中uniform傳值方法</a:t>
            </a:r>
            <a:endParaRPr sz="1400" b="0" i="0" u="none" strike="noStrike" cap="none">
              <a:solidFill>
                <a:srgbClr val="000000"/>
              </a:solidFill>
              <a:latin typeface="Microsoft JhengHei"/>
              <a:ea typeface="Microsoft JhengHei"/>
              <a:cs typeface="Microsoft JhengHei"/>
              <a:sym typeface="Microsoft JhengHei"/>
            </a:endParaRPr>
          </a:p>
          <a:p>
            <a:pPr marL="0" marR="0" lvl="5" indent="0" algn="l" rtl="0">
              <a:lnSpc>
                <a:spcPct val="100000"/>
              </a:lnSpc>
              <a:spcBef>
                <a:spcPts val="0"/>
              </a:spcBef>
              <a:spcAft>
                <a:spcPts val="0"/>
              </a:spcAft>
              <a:buNone/>
            </a:pPr>
            <a:r>
              <a:rPr lang="en-US" sz="1400" b="0" i="0" u="none" strike="noStrike" cap="none">
                <a:solidFill>
                  <a:srgbClr val="000000"/>
                </a:solidFill>
                <a:latin typeface="Microsoft JhengHei"/>
                <a:ea typeface="Microsoft JhengHei"/>
                <a:cs typeface="Microsoft JhengHei"/>
                <a:sym typeface="Microsoft JhengHei"/>
              </a:rPr>
              <a:t>僅需要修改[</a:t>
            </a:r>
            <a:r>
              <a:rPr lang="en-US" sz="1400" b="0" i="0" u="sng" strike="noStrike" cap="none">
                <a:solidFill>
                  <a:srgbClr val="000000"/>
                </a:solidFill>
                <a:latin typeface="Microsoft JhengHei"/>
                <a:ea typeface="Microsoft JhengHei"/>
                <a:cs typeface="Microsoft JhengHei"/>
                <a:sym typeface="Microsoft JhengHei"/>
              </a:rPr>
              <a:t>宣告Three.js Shader時傳遞的uniform表</a:t>
            </a:r>
            <a:r>
              <a:rPr lang="en-US" sz="1400" b="0" i="0" u="none" strike="noStrike" cap="none">
                <a:solidFill>
                  <a:srgbClr val="000000"/>
                </a:solidFill>
                <a:latin typeface="Microsoft JhengHei"/>
                <a:ea typeface="Microsoft JhengHei"/>
                <a:cs typeface="Microsoft JhengHei"/>
                <a:sym typeface="Microsoft JhengHei"/>
              </a:rPr>
              <a:t>]即可完成uniform變數完成數值傳遞。</a:t>
            </a:r>
            <a:endParaRPr sz="1400" b="0" i="0" u="none" strike="noStrike" cap="none">
              <a:solidFill>
                <a:srgbClr val="000000"/>
              </a:solidFill>
              <a:latin typeface="Microsoft JhengHei"/>
              <a:ea typeface="Microsoft JhengHei"/>
              <a:cs typeface="Microsoft JhengHei"/>
              <a:sym typeface="Microsoft JhengHei"/>
            </a:endParaRPr>
          </a:p>
        </p:txBody>
      </p:sp>
      <p:sp>
        <p:nvSpPr>
          <p:cNvPr id="1413" name="Google Shape;1413;p107"/>
          <p:cNvSpPr/>
          <p:nvPr/>
        </p:nvSpPr>
        <p:spPr>
          <a:xfrm>
            <a:off x="4411041" y="2326955"/>
            <a:ext cx="3879519" cy="2613275"/>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050" b="1" i="0" u="none" strike="noStrike" cap="none">
                <a:solidFill>
                  <a:srgbClr val="0000FF"/>
                </a:solidFill>
                <a:latin typeface="Courier New"/>
                <a:ea typeface="Courier New"/>
                <a:cs typeface="Courier New"/>
                <a:sym typeface="Courier New"/>
              </a:rPr>
              <a:t>var</a:t>
            </a:r>
            <a:r>
              <a:rPr lang="en-US" sz="1050" b="0" i="0" u="none" strike="noStrike" cap="none">
                <a:solidFill>
                  <a:srgbClr val="000000"/>
                </a:solidFill>
                <a:latin typeface="Courier New"/>
                <a:ea typeface="Courier New"/>
                <a:cs typeface="Courier New"/>
                <a:sym typeface="Courier New"/>
              </a:rPr>
              <a:t> uniforms</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8000"/>
                </a:solidFill>
                <a:latin typeface="Courier New"/>
                <a:ea typeface="Courier New"/>
                <a:cs typeface="Courier New"/>
                <a:sym typeface="Courier New"/>
              </a:rPr>
              <a:t>//在JS端建立Shader的uniform資料</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0" i="1" u="none" strike="noStrike" cap="none">
                <a:solidFill>
                  <a:srgbClr val="408080"/>
                </a:solidFill>
                <a:latin typeface="Courier New"/>
                <a:ea typeface="Courier New"/>
                <a:cs typeface="Courier New"/>
                <a:sym typeface="Courier New"/>
              </a:rPr>
              <a:t>變數名稱</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value</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8000"/>
                </a:solidFill>
                <a:latin typeface="Courier New"/>
                <a:ea typeface="Courier New"/>
                <a:cs typeface="Courier New"/>
                <a:sym typeface="Courier New"/>
              </a:rPr>
              <a:t>1.0</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rgbClr val="0000FF"/>
                </a:solidFill>
                <a:latin typeface="Courier New"/>
                <a:ea typeface="Courier New"/>
                <a:cs typeface="Courier New"/>
                <a:sym typeface="Courier New"/>
              </a:rPr>
              <a:t>new</a:t>
            </a:r>
            <a:r>
              <a:rPr lang="en-US" sz="1050" b="0" i="0" u="none" strike="noStrike" cap="none">
                <a:solidFill>
                  <a:srgbClr val="000000"/>
                </a:solidFill>
                <a:latin typeface="Courier New"/>
                <a:ea typeface="Courier New"/>
                <a:cs typeface="Courier New"/>
                <a:sym typeface="Courier New"/>
              </a:rPr>
              <a:t> THREE</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Mesh</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FF"/>
                </a:solidFill>
                <a:latin typeface="Courier New"/>
                <a:ea typeface="Courier New"/>
                <a:cs typeface="Courier New"/>
                <a:sym typeface="Courier New"/>
              </a:rPr>
              <a:t>new</a:t>
            </a:r>
            <a:r>
              <a:rPr lang="en-US" sz="1050" b="0" i="0" u="none" strike="noStrike" cap="none">
                <a:solidFill>
                  <a:srgbClr val="000000"/>
                </a:solidFill>
                <a:latin typeface="Courier New"/>
                <a:ea typeface="Courier New"/>
                <a:cs typeface="Courier New"/>
                <a:sym typeface="Courier New"/>
              </a:rPr>
              <a:t> 你的Geometry</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0" i="1" u="none" strike="noStrike" cap="none">
                <a:solidFill>
                  <a:srgbClr val="FF8000"/>
                </a:solidFill>
                <a:latin typeface="Courier New"/>
                <a:ea typeface="Courier New"/>
                <a:cs typeface="Courier New"/>
                <a:sym typeface="Courier New"/>
              </a:rPr>
              <a:t>Geometry的設定值</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r>
              <a:rPr lang="en-US" sz="1050" b="1" i="0" u="none" strike="noStrike" cap="none">
                <a:solidFill>
                  <a:srgbClr val="0000FF"/>
                </a:solidFill>
                <a:latin typeface="Courier New"/>
                <a:ea typeface="Courier New"/>
                <a:cs typeface="Courier New"/>
                <a:sym typeface="Courier New"/>
              </a:rPr>
              <a:t>new</a:t>
            </a:r>
            <a:r>
              <a:rPr lang="en-US" sz="1050" b="0" i="0" u="none" strike="noStrike" cap="none">
                <a:solidFill>
                  <a:srgbClr val="000000"/>
                </a:solidFill>
                <a:latin typeface="Courier New"/>
                <a:ea typeface="Courier New"/>
                <a:cs typeface="Courier New"/>
                <a:sym typeface="Courier New"/>
              </a:rPr>
              <a:t> THREE</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ShaderMaterial</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uniforms</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uniforms</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vertexShader</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808080"/>
                </a:solidFill>
                <a:latin typeface="Courier New"/>
                <a:ea typeface="Courier New"/>
                <a:cs typeface="Courier New"/>
                <a:sym typeface="Courier New"/>
              </a:rPr>
              <a:t>'...頂點著色器程式碼...'</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fragmentShader</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808080"/>
                </a:solidFill>
                <a:latin typeface="Courier New"/>
                <a:ea typeface="Courier New"/>
                <a:cs typeface="Courier New"/>
                <a:sym typeface="Courier New"/>
              </a:rPr>
              <a:t>'...片段著色器程式碼...'</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8000"/>
                </a:solidFill>
                <a:latin typeface="Courier New"/>
                <a:ea typeface="Courier New"/>
                <a:cs typeface="Courier New"/>
                <a:sym typeface="Courier New"/>
              </a:rPr>
              <a:t>//接著只要在繪製動作之前執行</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uniforms</a:t>
            </a:r>
            <a:r>
              <a:rPr lang="en-US" sz="1050" b="1" i="0" u="none" strike="noStrike" cap="none">
                <a:solidFill>
                  <a:srgbClr val="000080"/>
                </a:solidFill>
                <a:latin typeface="Courier New"/>
                <a:ea typeface="Courier New"/>
                <a:cs typeface="Courier New"/>
                <a:sym typeface="Courier New"/>
              </a:rPr>
              <a:t>.</a:t>
            </a:r>
            <a:r>
              <a:rPr lang="en-US" sz="1050" b="0" i="1" u="none" strike="noStrike" cap="none">
                <a:solidFill>
                  <a:srgbClr val="408080"/>
                </a:solidFill>
                <a:latin typeface="Courier New"/>
                <a:ea typeface="Courier New"/>
                <a:cs typeface="Courier New"/>
                <a:sym typeface="Courier New"/>
              </a:rPr>
              <a:t>變數名稱</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value</a:t>
            </a:r>
            <a:r>
              <a:rPr lang="en-US" sz="1050" b="1" i="0" u="none" strike="noStrike" cap="none">
                <a:solidFill>
                  <a:srgbClr val="000080"/>
                </a:solidFill>
                <a:latin typeface="Courier New"/>
                <a:ea typeface="Courier New"/>
                <a:cs typeface="Courier New"/>
                <a:sym typeface="Courier New"/>
              </a:rPr>
              <a:t>=</a:t>
            </a:r>
            <a:r>
              <a:rPr lang="en-US" sz="1050" b="0" i="1" u="none" strike="noStrike" cap="none">
                <a:solidFill>
                  <a:srgbClr val="FF8000"/>
                </a:solidFill>
                <a:latin typeface="Courier New"/>
                <a:ea typeface="Courier New"/>
                <a:cs typeface="Courier New"/>
                <a:sym typeface="Courier New"/>
              </a:rPr>
              <a:t>你要設定的值</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8000"/>
                </a:solidFill>
                <a:latin typeface="Courier New"/>
                <a:ea typeface="Courier New"/>
                <a:cs typeface="Courier New"/>
                <a:sym typeface="Courier New"/>
              </a:rPr>
              <a:t>//即可完成傳值</a:t>
            </a:r>
            <a:endParaRPr sz="1050" b="0" i="0" u="none" strike="noStrike" cap="none">
              <a:solidFill>
                <a:schemeClr val="lt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108"/>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八、Shader撰寫</a:t>
            </a:r>
            <a:endParaRPr sz="4000" b="1">
              <a:solidFill>
                <a:srgbClr val="002060"/>
              </a:solidFill>
            </a:endParaRPr>
          </a:p>
        </p:txBody>
      </p:sp>
      <p:grpSp>
        <p:nvGrpSpPr>
          <p:cNvPr id="1419" name="Google Shape;1419;p108"/>
          <p:cNvGrpSpPr/>
          <p:nvPr/>
        </p:nvGrpSpPr>
        <p:grpSpPr>
          <a:xfrm>
            <a:off x="0" y="0"/>
            <a:ext cx="791072" cy="791072"/>
            <a:chOff x="0" y="0"/>
            <a:chExt cx="791072" cy="791072"/>
          </a:xfrm>
        </p:grpSpPr>
        <p:sp>
          <p:nvSpPr>
            <p:cNvPr id="1420" name="Google Shape;1420;p108"/>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21" name="Google Shape;1421;p108"/>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22" name="Google Shape;1422;p108"/>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23" name="Google Shape;1423;p108"/>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424" name="Google Shape;1424;p108"/>
          <p:cNvGrpSpPr/>
          <p:nvPr/>
        </p:nvGrpSpPr>
        <p:grpSpPr>
          <a:xfrm>
            <a:off x="8460432" y="4299942"/>
            <a:ext cx="500406" cy="640288"/>
            <a:chOff x="8460432" y="4299942"/>
            <a:chExt cx="500406" cy="640288"/>
          </a:xfrm>
        </p:grpSpPr>
        <p:sp>
          <p:nvSpPr>
            <p:cNvPr id="1425" name="Google Shape;1425;p108"/>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26" name="Google Shape;1426;p108"/>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27" name="Google Shape;1427;p108"/>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428" name="Google Shape;1428;p10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65</a:t>
            </a:fld>
            <a:endParaRPr/>
          </a:p>
        </p:txBody>
      </p:sp>
      <p:sp>
        <p:nvSpPr>
          <p:cNvPr id="1429" name="Google Shape;1429;p108"/>
          <p:cNvSpPr/>
          <p:nvPr/>
        </p:nvSpPr>
        <p:spPr>
          <a:xfrm>
            <a:off x="791072" y="890038"/>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四</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以片段著色器示意</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1430" name="Google Shape;1430;p108"/>
          <p:cNvSpPr txBox="1"/>
          <p:nvPr/>
        </p:nvSpPr>
        <p:spPr>
          <a:xfrm>
            <a:off x="197768" y="1328181"/>
            <a:ext cx="8547046" cy="598155"/>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dirty="0" err="1">
                <a:solidFill>
                  <a:schemeClr val="dk1"/>
                </a:solidFill>
                <a:latin typeface="Microsoft JhengHei"/>
                <a:ea typeface="Microsoft JhengHei"/>
                <a:cs typeface="Microsoft JhengHei"/>
                <a:sym typeface="Microsoft JhengHei"/>
              </a:rPr>
              <a:t>在片段著色器中，</a:t>
            </a:r>
            <a:r>
              <a:rPr lang="en-US" sz="1400" b="0" i="0" u="none" strike="noStrike" cap="none" dirty="0" err="1" smtClean="0">
                <a:solidFill>
                  <a:schemeClr val="dk1"/>
                </a:solidFill>
                <a:latin typeface="Microsoft JhengHei"/>
                <a:ea typeface="Microsoft JhengHei"/>
                <a:cs typeface="Microsoft JhengHei"/>
                <a:sym typeface="Microsoft JhengHei"/>
              </a:rPr>
              <a:t>本範例將</a:t>
            </a:r>
            <a:r>
              <a:rPr lang="en-US" sz="1400" b="0" i="0" u="none" strike="noStrike" cap="none" dirty="0" err="1">
                <a:solidFill>
                  <a:schemeClr val="dk1"/>
                </a:solidFill>
                <a:latin typeface="Microsoft JhengHei"/>
                <a:ea typeface="Microsoft JhengHei"/>
                <a:cs typeface="Microsoft JhengHei"/>
                <a:sym typeface="Microsoft JhengHei"/>
              </a:rPr>
              <a:t>varying</a:t>
            </a:r>
            <a:r>
              <a:rPr lang="en-US" dirty="0" err="1">
                <a:solidFill>
                  <a:schemeClr val="dk1"/>
                </a:solidFill>
                <a:latin typeface="Microsoft JhengHei"/>
                <a:ea typeface="Microsoft JhengHei"/>
                <a:cs typeface="Microsoft JhengHei"/>
                <a:sym typeface="Microsoft JhengHei"/>
              </a:rPr>
              <a:t>代</a:t>
            </a:r>
            <a:r>
              <a:rPr lang="en-US" sz="1400" b="0" i="0" u="none" strike="noStrike" cap="none" dirty="0" err="1">
                <a:solidFill>
                  <a:schemeClr val="dk1"/>
                </a:solidFill>
                <a:latin typeface="Microsoft JhengHei"/>
                <a:ea typeface="Microsoft JhengHei"/>
                <a:cs typeface="Microsoft JhengHei"/>
                <a:sym typeface="Microsoft JhengHei"/>
              </a:rPr>
              <a:t>入三角函數以做示意</a:t>
            </a:r>
            <a:endParaRPr sz="1400" b="0" i="0" u="none" strike="noStrike" cap="none" dirty="0">
              <a:solidFill>
                <a:schemeClr val="dk1"/>
              </a:solidFill>
              <a:latin typeface="Microsoft JhengHei"/>
              <a:ea typeface="Microsoft JhengHei"/>
              <a:cs typeface="Microsoft JhengHei"/>
              <a:sym typeface="Microsoft JhengHei"/>
            </a:endParaRPr>
          </a:p>
        </p:txBody>
      </p:sp>
      <p:sp>
        <p:nvSpPr>
          <p:cNvPr id="1431" name="Google Shape;1431;p108"/>
          <p:cNvSpPr/>
          <p:nvPr/>
        </p:nvSpPr>
        <p:spPr>
          <a:xfrm>
            <a:off x="197768" y="1807409"/>
            <a:ext cx="8202078" cy="3006521"/>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050" b="0" i="0" u="none" strike="noStrike" cap="none">
                <a:solidFill>
                  <a:srgbClr val="0000FF"/>
                </a:solidFill>
                <a:latin typeface="Courier New"/>
                <a:ea typeface="Courier New"/>
                <a:cs typeface="Courier New"/>
                <a:sym typeface="Courier New"/>
              </a:rPr>
              <a:t>&lt;script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0000"/>
                </a:solidFill>
                <a:latin typeface="Courier New"/>
                <a:ea typeface="Courier New"/>
                <a:cs typeface="Courier New"/>
                <a:sym typeface="Courier New"/>
              </a:rPr>
              <a:t>id</a:t>
            </a:r>
            <a:r>
              <a:rPr lang="en-US" sz="1050" b="0" i="0" u="none" strike="noStrike" cap="none">
                <a:solidFill>
                  <a:srgbClr val="000000"/>
                </a:solidFill>
                <a:latin typeface="Courier New"/>
                <a:ea typeface="Courier New"/>
                <a:cs typeface="Courier New"/>
                <a:sym typeface="Courier New"/>
              </a:rPr>
              <a:t>=</a:t>
            </a:r>
            <a:r>
              <a:rPr lang="en-US" sz="1050" b="1" i="0" u="none" strike="noStrike" cap="none">
                <a:solidFill>
                  <a:srgbClr val="8000FF"/>
                </a:solidFill>
                <a:latin typeface="Courier New"/>
                <a:ea typeface="Courier New"/>
                <a:cs typeface="Courier New"/>
                <a:sym typeface="Courier New"/>
              </a:rPr>
              <a:t>"fragmentShader"</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0000"/>
                </a:solidFill>
                <a:latin typeface="Courier New"/>
                <a:ea typeface="Courier New"/>
                <a:cs typeface="Courier New"/>
                <a:sym typeface="Courier New"/>
              </a:rPr>
              <a:t>type</a:t>
            </a:r>
            <a:r>
              <a:rPr lang="en-US" sz="1050" b="0" i="0" u="none" strike="noStrike" cap="none">
                <a:solidFill>
                  <a:srgbClr val="000000"/>
                </a:solidFill>
                <a:latin typeface="Courier New"/>
                <a:ea typeface="Courier New"/>
                <a:cs typeface="Courier New"/>
                <a:sym typeface="Courier New"/>
              </a:rPr>
              <a:t>=</a:t>
            </a:r>
            <a:r>
              <a:rPr lang="en-US" sz="1050" b="1" i="0" u="none" strike="noStrike" cap="none">
                <a:solidFill>
                  <a:srgbClr val="8000FF"/>
                </a:solidFill>
                <a:latin typeface="Courier New"/>
                <a:ea typeface="Courier New"/>
                <a:cs typeface="Courier New"/>
                <a:sym typeface="Courier New"/>
              </a:rPr>
              <a:t>"x-shader/x-fragment"</a:t>
            </a:r>
            <a:r>
              <a:rPr lang="en-US" sz="1050" b="0" i="0" u="none" strike="noStrike" cap="none">
                <a:solidFill>
                  <a:srgbClr val="0000FF"/>
                </a:solidFill>
                <a:latin typeface="Courier New"/>
                <a:ea typeface="Courier New"/>
                <a:cs typeface="Courier New"/>
                <a:sym typeface="Courier New"/>
              </a:rPr>
              <a:t>&gt;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rgbClr val="0000A0"/>
                </a:solidFill>
                <a:latin typeface="Courier New"/>
                <a:ea typeface="Courier New"/>
                <a:cs typeface="Courier New"/>
                <a:sym typeface="Courier New"/>
              </a:rPr>
              <a:t>varying</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A0"/>
                </a:solidFill>
                <a:latin typeface="Courier New"/>
                <a:ea typeface="Courier New"/>
                <a:cs typeface="Courier New"/>
                <a:sym typeface="Courier New"/>
              </a:rPr>
              <a:t>vec2</a:t>
            </a:r>
            <a:r>
              <a:rPr lang="en-US" sz="1050" b="0" i="0" u="none" strike="noStrike" cap="none">
                <a:solidFill>
                  <a:srgbClr val="000000"/>
                </a:solidFill>
                <a:latin typeface="Courier New"/>
                <a:ea typeface="Courier New"/>
                <a:cs typeface="Courier New"/>
                <a:sym typeface="Courier New"/>
              </a:rPr>
              <a:t> vUv</a:t>
            </a:r>
            <a:r>
              <a:rPr lang="en-US" sz="1050" b="0" i="0" u="none" strike="noStrike" cap="none">
                <a:solidFill>
                  <a:srgbClr val="408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rgbClr val="0000A0"/>
                </a:solidFill>
                <a:latin typeface="Courier New"/>
                <a:ea typeface="Courier New"/>
                <a:cs typeface="Courier New"/>
                <a:sym typeface="Courier New"/>
              </a:rPr>
              <a:t>varying</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A0"/>
                </a:solidFill>
                <a:latin typeface="Courier New"/>
                <a:ea typeface="Courier New"/>
                <a:cs typeface="Courier New"/>
                <a:sym typeface="Courier New"/>
              </a:rPr>
              <a:t>vec4</a:t>
            </a:r>
            <a:r>
              <a:rPr lang="en-US" sz="1050" b="0" i="0" u="none" strike="noStrike" cap="none">
                <a:solidFill>
                  <a:srgbClr val="000000"/>
                </a:solidFill>
                <a:latin typeface="Courier New"/>
                <a:ea typeface="Courier New"/>
                <a:cs typeface="Courier New"/>
                <a:sym typeface="Courier New"/>
              </a:rPr>
              <a:t> vPosition</a:t>
            </a:r>
            <a:r>
              <a:rPr lang="en-US" sz="1050" b="0" i="0" u="none" strike="noStrike" cap="none">
                <a:solidFill>
                  <a:srgbClr val="408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rgbClr val="0000A0"/>
                </a:solidFill>
                <a:latin typeface="Courier New"/>
                <a:ea typeface="Courier New"/>
                <a:cs typeface="Courier New"/>
                <a:sym typeface="Courier New"/>
              </a:rPr>
              <a:t>varying</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A0"/>
                </a:solidFill>
                <a:latin typeface="Courier New"/>
                <a:ea typeface="Courier New"/>
                <a:cs typeface="Courier New"/>
                <a:sym typeface="Courier New"/>
              </a:rPr>
              <a:t>vec3</a:t>
            </a:r>
            <a:r>
              <a:rPr lang="en-US" sz="1050" b="0" i="0" u="none" strike="noStrike" cap="none">
                <a:solidFill>
                  <a:srgbClr val="000000"/>
                </a:solidFill>
                <a:latin typeface="Courier New"/>
                <a:ea typeface="Courier New"/>
                <a:cs typeface="Courier New"/>
                <a:sym typeface="Courier New"/>
              </a:rPr>
              <a:t> vNormal</a:t>
            </a:r>
            <a:r>
              <a:rPr lang="en-US" sz="1050" b="0" i="0" u="none" strike="noStrike" cap="none">
                <a:solidFill>
                  <a:srgbClr val="408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rgbClr val="0000A0"/>
                </a:solidFill>
                <a:latin typeface="Courier New"/>
                <a:ea typeface="Courier New"/>
                <a:cs typeface="Courier New"/>
                <a:sym typeface="Courier New"/>
              </a:rPr>
              <a:t>uniform</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A0"/>
                </a:solidFill>
                <a:latin typeface="Courier New"/>
                <a:ea typeface="Courier New"/>
                <a:cs typeface="Courier New"/>
                <a:sym typeface="Courier New"/>
              </a:rPr>
              <a:t>float</a:t>
            </a:r>
            <a:r>
              <a:rPr lang="en-US" sz="1050" b="0" i="0" u="none" strike="noStrike" cap="none">
                <a:solidFill>
                  <a:srgbClr val="000000"/>
                </a:solidFill>
                <a:latin typeface="Courier New"/>
                <a:ea typeface="Courier New"/>
                <a:cs typeface="Courier New"/>
                <a:sym typeface="Courier New"/>
              </a:rPr>
              <a:t> uTime</a:t>
            </a:r>
            <a:r>
              <a:rPr lang="en-US" sz="1050" b="0" i="0" u="none" strike="noStrike" cap="none">
                <a:solidFill>
                  <a:srgbClr val="408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rgbClr val="0000A0"/>
                </a:solidFill>
                <a:latin typeface="Courier New"/>
                <a:ea typeface="Courier New"/>
                <a:cs typeface="Courier New"/>
                <a:sym typeface="Courier New"/>
              </a:rPr>
              <a:t>void</a:t>
            </a:r>
            <a:r>
              <a:rPr lang="en-US" sz="1050" b="0" i="0" u="none" strike="noStrike" cap="none">
                <a:solidFill>
                  <a:srgbClr val="000000"/>
                </a:solidFill>
                <a:latin typeface="Courier New"/>
                <a:ea typeface="Courier New"/>
                <a:cs typeface="Courier New"/>
                <a:sym typeface="Courier New"/>
              </a:rPr>
              <a:t> main</a:t>
            </a:r>
            <a:r>
              <a:rPr lang="en-US" sz="1050" b="1"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A0"/>
                </a:solidFill>
                <a:latin typeface="Courier New"/>
                <a:ea typeface="Courier New"/>
                <a:cs typeface="Courier New"/>
                <a:sym typeface="Courier New"/>
              </a:rPr>
              <a:t>float</a:t>
            </a:r>
            <a:r>
              <a:rPr lang="en-US" sz="1050" b="0" i="0" u="none" strike="noStrike" cap="none">
                <a:solidFill>
                  <a:srgbClr val="000000"/>
                </a:solidFill>
                <a:latin typeface="Courier New"/>
                <a:ea typeface="Courier New"/>
                <a:cs typeface="Courier New"/>
                <a:sym typeface="Courier New"/>
              </a:rPr>
              <a:t> sinTime </a:t>
            </a:r>
            <a:r>
              <a:rPr lang="en-US" sz="1050" b="1" i="0" u="none" strike="noStrike" cap="none">
                <a:solidFill>
                  <a:srgbClr val="408080"/>
                </a:solidFill>
                <a:latin typeface="Courier New"/>
                <a:ea typeface="Courier New"/>
                <a:cs typeface="Courier New"/>
                <a:sym typeface="Courier New"/>
              </a:rPr>
              <a:t>=</a:t>
            </a:r>
            <a:r>
              <a:rPr lang="en-US" sz="1050" b="0" i="0" u="none" strike="noStrike" cap="none">
                <a:solidFill>
                  <a:srgbClr val="408080"/>
                </a:solidFill>
                <a:latin typeface="Courier New"/>
                <a:ea typeface="Courier New"/>
                <a:cs typeface="Courier New"/>
                <a:sym typeface="Courier New"/>
              </a:rPr>
              <a:t> </a:t>
            </a:r>
            <a:r>
              <a:rPr lang="en-US" sz="1050" b="1" i="0" u="none" strike="noStrike" cap="none">
                <a:solidFill>
                  <a:srgbClr val="F08000"/>
                </a:solidFill>
                <a:latin typeface="Courier New"/>
                <a:ea typeface="Courier New"/>
                <a:cs typeface="Courier New"/>
                <a:sym typeface="Courier New"/>
              </a:rPr>
              <a:t>sin</a:t>
            </a:r>
            <a:r>
              <a:rPr lang="en-US" sz="1050" b="1"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uTime</a:t>
            </a:r>
            <a:r>
              <a:rPr lang="en-US" sz="1050" b="1" i="0" u="none" strike="noStrike" cap="none">
                <a:solidFill>
                  <a:srgbClr val="408080"/>
                </a:solidFill>
                <a:latin typeface="Courier New"/>
                <a:ea typeface="Courier New"/>
                <a:cs typeface="Courier New"/>
                <a:sym typeface="Courier New"/>
              </a:rPr>
              <a:t>)</a:t>
            </a:r>
            <a:r>
              <a:rPr lang="en-US" sz="1050" b="0" i="0" u="none" strike="noStrike" cap="none">
                <a:solidFill>
                  <a:srgbClr val="408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A0"/>
                </a:solidFill>
                <a:latin typeface="Courier New"/>
                <a:ea typeface="Courier New"/>
                <a:cs typeface="Courier New"/>
                <a:sym typeface="Courier New"/>
              </a:rPr>
              <a:t>float</a:t>
            </a:r>
            <a:r>
              <a:rPr lang="en-US" sz="1050" b="0" i="0" u="none" strike="noStrike" cap="none">
                <a:solidFill>
                  <a:srgbClr val="000000"/>
                </a:solidFill>
                <a:latin typeface="Courier New"/>
                <a:ea typeface="Courier New"/>
                <a:cs typeface="Courier New"/>
                <a:sym typeface="Courier New"/>
              </a:rPr>
              <a:t> cosTime </a:t>
            </a:r>
            <a:r>
              <a:rPr lang="en-US" sz="1050" b="1" i="0" u="none" strike="noStrike" cap="none">
                <a:solidFill>
                  <a:srgbClr val="408080"/>
                </a:solidFill>
                <a:latin typeface="Courier New"/>
                <a:ea typeface="Courier New"/>
                <a:cs typeface="Courier New"/>
                <a:sym typeface="Courier New"/>
              </a:rPr>
              <a:t>=</a:t>
            </a:r>
            <a:r>
              <a:rPr lang="en-US" sz="1050" b="0" i="0" u="none" strike="noStrike" cap="none">
                <a:solidFill>
                  <a:srgbClr val="408080"/>
                </a:solidFill>
                <a:latin typeface="Courier New"/>
                <a:ea typeface="Courier New"/>
                <a:cs typeface="Courier New"/>
                <a:sym typeface="Courier New"/>
              </a:rPr>
              <a:t> </a:t>
            </a:r>
            <a:r>
              <a:rPr lang="en-US" sz="1050" b="1" i="0" u="none" strike="noStrike" cap="none">
                <a:solidFill>
                  <a:srgbClr val="F08000"/>
                </a:solidFill>
                <a:latin typeface="Courier New"/>
                <a:ea typeface="Courier New"/>
                <a:cs typeface="Courier New"/>
                <a:sym typeface="Courier New"/>
              </a:rPr>
              <a:t>cos</a:t>
            </a:r>
            <a:r>
              <a:rPr lang="en-US" sz="1050" b="1"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uTime</a:t>
            </a:r>
            <a:r>
              <a:rPr lang="en-US" sz="1050" b="1" i="0" u="none" strike="noStrike" cap="none">
                <a:solidFill>
                  <a:srgbClr val="408080"/>
                </a:solidFill>
                <a:latin typeface="Courier New"/>
                <a:ea typeface="Courier New"/>
                <a:cs typeface="Courier New"/>
                <a:sym typeface="Courier New"/>
              </a:rPr>
              <a:t>)</a:t>
            </a:r>
            <a:r>
              <a:rPr lang="en-US" sz="1050" b="0" i="0" u="none" strike="noStrike" cap="none">
                <a:solidFill>
                  <a:srgbClr val="408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80FF"/>
                </a:solidFill>
                <a:latin typeface="Courier New"/>
                <a:ea typeface="Courier New"/>
                <a:cs typeface="Courier New"/>
                <a:sym typeface="Courier New"/>
              </a:rPr>
              <a:t>gl_FragColor</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A0"/>
                </a:solidFill>
                <a:latin typeface="Courier New"/>
                <a:ea typeface="Courier New"/>
                <a:cs typeface="Courier New"/>
                <a:sym typeface="Courier New"/>
              </a:rPr>
              <a:t>vec4</a:t>
            </a:r>
            <a:r>
              <a:rPr lang="en-US" sz="1050" b="1" i="0" u="none" strike="noStrike" cap="none">
                <a:solidFill>
                  <a:srgbClr val="408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8000FF"/>
                </a:solidFill>
                <a:latin typeface="Courier New"/>
                <a:ea typeface="Courier New"/>
                <a:cs typeface="Courier New"/>
                <a:sym typeface="Courier New"/>
              </a:rPr>
              <a:t>0</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8000FF"/>
                </a:solidFill>
                <a:latin typeface="Courier New"/>
                <a:ea typeface="Courier New"/>
                <a:cs typeface="Courier New"/>
                <a:sym typeface="Courier New"/>
              </a:rPr>
              <a:t>5 </a:t>
            </a:r>
            <a:r>
              <a:rPr lang="en-US" sz="1050" b="1" i="0" u="none" strike="noStrike" cap="none">
                <a:solidFill>
                  <a:srgbClr val="408080"/>
                </a:solidFill>
                <a:latin typeface="Courier New"/>
                <a:ea typeface="Courier New"/>
                <a:cs typeface="Courier New"/>
                <a:sym typeface="Courier New"/>
              </a:rPr>
              <a:t>+ </a:t>
            </a:r>
            <a:r>
              <a:rPr lang="en-US" sz="1050" b="0" i="0" u="none" strike="noStrike" cap="none">
                <a:solidFill>
                  <a:srgbClr val="8000FF"/>
                </a:solidFill>
                <a:latin typeface="Courier New"/>
                <a:ea typeface="Courier New"/>
                <a:cs typeface="Courier New"/>
                <a:sym typeface="Courier New"/>
              </a:rPr>
              <a:t>0</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8000FF"/>
                </a:solidFill>
                <a:latin typeface="Courier New"/>
                <a:ea typeface="Courier New"/>
                <a:cs typeface="Courier New"/>
                <a:sym typeface="Courier New"/>
              </a:rPr>
              <a:t>5 </a:t>
            </a:r>
            <a:r>
              <a:rPr lang="en-US" sz="1050" b="1" i="0" u="none" strike="noStrike" cap="none">
                <a:solidFill>
                  <a:srgbClr val="408080"/>
                </a:solidFill>
                <a:latin typeface="Courier New"/>
                <a:ea typeface="Courier New"/>
                <a:cs typeface="Courier New"/>
                <a:sym typeface="Courier New"/>
              </a:rPr>
              <a:t>* </a:t>
            </a:r>
            <a:r>
              <a:rPr lang="en-US" sz="1050" b="1" i="0" u="none" strike="noStrike" cap="none">
                <a:solidFill>
                  <a:srgbClr val="F08000"/>
                </a:solidFill>
                <a:latin typeface="Courier New"/>
                <a:ea typeface="Courier New"/>
                <a:cs typeface="Courier New"/>
                <a:sym typeface="Courier New"/>
              </a:rPr>
              <a:t>sin</a:t>
            </a:r>
            <a:r>
              <a:rPr lang="en-US" sz="1050" b="1" i="0" u="none" strike="noStrike" cap="none">
                <a:solidFill>
                  <a:srgbClr val="408080"/>
                </a:solidFill>
                <a:latin typeface="Courier New"/>
                <a:ea typeface="Courier New"/>
                <a:cs typeface="Courier New"/>
                <a:sym typeface="Courier New"/>
              </a:rPr>
              <a:t>(</a:t>
            </a:r>
            <a:r>
              <a:rPr lang="en-US" sz="1050" b="1" i="0" u="none" strike="noStrike" cap="none">
                <a:solidFill>
                  <a:srgbClr val="F08000"/>
                </a:solidFill>
                <a:latin typeface="Courier New"/>
                <a:ea typeface="Courier New"/>
                <a:cs typeface="Courier New"/>
                <a:sym typeface="Courier New"/>
              </a:rPr>
              <a:t>dot</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vPosition</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xyz</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vNormal</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xyz</a:t>
            </a:r>
            <a:r>
              <a:rPr lang="en-US" sz="1050" b="1" i="0" u="none" strike="noStrike" cap="none">
                <a:solidFill>
                  <a:srgbClr val="408080"/>
                </a:solidFill>
                <a:latin typeface="Courier New"/>
                <a:ea typeface="Courier New"/>
                <a:cs typeface="Courier New"/>
                <a:sym typeface="Courier New"/>
              </a:rPr>
              <a:t>))</a:t>
            </a:r>
            <a:r>
              <a:rPr lang="en-US" sz="1050" b="0" i="0" u="none" strike="noStrike" cap="none">
                <a:solidFill>
                  <a:srgbClr val="408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8000FF"/>
                </a:solidFill>
                <a:latin typeface="Courier New"/>
                <a:ea typeface="Courier New"/>
                <a:cs typeface="Courier New"/>
                <a:sym typeface="Courier New"/>
              </a:rPr>
              <a:t>0</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8000FF"/>
                </a:solidFill>
                <a:latin typeface="Courier New"/>
                <a:ea typeface="Courier New"/>
                <a:cs typeface="Courier New"/>
                <a:sym typeface="Courier New"/>
              </a:rPr>
              <a:t>5 </a:t>
            </a:r>
            <a:r>
              <a:rPr lang="en-US" sz="1050" b="1" i="0" u="none" strike="noStrike" cap="none">
                <a:solidFill>
                  <a:srgbClr val="408080"/>
                </a:solidFill>
                <a:latin typeface="Courier New"/>
                <a:ea typeface="Courier New"/>
                <a:cs typeface="Courier New"/>
                <a:sym typeface="Courier New"/>
              </a:rPr>
              <a:t>+ </a:t>
            </a:r>
            <a:r>
              <a:rPr lang="en-US" sz="1050" b="0" i="0" u="none" strike="noStrike" cap="none">
                <a:solidFill>
                  <a:srgbClr val="8000FF"/>
                </a:solidFill>
                <a:latin typeface="Courier New"/>
                <a:ea typeface="Courier New"/>
                <a:cs typeface="Courier New"/>
                <a:sym typeface="Courier New"/>
              </a:rPr>
              <a:t>0</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8000FF"/>
                </a:solidFill>
                <a:latin typeface="Courier New"/>
                <a:ea typeface="Courier New"/>
                <a:cs typeface="Courier New"/>
                <a:sym typeface="Courier New"/>
              </a:rPr>
              <a:t>5 </a:t>
            </a:r>
            <a:r>
              <a:rPr lang="en-US" sz="1050" b="1" i="0" u="none" strike="noStrike" cap="none">
                <a:solidFill>
                  <a:srgbClr val="408080"/>
                </a:solidFill>
                <a:latin typeface="Courier New"/>
                <a:ea typeface="Courier New"/>
                <a:cs typeface="Courier New"/>
                <a:sym typeface="Courier New"/>
              </a:rPr>
              <a:t>* </a:t>
            </a:r>
            <a:r>
              <a:rPr lang="en-US" sz="1050" b="1" i="0" u="none" strike="noStrike" cap="none">
                <a:solidFill>
                  <a:srgbClr val="F08000"/>
                </a:solidFill>
                <a:latin typeface="Courier New"/>
                <a:ea typeface="Courier New"/>
                <a:cs typeface="Courier New"/>
                <a:sym typeface="Courier New"/>
              </a:rPr>
              <a:t>cos</a:t>
            </a:r>
            <a:r>
              <a:rPr lang="en-US" sz="1050" b="1"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sinTime </a:t>
            </a:r>
            <a:r>
              <a:rPr lang="en-US" sz="1050" b="1" i="0" u="none" strike="noStrike" cap="none">
                <a:solidFill>
                  <a:srgbClr val="408080"/>
                </a:solidFill>
                <a:latin typeface="Courier New"/>
                <a:ea typeface="Courier New"/>
                <a:cs typeface="Courier New"/>
                <a:sym typeface="Courier New"/>
              </a:rPr>
              <a:t>* </a:t>
            </a:r>
            <a:r>
              <a:rPr lang="en-US" sz="1050" b="1" i="0" u="none" strike="noStrike" cap="none">
                <a:solidFill>
                  <a:srgbClr val="F08000"/>
                </a:solidFill>
                <a:latin typeface="Courier New"/>
                <a:ea typeface="Courier New"/>
                <a:cs typeface="Courier New"/>
                <a:sym typeface="Courier New"/>
              </a:rPr>
              <a:t>dot</a:t>
            </a:r>
            <a:r>
              <a:rPr lang="en-US" sz="1050" b="1"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A0"/>
                </a:solidFill>
                <a:latin typeface="Courier New"/>
                <a:ea typeface="Courier New"/>
                <a:cs typeface="Courier New"/>
                <a:sym typeface="Courier New"/>
              </a:rPr>
              <a:t>vec3</a:t>
            </a:r>
            <a:r>
              <a:rPr lang="en-US" sz="1050" b="1"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vUv</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xy</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vNormal</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x</a:t>
            </a:r>
            <a:r>
              <a:rPr lang="en-US" sz="1050" b="1" i="0" u="none" strike="noStrike" cap="none">
                <a:solidFill>
                  <a:srgbClr val="408080"/>
                </a:solidFill>
                <a:latin typeface="Courier New"/>
                <a:ea typeface="Courier New"/>
                <a:cs typeface="Courier New"/>
                <a:sym typeface="Courier New"/>
              </a:rPr>
              <a:t>)</a:t>
            </a:r>
            <a:r>
              <a:rPr lang="en-US" sz="1050" b="0" i="0" u="none" strike="noStrike" cap="none">
                <a:solidFill>
                  <a:srgbClr val="408080"/>
                </a:solidFill>
                <a:latin typeface="Courier New"/>
                <a:ea typeface="Courier New"/>
                <a:cs typeface="Courier New"/>
                <a:sym typeface="Courier New"/>
              </a:rPr>
              <a:t>,</a:t>
            </a:r>
            <a:r>
              <a:rPr lang="en-US" sz="1050" b="1" i="0" u="none" strike="noStrike" cap="none">
                <a:solidFill>
                  <a:srgbClr val="0000A0"/>
                </a:solidFill>
                <a:latin typeface="Courier New"/>
                <a:ea typeface="Courier New"/>
                <a:cs typeface="Courier New"/>
                <a:sym typeface="Courier New"/>
              </a:rPr>
              <a:t>vec3</a:t>
            </a:r>
            <a:r>
              <a:rPr lang="en-US" sz="1050" b="1"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vPosition</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z</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cosTime</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vNormal</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y</a:t>
            </a:r>
            <a:r>
              <a:rPr lang="en-US" sz="1050" b="1" i="0" u="none" strike="noStrike" cap="none">
                <a:solidFill>
                  <a:srgbClr val="408080"/>
                </a:solidFill>
                <a:latin typeface="Courier New"/>
                <a:ea typeface="Courier New"/>
                <a:cs typeface="Courier New"/>
                <a:sym typeface="Courier New"/>
              </a:rPr>
              <a:t>)</a:t>
            </a:r>
            <a:r>
              <a:rPr lang="en-US" sz="1050" b="1" i="0" u="none" strike="noStrike" cap="none">
                <a:solidFill>
                  <a:srgbClr val="000000"/>
                </a:solidFill>
                <a:latin typeface="Courier New"/>
                <a:ea typeface="Courier New"/>
                <a:cs typeface="Courier New"/>
                <a:sym typeface="Courier New"/>
              </a:rPr>
              <a:t> </a:t>
            </a:r>
            <a:r>
              <a:rPr lang="en-US" sz="1050" b="1" i="0" u="none" strike="noStrike" cap="none">
                <a:solidFill>
                  <a:srgbClr val="408080"/>
                </a:solidFill>
                <a:latin typeface="Courier New"/>
                <a:ea typeface="Courier New"/>
                <a:cs typeface="Courier New"/>
                <a:sym typeface="Courier New"/>
              </a:rPr>
              <a:t>))</a:t>
            </a:r>
            <a:r>
              <a:rPr lang="en-US" sz="1050" b="0" i="0" u="none" strike="noStrike" cap="none">
                <a:solidFill>
                  <a:srgbClr val="408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8000FF"/>
                </a:solidFill>
                <a:latin typeface="Courier New"/>
                <a:ea typeface="Courier New"/>
                <a:cs typeface="Courier New"/>
                <a:sym typeface="Courier New"/>
              </a:rPr>
              <a:t>0</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8000FF"/>
                </a:solidFill>
                <a:latin typeface="Courier New"/>
                <a:ea typeface="Courier New"/>
                <a:cs typeface="Courier New"/>
                <a:sym typeface="Courier New"/>
              </a:rPr>
              <a:t>5 </a:t>
            </a:r>
            <a:r>
              <a:rPr lang="en-US" sz="1050" b="1" i="0" u="none" strike="noStrike" cap="none">
                <a:solidFill>
                  <a:srgbClr val="408080"/>
                </a:solidFill>
                <a:latin typeface="Courier New"/>
                <a:ea typeface="Courier New"/>
                <a:cs typeface="Courier New"/>
                <a:sym typeface="Courier New"/>
              </a:rPr>
              <a:t>+ </a:t>
            </a:r>
            <a:r>
              <a:rPr lang="en-US" sz="1050" b="0" i="0" u="none" strike="noStrike" cap="none">
                <a:solidFill>
                  <a:srgbClr val="8000FF"/>
                </a:solidFill>
                <a:latin typeface="Courier New"/>
                <a:ea typeface="Courier New"/>
                <a:cs typeface="Courier New"/>
                <a:sym typeface="Courier New"/>
              </a:rPr>
              <a:t>0</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8000FF"/>
                </a:solidFill>
                <a:latin typeface="Courier New"/>
                <a:ea typeface="Courier New"/>
                <a:cs typeface="Courier New"/>
                <a:sym typeface="Courier New"/>
              </a:rPr>
              <a:t>5 </a:t>
            </a:r>
            <a:r>
              <a:rPr lang="en-US" sz="1050" b="1" i="0" u="none" strike="noStrike" cap="none">
                <a:solidFill>
                  <a:srgbClr val="408080"/>
                </a:solidFill>
                <a:latin typeface="Courier New"/>
                <a:ea typeface="Courier New"/>
                <a:cs typeface="Courier New"/>
                <a:sym typeface="Courier New"/>
              </a:rPr>
              <a:t>* </a:t>
            </a:r>
            <a:r>
              <a:rPr lang="en-US" sz="1050" b="1" i="0" u="none" strike="noStrike" cap="none">
                <a:solidFill>
                  <a:srgbClr val="F08000"/>
                </a:solidFill>
                <a:latin typeface="Courier New"/>
                <a:ea typeface="Courier New"/>
                <a:cs typeface="Courier New"/>
                <a:sym typeface="Courier New"/>
              </a:rPr>
              <a:t>sin</a:t>
            </a:r>
            <a:r>
              <a:rPr lang="en-US" sz="1050" b="1"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cosTime </a:t>
            </a:r>
            <a:r>
              <a:rPr lang="en-US" sz="1050" b="1" i="0" u="none" strike="noStrike" cap="none">
                <a:solidFill>
                  <a:srgbClr val="408080"/>
                </a:solidFill>
                <a:latin typeface="Courier New"/>
                <a:ea typeface="Courier New"/>
                <a:cs typeface="Courier New"/>
                <a:sym typeface="Courier New"/>
              </a:rPr>
              <a:t>* </a:t>
            </a:r>
            <a:r>
              <a:rPr lang="en-US" sz="1050" b="1" i="0" u="none" strike="noStrike" cap="none">
                <a:solidFill>
                  <a:srgbClr val="F08000"/>
                </a:solidFill>
                <a:latin typeface="Courier New"/>
                <a:ea typeface="Courier New"/>
                <a:cs typeface="Courier New"/>
                <a:sym typeface="Courier New"/>
              </a:rPr>
              <a:t>dot</a:t>
            </a:r>
            <a:r>
              <a:rPr lang="en-US" sz="1050" b="1"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A0"/>
                </a:solidFill>
                <a:latin typeface="Courier New"/>
                <a:ea typeface="Courier New"/>
                <a:cs typeface="Courier New"/>
                <a:sym typeface="Courier New"/>
              </a:rPr>
              <a:t>vec3</a:t>
            </a:r>
            <a:r>
              <a:rPr lang="en-US" sz="1050" b="1"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vNormal</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xy</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vUv</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x</a:t>
            </a:r>
            <a:r>
              <a:rPr lang="en-US" sz="1050" b="1" i="0" u="none" strike="noStrike" cap="none">
                <a:solidFill>
                  <a:srgbClr val="408080"/>
                </a:solidFill>
                <a:latin typeface="Courier New"/>
                <a:ea typeface="Courier New"/>
                <a:cs typeface="Courier New"/>
                <a:sym typeface="Courier New"/>
              </a:rPr>
              <a:t>)</a:t>
            </a:r>
            <a:r>
              <a:rPr lang="en-US" sz="1050" b="0" i="0" u="none" strike="noStrike" cap="none">
                <a:solidFill>
                  <a:srgbClr val="408080"/>
                </a:solidFill>
                <a:latin typeface="Courier New"/>
                <a:ea typeface="Courier New"/>
                <a:cs typeface="Courier New"/>
                <a:sym typeface="Courier New"/>
              </a:rPr>
              <a:t>,</a:t>
            </a:r>
            <a:r>
              <a:rPr lang="en-US" sz="1050" b="1" i="0" u="none" strike="noStrike" cap="none">
                <a:solidFill>
                  <a:srgbClr val="0000A0"/>
                </a:solidFill>
                <a:latin typeface="Courier New"/>
                <a:ea typeface="Courier New"/>
                <a:cs typeface="Courier New"/>
                <a:sym typeface="Courier New"/>
              </a:rPr>
              <a:t>vec3</a:t>
            </a:r>
            <a:r>
              <a:rPr lang="en-US" sz="1050" b="1"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vNormal</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z</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sinTime</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vPosition</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y</a:t>
            </a:r>
            <a:r>
              <a:rPr lang="en-US" sz="1050" b="1" i="0" u="none" strike="noStrike" cap="none">
                <a:solidFill>
                  <a:srgbClr val="408080"/>
                </a:solidFill>
                <a:latin typeface="Courier New"/>
                <a:ea typeface="Courier New"/>
                <a:cs typeface="Courier New"/>
                <a:sym typeface="Courier New"/>
              </a:rPr>
              <a:t>)</a:t>
            </a:r>
            <a:r>
              <a:rPr lang="en-US" sz="1050" b="1" i="0" u="none" strike="noStrike" cap="none">
                <a:solidFill>
                  <a:srgbClr val="000000"/>
                </a:solidFill>
                <a:latin typeface="Courier New"/>
                <a:ea typeface="Courier New"/>
                <a:cs typeface="Courier New"/>
                <a:sym typeface="Courier New"/>
              </a:rPr>
              <a:t> </a:t>
            </a:r>
            <a:r>
              <a:rPr lang="en-US" sz="1050" b="1" i="0" u="none" strike="noStrike" cap="none">
                <a:solidFill>
                  <a:srgbClr val="408080"/>
                </a:solidFill>
                <a:latin typeface="Courier New"/>
                <a:ea typeface="Courier New"/>
                <a:cs typeface="Courier New"/>
                <a:sym typeface="Courier New"/>
              </a:rPr>
              <a:t>))</a:t>
            </a:r>
            <a:r>
              <a:rPr lang="en-US" sz="1050" b="0" i="0" u="none" strike="noStrike" cap="none">
                <a:solidFill>
                  <a:srgbClr val="408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8000FF"/>
                </a:solidFill>
                <a:latin typeface="Courier New"/>
                <a:ea typeface="Courier New"/>
                <a:cs typeface="Courier New"/>
                <a:sym typeface="Courier New"/>
              </a:rPr>
              <a:t>1</a:t>
            </a:r>
            <a:r>
              <a:rPr lang="en-US" sz="1050" b="0" i="0" u="none" strike="noStrike" cap="none">
                <a:solidFill>
                  <a:srgbClr val="408080"/>
                </a:solidFill>
                <a:latin typeface="Courier New"/>
                <a:ea typeface="Courier New"/>
                <a:cs typeface="Courier New"/>
                <a:sym typeface="Courier New"/>
              </a:rPr>
              <a:t>.</a:t>
            </a:r>
            <a:r>
              <a:rPr lang="en-US" sz="1050" b="0" i="0" u="none" strike="noStrike" cap="none">
                <a:solidFill>
                  <a:srgbClr val="8000FF"/>
                </a:solidFill>
                <a:latin typeface="Courier New"/>
                <a:ea typeface="Courier New"/>
                <a:cs typeface="Courier New"/>
                <a:sym typeface="Courier New"/>
              </a:rPr>
              <a:t>0</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408080"/>
                </a:solidFill>
                <a:latin typeface="Courier New"/>
                <a:ea typeface="Courier New"/>
                <a:cs typeface="Courier New"/>
                <a:sym typeface="Courier New"/>
              </a:rPr>
              <a:t>)</a:t>
            </a:r>
            <a:r>
              <a:rPr lang="en-US" sz="1050" b="0" i="0" u="none" strike="noStrike" cap="none">
                <a:solidFill>
                  <a:srgbClr val="408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rgbClr val="000080"/>
                </a:solidFill>
                <a:latin typeface="Courier New"/>
                <a:ea typeface="Courier New"/>
                <a:cs typeface="Courier New"/>
                <a:sym typeface="Courier New"/>
              </a:rPr>
              <a:t>}</a:t>
            </a:r>
            <a:endParaRPr sz="105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FF"/>
                </a:solidFill>
                <a:latin typeface="Courier New"/>
                <a:ea typeface="Courier New"/>
                <a:cs typeface="Courier New"/>
                <a:sym typeface="Courier New"/>
              </a:rPr>
              <a:t>&lt;/script&gt;</a:t>
            </a:r>
            <a:endParaRPr sz="1050" b="0" i="0" u="none" strike="noStrike" cap="none">
              <a:solidFill>
                <a:schemeClr val="lt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109"/>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八、Shader撰寫</a:t>
            </a:r>
            <a:endParaRPr sz="4000" b="1" dirty="0">
              <a:solidFill>
                <a:srgbClr val="002060"/>
              </a:solidFill>
            </a:endParaRPr>
          </a:p>
        </p:txBody>
      </p:sp>
      <p:grpSp>
        <p:nvGrpSpPr>
          <p:cNvPr id="1437" name="Google Shape;1437;p109"/>
          <p:cNvGrpSpPr/>
          <p:nvPr/>
        </p:nvGrpSpPr>
        <p:grpSpPr>
          <a:xfrm>
            <a:off x="0" y="0"/>
            <a:ext cx="791072" cy="791072"/>
            <a:chOff x="0" y="0"/>
            <a:chExt cx="791072" cy="791072"/>
          </a:xfrm>
        </p:grpSpPr>
        <p:sp>
          <p:nvSpPr>
            <p:cNvPr id="1438" name="Google Shape;1438;p10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39" name="Google Shape;1439;p10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40" name="Google Shape;1440;p10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41" name="Google Shape;1441;p10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442" name="Google Shape;1442;p109"/>
          <p:cNvGrpSpPr/>
          <p:nvPr/>
        </p:nvGrpSpPr>
        <p:grpSpPr>
          <a:xfrm>
            <a:off x="8460432" y="4299942"/>
            <a:ext cx="500406" cy="640288"/>
            <a:chOff x="8460432" y="4299942"/>
            <a:chExt cx="500406" cy="640288"/>
          </a:xfrm>
        </p:grpSpPr>
        <p:sp>
          <p:nvSpPr>
            <p:cNvPr id="1443" name="Google Shape;1443;p10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44" name="Google Shape;1444;p10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45" name="Google Shape;1445;p10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446" name="Google Shape;1446;p10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66</a:t>
            </a:fld>
            <a:endParaRPr/>
          </a:p>
        </p:txBody>
      </p:sp>
      <p:sp>
        <p:nvSpPr>
          <p:cNvPr id="1447" name="Google Shape;1447;p109"/>
          <p:cNvSpPr/>
          <p:nvPr/>
        </p:nvSpPr>
        <p:spPr>
          <a:xfrm>
            <a:off x="791072" y="890038"/>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六</a:t>
            </a:r>
            <a:r>
              <a:rPr lang="en-US" sz="1800" b="1" i="0" u="none" strike="noStrike" cap="none" dirty="0" smtClean="0">
                <a:solidFill>
                  <a:srgbClr val="0070C0"/>
                </a:solidFill>
                <a:latin typeface="Microsoft JhengHei"/>
                <a:ea typeface="Microsoft JhengHei"/>
                <a:cs typeface="Microsoft JhengHei"/>
                <a:sym typeface="Microsoft JhengHei"/>
              </a:rPr>
              <a:t>）</a:t>
            </a:r>
            <a:r>
              <a:rPr lang="en-US" altLang="zh-TW" sz="1800" b="1" i="0" u="none" strike="noStrike" cap="none" dirty="0" smtClean="0">
                <a:solidFill>
                  <a:srgbClr val="0070C0"/>
                </a:solidFill>
                <a:latin typeface="Microsoft JhengHei"/>
                <a:ea typeface="Microsoft JhengHei"/>
                <a:cs typeface="Microsoft JhengHei"/>
                <a:sym typeface="Microsoft JhengHei"/>
              </a:rPr>
              <a:t>Result</a:t>
            </a:r>
            <a:endParaRPr sz="1800" b="1" i="0" u="none" strike="noStrike" cap="none" dirty="0">
              <a:solidFill>
                <a:srgbClr val="0070C0"/>
              </a:solidFill>
              <a:latin typeface="Microsoft JhengHei"/>
              <a:ea typeface="Microsoft JhengHei"/>
              <a:cs typeface="Microsoft JhengHei"/>
              <a:sym typeface="Microsoft JhengHei"/>
            </a:endParaRPr>
          </a:p>
        </p:txBody>
      </p:sp>
      <p:pic>
        <p:nvPicPr>
          <p:cNvPr id="1448" name="Google Shape;1448;p109"/>
          <p:cNvPicPr preferRelativeResize="0"/>
          <p:nvPr/>
        </p:nvPicPr>
        <p:blipFill rotWithShape="1">
          <a:blip r:embed="rId3">
            <a:alphaModFix/>
          </a:blip>
          <a:srcRect/>
          <a:stretch/>
        </p:blipFill>
        <p:spPr>
          <a:xfrm>
            <a:off x="2129028" y="1473716"/>
            <a:ext cx="4899660" cy="325827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gb4a905aa7a_0_73"/>
          <p:cNvSpPr txBox="1">
            <a:spLocks noGrp="1"/>
          </p:cNvSpPr>
          <p:nvPr>
            <p:ph type="title"/>
          </p:nvPr>
        </p:nvSpPr>
        <p:spPr>
          <a:xfrm>
            <a:off x="889248" y="195486"/>
            <a:ext cx="82548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九、影子效果</a:t>
            </a:r>
            <a:endParaRPr sz="4000" b="1" dirty="0">
              <a:solidFill>
                <a:srgbClr val="002060"/>
              </a:solidFill>
            </a:endParaRPr>
          </a:p>
        </p:txBody>
      </p:sp>
      <p:grpSp>
        <p:nvGrpSpPr>
          <p:cNvPr id="1454" name="Google Shape;1454;gb4a905aa7a_0_73"/>
          <p:cNvGrpSpPr/>
          <p:nvPr/>
        </p:nvGrpSpPr>
        <p:grpSpPr>
          <a:xfrm>
            <a:off x="0" y="0"/>
            <a:ext cx="791004" cy="791004"/>
            <a:chOff x="0" y="0"/>
            <a:chExt cx="791004" cy="791004"/>
          </a:xfrm>
        </p:grpSpPr>
        <p:sp>
          <p:nvSpPr>
            <p:cNvPr id="1455" name="Google Shape;1455;gb4a905aa7a_0_73"/>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56" name="Google Shape;1456;gb4a905aa7a_0_73"/>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57" name="Google Shape;1457;gb4a905aa7a_0_73"/>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58" name="Google Shape;1458;gb4a905aa7a_0_73"/>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459" name="Google Shape;1459;gb4a905aa7a_0_73"/>
          <p:cNvGrpSpPr/>
          <p:nvPr/>
        </p:nvGrpSpPr>
        <p:grpSpPr>
          <a:xfrm>
            <a:off x="8460432" y="4299942"/>
            <a:ext cx="500394" cy="640276"/>
            <a:chOff x="8460432" y="4299942"/>
            <a:chExt cx="500394" cy="640276"/>
          </a:xfrm>
        </p:grpSpPr>
        <p:sp>
          <p:nvSpPr>
            <p:cNvPr id="1460" name="Google Shape;1460;gb4a905aa7a_0_73"/>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61" name="Google Shape;1461;gb4a905aa7a_0_73"/>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62" name="Google Shape;1462;gb4a905aa7a_0_73"/>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463" name="Google Shape;1463;gb4a905aa7a_0_73"/>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67</a:t>
            </a:fld>
            <a:endParaRPr/>
          </a:p>
        </p:txBody>
      </p:sp>
      <p:sp>
        <p:nvSpPr>
          <p:cNvPr id="1464" name="Google Shape;1464;gb4a905aa7a_0_73"/>
          <p:cNvSpPr/>
          <p:nvPr/>
        </p:nvSpPr>
        <p:spPr>
          <a:xfrm>
            <a:off x="791072" y="890038"/>
            <a:ext cx="3246900" cy="43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a:solidFill>
                  <a:srgbClr val="0070C0"/>
                </a:solidFill>
                <a:latin typeface="Microsoft JhengHei"/>
                <a:ea typeface="Microsoft JhengHei"/>
                <a:cs typeface="Microsoft JhengHei"/>
                <a:sym typeface="Microsoft JhengHei"/>
              </a:rPr>
              <a:t>（一</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影子作法</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2" name="矩形 1"/>
          <p:cNvSpPr/>
          <p:nvPr/>
        </p:nvSpPr>
        <p:spPr>
          <a:xfrm>
            <a:off x="889248" y="1322038"/>
            <a:ext cx="6135013" cy="338554"/>
          </a:xfrm>
          <a:prstGeom prst="rect">
            <a:avLst/>
          </a:prstGeom>
        </p:spPr>
        <p:txBody>
          <a:bodyPr wrap="none">
            <a:spAutoFit/>
          </a:bodyPr>
          <a:lstStyle/>
          <a:p>
            <a:r>
              <a:rPr lang="zh-TW" altLang="en-US" sz="1600" dirty="0">
                <a:latin typeface="微軟正黑體" panose="020B0604030504040204" pitchFamily="34" charset="-120"/>
                <a:ea typeface="微軟正黑體" panose="020B0604030504040204" pitchFamily="34" charset="-120"/>
              </a:rPr>
              <a:t>一般光線</a:t>
            </a:r>
            <a:r>
              <a:rPr lang="zh-TW" altLang="en-US" sz="1600" dirty="0" smtClean="0">
                <a:latin typeface="微軟正黑體" panose="020B0604030504040204" pitchFamily="34" charset="-120"/>
                <a:ea typeface="微軟正黑體" panose="020B0604030504040204" pitchFamily="34" charset="-120"/>
              </a:rPr>
              <a:t>效果雖然包含</a:t>
            </a:r>
            <a:r>
              <a:rPr lang="zh-TW" altLang="en-US" sz="1600" dirty="0">
                <a:latin typeface="微軟正黑體" panose="020B0604030504040204" pitchFamily="34" charset="-120"/>
                <a:ea typeface="微軟正黑體" panose="020B0604030504040204" pitchFamily="34" charset="-120"/>
              </a:rPr>
              <a:t>了物體表面的明暗</a:t>
            </a:r>
            <a:r>
              <a:rPr lang="zh-TW" altLang="en-US" sz="1600" dirty="0" smtClean="0">
                <a:latin typeface="微軟正黑體" panose="020B0604030504040204" pitchFamily="34" charset="-120"/>
                <a:ea typeface="微軟正黑體" panose="020B0604030504040204" pitchFamily="34" charset="-120"/>
              </a:rPr>
              <a:t>，但無法用光照做出影子</a:t>
            </a:r>
            <a:endParaRPr lang="zh-TW" altLang="en-US" sz="1600" dirty="0">
              <a:latin typeface="微軟正黑體" panose="020B0604030504040204" pitchFamily="34" charset="-120"/>
              <a:ea typeface="微軟正黑體" panose="020B0604030504040204" pitchFamily="34" charset="-120"/>
            </a:endParaRPr>
          </a:p>
        </p:txBody>
      </p:sp>
      <p:sp>
        <p:nvSpPr>
          <p:cNvPr id="16" name="矩形 15"/>
          <p:cNvSpPr/>
          <p:nvPr/>
        </p:nvSpPr>
        <p:spPr>
          <a:xfrm>
            <a:off x="889248" y="1747438"/>
            <a:ext cx="5109091" cy="1077218"/>
          </a:xfrm>
          <a:prstGeom prst="rect">
            <a:avLst/>
          </a:prstGeom>
        </p:spPr>
        <p:txBody>
          <a:bodyPr wrap="none">
            <a:spAutoFit/>
          </a:bodyPr>
          <a:lstStyle/>
          <a:p>
            <a:r>
              <a:rPr lang="zh-TW" altLang="en-US" sz="1600" dirty="0" smtClean="0">
                <a:latin typeface="微軟正黑體" panose="020B0604030504040204" pitchFamily="34" charset="-120"/>
                <a:ea typeface="微軟正黑體" panose="020B0604030504040204" pitchFamily="34" charset="-120"/>
              </a:rPr>
              <a:t>影子作法：</a:t>
            </a:r>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將攝影機移動到光源的位置拍一張照片</a:t>
            </a:r>
          </a:p>
          <a:p>
            <a:r>
              <a:rPr lang="zh-TW" altLang="en-US" sz="1600" dirty="0">
                <a:latin typeface="微軟正黑體" panose="020B0604030504040204" pitchFamily="34" charset="-120"/>
                <a:ea typeface="微軟正黑體" panose="020B0604030504040204" pitchFamily="34" charset="-120"/>
              </a:rPr>
              <a:t>畫點時，若從光源看，看不到那個點，即那個點是影子</a:t>
            </a:r>
          </a:p>
          <a:p>
            <a:endParaRPr lang="zh-TW" altLang="en-US" sz="1600" dirty="0">
              <a:latin typeface="微軟正黑體" panose="020B0604030504040204" pitchFamily="34" charset="-120"/>
              <a:ea typeface="微軟正黑體" panose="020B0604030504040204" pitchFamily="34" charset="-120"/>
            </a:endParaRPr>
          </a:p>
        </p:txBody>
      </p:sp>
      <p:grpSp>
        <p:nvGrpSpPr>
          <p:cNvPr id="3" name="群組 2"/>
          <p:cNvGrpSpPr/>
          <p:nvPr/>
        </p:nvGrpSpPr>
        <p:grpSpPr>
          <a:xfrm>
            <a:off x="1664421" y="2822164"/>
            <a:ext cx="6864369" cy="2140972"/>
            <a:chOff x="1664421" y="2822164"/>
            <a:chExt cx="6864369" cy="2140972"/>
          </a:xfrm>
        </p:grpSpPr>
        <p:sp>
          <p:nvSpPr>
            <p:cNvPr id="17" name="Google Shape;1480;gb4a905aa7a_0_96"/>
            <p:cNvSpPr/>
            <p:nvPr/>
          </p:nvSpPr>
          <p:spPr>
            <a:xfrm>
              <a:off x="2545373" y="4580747"/>
              <a:ext cx="4167600" cy="253500"/>
            </a:xfrm>
            <a:prstGeom prst="rect">
              <a:avLst/>
            </a:prstGeom>
            <a:no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cxnSp>
          <p:nvCxnSpPr>
            <p:cNvPr id="18" name="Google Shape;1481;gb4a905aa7a_0_96"/>
            <p:cNvCxnSpPr/>
            <p:nvPr/>
          </p:nvCxnSpPr>
          <p:spPr>
            <a:xfrm>
              <a:off x="2406894" y="3910379"/>
              <a:ext cx="646200" cy="646200"/>
            </a:xfrm>
            <a:prstGeom prst="straightConnector1">
              <a:avLst/>
            </a:prstGeom>
            <a:noFill/>
            <a:ln w="38100" cap="flat" cmpd="sng">
              <a:solidFill>
                <a:srgbClr val="FFFF00"/>
              </a:solidFill>
              <a:prstDash val="solid"/>
              <a:miter lim="800000"/>
              <a:headEnd type="none" w="sm" len="sm"/>
              <a:tailEnd type="none" w="sm" len="sm"/>
            </a:ln>
          </p:spPr>
        </p:cxnSp>
        <p:cxnSp>
          <p:nvCxnSpPr>
            <p:cNvPr id="19" name="Google Shape;1482;gb4a905aa7a_0_96"/>
            <p:cNvCxnSpPr/>
            <p:nvPr/>
          </p:nvCxnSpPr>
          <p:spPr>
            <a:xfrm>
              <a:off x="3046535" y="4563323"/>
              <a:ext cx="989100" cy="0"/>
            </a:xfrm>
            <a:prstGeom prst="straightConnector1">
              <a:avLst/>
            </a:prstGeom>
            <a:noFill/>
            <a:ln w="38100" cap="flat" cmpd="sng">
              <a:solidFill>
                <a:srgbClr val="FFFF00"/>
              </a:solidFill>
              <a:prstDash val="solid"/>
              <a:miter lim="800000"/>
              <a:headEnd type="none" w="sm" len="sm"/>
              <a:tailEnd type="none" w="sm" len="sm"/>
            </a:ln>
          </p:spPr>
        </p:cxnSp>
        <p:cxnSp>
          <p:nvCxnSpPr>
            <p:cNvPr id="20" name="Google Shape;1483;gb4a905aa7a_0_96"/>
            <p:cNvCxnSpPr/>
            <p:nvPr/>
          </p:nvCxnSpPr>
          <p:spPr>
            <a:xfrm>
              <a:off x="3581400" y="4135957"/>
              <a:ext cx="454200" cy="444900"/>
            </a:xfrm>
            <a:prstGeom prst="straightConnector1">
              <a:avLst/>
            </a:prstGeom>
            <a:noFill/>
            <a:ln w="38100" cap="flat" cmpd="sng">
              <a:solidFill>
                <a:srgbClr val="FFFF00"/>
              </a:solidFill>
              <a:prstDash val="solid"/>
              <a:miter lim="800000"/>
              <a:headEnd type="none" w="sm" len="sm"/>
              <a:tailEnd type="none" w="sm" len="sm"/>
            </a:ln>
          </p:spPr>
        </p:cxnSp>
        <p:cxnSp>
          <p:nvCxnSpPr>
            <p:cNvPr id="21" name="Google Shape;1484;gb4a905aa7a_0_96"/>
            <p:cNvCxnSpPr/>
            <p:nvPr/>
          </p:nvCxnSpPr>
          <p:spPr>
            <a:xfrm rot="10800000">
              <a:off x="3587994" y="3739259"/>
              <a:ext cx="0" cy="409200"/>
            </a:xfrm>
            <a:prstGeom prst="straightConnector1">
              <a:avLst/>
            </a:prstGeom>
            <a:noFill/>
            <a:ln w="38100" cap="flat" cmpd="sng">
              <a:solidFill>
                <a:srgbClr val="FFFF00"/>
              </a:solidFill>
              <a:prstDash val="solid"/>
              <a:miter lim="800000"/>
              <a:headEnd type="none" w="sm" len="sm"/>
              <a:tailEnd type="none" w="sm" len="sm"/>
            </a:ln>
          </p:spPr>
        </p:cxnSp>
        <p:cxnSp>
          <p:nvCxnSpPr>
            <p:cNvPr id="22" name="Google Shape;1485;gb4a905aa7a_0_96"/>
            <p:cNvCxnSpPr/>
            <p:nvPr/>
          </p:nvCxnSpPr>
          <p:spPr>
            <a:xfrm rot="10800000">
              <a:off x="3587893" y="3739243"/>
              <a:ext cx="399000" cy="0"/>
            </a:xfrm>
            <a:prstGeom prst="straightConnector1">
              <a:avLst/>
            </a:prstGeom>
            <a:noFill/>
            <a:ln w="38100" cap="flat" cmpd="sng">
              <a:solidFill>
                <a:srgbClr val="FFFF00"/>
              </a:solidFill>
              <a:prstDash val="solid"/>
              <a:miter lim="800000"/>
              <a:headEnd type="none" w="sm" len="sm"/>
              <a:tailEnd type="none" w="sm" len="sm"/>
            </a:ln>
          </p:spPr>
        </p:cxnSp>
        <p:cxnSp>
          <p:nvCxnSpPr>
            <p:cNvPr id="23" name="Google Shape;1486;gb4a905aa7a_0_96"/>
            <p:cNvCxnSpPr/>
            <p:nvPr/>
          </p:nvCxnSpPr>
          <p:spPr>
            <a:xfrm>
              <a:off x="3986893" y="3739243"/>
              <a:ext cx="831900" cy="824100"/>
            </a:xfrm>
            <a:prstGeom prst="straightConnector1">
              <a:avLst/>
            </a:prstGeom>
            <a:noFill/>
            <a:ln w="38100" cap="flat" cmpd="sng">
              <a:solidFill>
                <a:srgbClr val="FFFF00"/>
              </a:solidFill>
              <a:prstDash val="solid"/>
              <a:miter lim="800000"/>
              <a:headEnd type="none" w="sm" len="sm"/>
              <a:tailEnd type="none" w="sm" len="sm"/>
            </a:ln>
          </p:spPr>
        </p:cxnSp>
        <p:cxnSp>
          <p:nvCxnSpPr>
            <p:cNvPr id="24" name="Google Shape;1487;gb4a905aa7a_0_96"/>
            <p:cNvCxnSpPr/>
            <p:nvPr/>
          </p:nvCxnSpPr>
          <p:spPr>
            <a:xfrm>
              <a:off x="4818917" y="4561578"/>
              <a:ext cx="938400" cy="1800"/>
            </a:xfrm>
            <a:prstGeom prst="straightConnector1">
              <a:avLst/>
            </a:prstGeom>
            <a:noFill/>
            <a:ln w="38100" cap="flat" cmpd="sng">
              <a:solidFill>
                <a:srgbClr val="FFFF00"/>
              </a:solidFill>
              <a:prstDash val="solid"/>
              <a:miter lim="800000"/>
              <a:headEnd type="none" w="sm" len="sm"/>
              <a:tailEnd type="none" w="sm" len="sm"/>
            </a:ln>
          </p:spPr>
        </p:cxnSp>
        <p:cxnSp>
          <p:nvCxnSpPr>
            <p:cNvPr id="25" name="Google Shape;1488;gb4a905aa7a_0_96"/>
            <p:cNvCxnSpPr/>
            <p:nvPr/>
          </p:nvCxnSpPr>
          <p:spPr>
            <a:xfrm>
              <a:off x="4484640" y="3301093"/>
              <a:ext cx="1272900" cy="1266600"/>
            </a:xfrm>
            <a:prstGeom prst="straightConnector1">
              <a:avLst/>
            </a:prstGeom>
            <a:noFill/>
            <a:ln w="38100" cap="flat" cmpd="sng">
              <a:solidFill>
                <a:srgbClr val="FFFF00"/>
              </a:solidFill>
              <a:prstDash val="solid"/>
              <a:miter lim="800000"/>
              <a:headEnd type="none" w="sm" len="sm"/>
              <a:tailEnd type="none" w="sm" len="sm"/>
            </a:ln>
          </p:spPr>
        </p:cxnSp>
        <p:sp>
          <p:nvSpPr>
            <p:cNvPr id="26" name="Google Shape;1489;gb4a905aa7a_0_96"/>
            <p:cNvSpPr/>
            <p:nvPr/>
          </p:nvSpPr>
          <p:spPr>
            <a:xfrm>
              <a:off x="3631642" y="3781641"/>
              <a:ext cx="353700" cy="3477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7" name="Google Shape;1490;gb4a905aa7a_0_96"/>
            <p:cNvSpPr/>
            <p:nvPr/>
          </p:nvSpPr>
          <p:spPr>
            <a:xfrm>
              <a:off x="3664114" y="3827363"/>
              <a:ext cx="1094929" cy="740136"/>
            </a:xfrm>
            <a:custGeom>
              <a:avLst/>
              <a:gdLst/>
              <a:ahLst/>
              <a:cxnLst/>
              <a:rect l="l" t="t" r="r" b="b"/>
              <a:pathLst>
                <a:path w="1459906" h="986848" extrusionOk="0">
                  <a:moveTo>
                    <a:pt x="245" y="446315"/>
                  </a:moveTo>
                  <a:cubicBezTo>
                    <a:pt x="-9988" y="444646"/>
                    <a:pt x="302720" y="446605"/>
                    <a:pt x="466658" y="448564"/>
                  </a:cubicBezTo>
                  <a:lnTo>
                    <a:pt x="462050" y="0"/>
                  </a:lnTo>
                  <a:lnTo>
                    <a:pt x="1459906" y="986848"/>
                  </a:lnTo>
                  <a:lnTo>
                    <a:pt x="537272" y="979591"/>
                  </a:lnTo>
                  <a:lnTo>
                    <a:pt x="245" y="446315"/>
                  </a:lnTo>
                  <a:close/>
                </a:path>
              </a:pathLst>
            </a:custGeom>
            <a:solidFill>
              <a:srgbClr val="000000">
                <a:alpha val="2549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cxnSp>
          <p:nvCxnSpPr>
            <p:cNvPr id="28" name="Google Shape;1491;gb4a905aa7a_0_96"/>
            <p:cNvCxnSpPr/>
            <p:nvPr/>
          </p:nvCxnSpPr>
          <p:spPr>
            <a:xfrm>
              <a:off x="4059976" y="4567499"/>
              <a:ext cx="690900" cy="0"/>
            </a:xfrm>
            <a:prstGeom prst="straightConnector1">
              <a:avLst/>
            </a:prstGeom>
            <a:noFill/>
            <a:ln w="76200" cap="flat" cmpd="sng">
              <a:solidFill>
                <a:schemeClr val="dk1"/>
              </a:solidFill>
              <a:prstDash val="solid"/>
              <a:miter lim="800000"/>
              <a:headEnd type="none" w="sm" len="sm"/>
              <a:tailEnd type="none" w="sm" len="sm"/>
            </a:ln>
          </p:spPr>
        </p:cxnSp>
        <p:sp>
          <p:nvSpPr>
            <p:cNvPr id="29" name="Google Shape;1492;gb4a905aa7a_0_96"/>
            <p:cNvSpPr/>
            <p:nvPr/>
          </p:nvSpPr>
          <p:spPr>
            <a:xfrm rot="2695567">
              <a:off x="3483152" y="3841874"/>
              <a:ext cx="1809700" cy="54306"/>
            </a:xfrm>
            <a:prstGeom prst="rightArrow">
              <a:avLst>
                <a:gd name="adj1" fmla="val 35971"/>
                <a:gd name="adj2" fmla="val 106752"/>
              </a:avLst>
            </a:prstGeom>
            <a:solidFill>
              <a:srgbClr val="FFFF00"/>
            </a:solidFill>
            <a:ln w="12700" cap="flat" cmpd="sng">
              <a:solidFill>
                <a:srgbClr val="7F6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0" name="Google Shape;1493;gb4a905aa7a_0_96"/>
            <p:cNvSpPr/>
            <p:nvPr/>
          </p:nvSpPr>
          <p:spPr>
            <a:xfrm rot="2695567">
              <a:off x="1664421" y="3841874"/>
              <a:ext cx="1809700" cy="54306"/>
            </a:xfrm>
            <a:prstGeom prst="rightArrow">
              <a:avLst>
                <a:gd name="adj1" fmla="val 35971"/>
                <a:gd name="adj2" fmla="val 106752"/>
              </a:avLst>
            </a:prstGeom>
            <a:solidFill>
              <a:srgbClr val="FFFF00"/>
            </a:solidFill>
            <a:ln w="12700" cap="flat" cmpd="sng">
              <a:solidFill>
                <a:srgbClr val="7F6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1" name="Google Shape;1494;gb4a905aa7a_0_96"/>
            <p:cNvSpPr/>
            <p:nvPr/>
          </p:nvSpPr>
          <p:spPr>
            <a:xfrm rot="2695567">
              <a:off x="2160711" y="3835440"/>
              <a:ext cx="1809700" cy="54306"/>
            </a:xfrm>
            <a:prstGeom prst="rightArrow">
              <a:avLst>
                <a:gd name="adj1" fmla="val 35971"/>
                <a:gd name="adj2" fmla="val 106752"/>
              </a:avLst>
            </a:prstGeom>
            <a:solidFill>
              <a:srgbClr val="FFFF00"/>
            </a:solidFill>
            <a:ln w="12700" cap="flat" cmpd="sng">
              <a:solidFill>
                <a:srgbClr val="7F6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2" name="Google Shape;1495;gb4a905aa7a_0_96"/>
            <p:cNvSpPr/>
            <p:nvPr/>
          </p:nvSpPr>
          <p:spPr>
            <a:xfrm rot="2695670">
              <a:off x="2679942" y="3553832"/>
              <a:ext cx="1010598" cy="51124"/>
            </a:xfrm>
            <a:prstGeom prst="rightArrow">
              <a:avLst>
                <a:gd name="adj1" fmla="val 35971"/>
                <a:gd name="adj2" fmla="val 106752"/>
              </a:avLst>
            </a:prstGeom>
            <a:solidFill>
              <a:srgbClr val="FFFF00"/>
            </a:solidFill>
            <a:ln w="12700" cap="flat" cmpd="sng">
              <a:solidFill>
                <a:srgbClr val="7F6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3" name="Google Shape;1496;gb4a905aa7a_0_96"/>
            <p:cNvSpPr/>
            <p:nvPr/>
          </p:nvSpPr>
          <p:spPr>
            <a:xfrm rot="2695662">
              <a:off x="3236561" y="3433022"/>
              <a:ext cx="672459" cy="60245"/>
            </a:xfrm>
            <a:prstGeom prst="rightArrow">
              <a:avLst>
                <a:gd name="adj1" fmla="val 35971"/>
                <a:gd name="adj2" fmla="val 106752"/>
              </a:avLst>
            </a:prstGeom>
            <a:solidFill>
              <a:srgbClr val="FFFF00"/>
            </a:solidFill>
            <a:ln w="12700" cap="flat" cmpd="sng">
              <a:solidFill>
                <a:srgbClr val="7F6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4" name="Google Shape;1497;gb4a905aa7a_0_96"/>
            <p:cNvSpPr/>
            <p:nvPr/>
          </p:nvSpPr>
          <p:spPr>
            <a:xfrm rot="2695567">
              <a:off x="3970094" y="3835441"/>
              <a:ext cx="1809700" cy="54306"/>
            </a:xfrm>
            <a:prstGeom prst="rightArrow">
              <a:avLst>
                <a:gd name="adj1" fmla="val 35971"/>
                <a:gd name="adj2" fmla="val 106752"/>
              </a:avLst>
            </a:prstGeom>
            <a:solidFill>
              <a:srgbClr val="FFFF00"/>
            </a:solidFill>
            <a:ln w="12700" cap="flat" cmpd="sng">
              <a:solidFill>
                <a:srgbClr val="7F6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cxnSp>
          <p:nvCxnSpPr>
            <p:cNvPr id="35" name="Google Shape;1498;gb4a905aa7a_0_96"/>
            <p:cNvCxnSpPr/>
            <p:nvPr/>
          </p:nvCxnSpPr>
          <p:spPr>
            <a:xfrm rot="10800000" flipH="1">
              <a:off x="3544242" y="2959814"/>
              <a:ext cx="784500" cy="330000"/>
            </a:xfrm>
            <a:prstGeom prst="curvedConnector3">
              <a:avLst>
                <a:gd name="adj1" fmla="val 17793"/>
              </a:avLst>
            </a:prstGeom>
            <a:noFill/>
            <a:ln w="28575" cap="flat" cmpd="sng">
              <a:solidFill>
                <a:srgbClr val="000000"/>
              </a:solidFill>
              <a:prstDash val="solid"/>
              <a:miter lim="800000"/>
              <a:headEnd type="none" w="sm" len="sm"/>
              <a:tailEnd type="triangle" w="med" len="med"/>
            </a:ln>
          </p:spPr>
        </p:cxnSp>
        <p:sp>
          <p:nvSpPr>
            <p:cNvPr id="36" name="Google Shape;1499;gb4a905aa7a_0_96"/>
            <p:cNvSpPr txBox="1"/>
            <p:nvPr/>
          </p:nvSpPr>
          <p:spPr>
            <a:xfrm>
              <a:off x="4316190" y="2822164"/>
              <a:ext cx="4212600" cy="4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200" b="0" i="0" u="none" strike="noStrike" cap="none" dirty="0" err="1">
                  <a:solidFill>
                    <a:schemeClr val="dk1"/>
                  </a:solidFill>
                  <a:latin typeface="Calibri"/>
                  <a:ea typeface="Calibri"/>
                  <a:cs typeface="Calibri"/>
                  <a:sym typeface="Calibri"/>
                </a:rPr>
                <a:t>光線到影子的距離，先算好存在Texture</a:t>
              </a:r>
              <a:r>
                <a:rPr lang="en-US" sz="1200" b="0" i="0" u="none" strike="noStrike" cap="none" dirty="0">
                  <a:solidFill>
                    <a:schemeClr val="dk1"/>
                  </a:solidFill>
                  <a:latin typeface="Calibri"/>
                  <a:ea typeface="Calibri"/>
                  <a:cs typeface="Calibri"/>
                  <a:sym typeface="Calibri"/>
                </a:rPr>
                <a:t> (“shadow map”)</a:t>
              </a:r>
              <a:endParaRPr sz="1100" dirty="0"/>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37" name="Google Shape;1500;gb4a905aa7a_0_96"/>
            <p:cNvSpPr txBox="1"/>
            <p:nvPr/>
          </p:nvSpPr>
          <p:spPr>
            <a:xfrm>
              <a:off x="5537655" y="3703618"/>
              <a:ext cx="2638200" cy="300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投影的影子</a:t>
              </a:r>
              <a:endParaRPr sz="1500">
                <a:solidFill>
                  <a:schemeClr val="dk1"/>
                </a:solidFill>
                <a:latin typeface="Calibri"/>
                <a:ea typeface="Calibri"/>
                <a:cs typeface="Calibri"/>
                <a:sym typeface="Calibri"/>
              </a:endParaRPr>
            </a:p>
          </p:txBody>
        </p:sp>
        <p:sp>
          <p:nvSpPr>
            <p:cNvPr id="38" name="Google Shape;1501;gb4a905aa7a_0_96"/>
            <p:cNvSpPr/>
            <p:nvPr/>
          </p:nvSpPr>
          <p:spPr>
            <a:xfrm flipH="1">
              <a:off x="4380126" y="3851336"/>
              <a:ext cx="2332800" cy="1111800"/>
            </a:xfrm>
            <a:prstGeom prst="arc">
              <a:avLst>
                <a:gd name="adj1" fmla="val 16200000"/>
                <a:gd name="adj2" fmla="val 126222"/>
              </a:avLst>
            </a:prstGeom>
            <a:noFill/>
            <a:ln w="28575" cap="flat" cmpd="sng">
              <a:solidFill>
                <a:schemeClr val="dk1"/>
              </a:solidFill>
              <a:prstDash val="solid"/>
              <a:miter lim="800000"/>
              <a:headEnd type="triangle" w="med" len="med"/>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1502;gb4a905aa7a_0_96"/>
            <p:cNvSpPr/>
            <p:nvPr/>
          </p:nvSpPr>
          <p:spPr>
            <a:xfrm flipH="1">
              <a:off x="3840029" y="3426833"/>
              <a:ext cx="2332800" cy="1111800"/>
            </a:xfrm>
            <a:prstGeom prst="arc">
              <a:avLst>
                <a:gd name="adj1" fmla="val 16200000"/>
                <a:gd name="adj2" fmla="val 126222"/>
              </a:avLst>
            </a:prstGeom>
            <a:noFill/>
            <a:ln w="28575" cap="flat" cmpd="sng">
              <a:solidFill>
                <a:schemeClr val="dk1"/>
              </a:solidFill>
              <a:prstDash val="solid"/>
              <a:miter lim="800000"/>
              <a:headEnd type="triangle" w="med" len="med"/>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1503;gb4a905aa7a_0_96"/>
            <p:cNvSpPr txBox="1"/>
            <p:nvPr/>
          </p:nvSpPr>
          <p:spPr>
            <a:xfrm>
              <a:off x="4996654" y="3275658"/>
              <a:ext cx="2638200" cy="3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shadow map會儲存離光源最近的物體彼此之間的距離</a:t>
              </a:r>
              <a:endParaRPr sz="11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9529427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gb4a905aa7a_0_73"/>
          <p:cNvSpPr txBox="1">
            <a:spLocks noGrp="1"/>
          </p:cNvSpPr>
          <p:nvPr>
            <p:ph type="title"/>
          </p:nvPr>
        </p:nvSpPr>
        <p:spPr>
          <a:xfrm>
            <a:off x="889248" y="195486"/>
            <a:ext cx="82548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九、影子效果</a:t>
            </a:r>
            <a:endParaRPr sz="4000" b="1" dirty="0">
              <a:solidFill>
                <a:srgbClr val="002060"/>
              </a:solidFill>
            </a:endParaRPr>
          </a:p>
        </p:txBody>
      </p:sp>
      <p:grpSp>
        <p:nvGrpSpPr>
          <p:cNvPr id="1454" name="Google Shape;1454;gb4a905aa7a_0_73"/>
          <p:cNvGrpSpPr/>
          <p:nvPr/>
        </p:nvGrpSpPr>
        <p:grpSpPr>
          <a:xfrm>
            <a:off x="0" y="0"/>
            <a:ext cx="791004" cy="791004"/>
            <a:chOff x="0" y="0"/>
            <a:chExt cx="791004" cy="791004"/>
          </a:xfrm>
        </p:grpSpPr>
        <p:sp>
          <p:nvSpPr>
            <p:cNvPr id="1455" name="Google Shape;1455;gb4a905aa7a_0_73"/>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56" name="Google Shape;1456;gb4a905aa7a_0_73"/>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57" name="Google Shape;1457;gb4a905aa7a_0_73"/>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58" name="Google Shape;1458;gb4a905aa7a_0_73"/>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459" name="Google Shape;1459;gb4a905aa7a_0_73"/>
          <p:cNvGrpSpPr/>
          <p:nvPr/>
        </p:nvGrpSpPr>
        <p:grpSpPr>
          <a:xfrm>
            <a:off x="8460432" y="4299942"/>
            <a:ext cx="500394" cy="640276"/>
            <a:chOff x="8460432" y="4299942"/>
            <a:chExt cx="500394" cy="640276"/>
          </a:xfrm>
        </p:grpSpPr>
        <p:sp>
          <p:nvSpPr>
            <p:cNvPr id="1460" name="Google Shape;1460;gb4a905aa7a_0_73"/>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61" name="Google Shape;1461;gb4a905aa7a_0_73"/>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62" name="Google Shape;1462;gb4a905aa7a_0_73"/>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463" name="Google Shape;1463;gb4a905aa7a_0_73"/>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68</a:t>
            </a:fld>
            <a:endParaRPr/>
          </a:p>
        </p:txBody>
      </p:sp>
      <p:sp>
        <p:nvSpPr>
          <p:cNvPr id="1464" name="Google Shape;1464;gb4a905aa7a_0_73"/>
          <p:cNvSpPr/>
          <p:nvPr/>
        </p:nvSpPr>
        <p:spPr>
          <a:xfrm>
            <a:off x="791072" y="890038"/>
            <a:ext cx="3246900" cy="43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a:solidFill>
                  <a:srgbClr val="0070C0"/>
                </a:solidFill>
                <a:latin typeface="Microsoft JhengHei"/>
                <a:ea typeface="Microsoft JhengHei"/>
                <a:cs typeface="Microsoft JhengHei"/>
                <a:sym typeface="Microsoft JhengHei"/>
              </a:rPr>
              <a:t>（一</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影子作法</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41" name="Google Shape;1509;gb4a905aa7a_0_125"/>
          <p:cNvSpPr txBox="1">
            <a:spLocks noGrp="1"/>
          </p:cNvSpPr>
          <p:nvPr>
            <p:ph type="body" idx="1"/>
          </p:nvPr>
        </p:nvSpPr>
        <p:spPr>
          <a:xfrm>
            <a:off x="692154" y="1357359"/>
            <a:ext cx="6172200" cy="25458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US" sz="1600" dirty="0" err="1"/>
              <a:t>畫點時，若要畫的點，比「離光源最近的物體彼此之間的距離」</a:t>
            </a:r>
            <a:r>
              <a:rPr lang="en-US" sz="1600" dirty="0" err="1">
                <a:solidFill>
                  <a:srgbClr val="000000"/>
                </a:solidFill>
              </a:rPr>
              <a:t>還要遠</a:t>
            </a:r>
            <a:endParaRPr sz="1600" dirty="0">
              <a:solidFill>
                <a:srgbClr val="000000"/>
              </a:solidFill>
            </a:endParaRPr>
          </a:p>
          <a:p>
            <a:pPr marL="520700" lvl="1" indent="-177800" algn="l" rtl="0">
              <a:lnSpc>
                <a:spcPct val="90000"/>
              </a:lnSpc>
              <a:spcBef>
                <a:spcPts val="400"/>
              </a:spcBef>
              <a:spcAft>
                <a:spcPts val="0"/>
              </a:spcAft>
              <a:buClr>
                <a:srgbClr val="000000"/>
              </a:buClr>
              <a:buSzPts val="1800"/>
              <a:buChar char="–"/>
            </a:pPr>
            <a:r>
              <a:rPr lang="en-US" sz="1600" dirty="0" err="1">
                <a:solidFill>
                  <a:srgbClr val="000000"/>
                </a:solidFill>
              </a:rPr>
              <a:t>則為影子，反之則不是影子</a:t>
            </a:r>
            <a:endParaRPr sz="1600" dirty="0">
              <a:solidFill>
                <a:srgbClr val="000000"/>
              </a:solidFill>
            </a:endParaRPr>
          </a:p>
        </p:txBody>
      </p:sp>
      <p:pic>
        <p:nvPicPr>
          <p:cNvPr id="42" name="Google Shape;1510;gb4a905aa7a_0_125"/>
          <p:cNvPicPr preferRelativeResize="0"/>
          <p:nvPr/>
        </p:nvPicPr>
        <p:blipFill rotWithShape="1">
          <a:blip r:embed="rId3">
            <a:alphaModFix/>
          </a:blip>
          <a:srcRect/>
          <a:stretch/>
        </p:blipFill>
        <p:spPr>
          <a:xfrm>
            <a:off x="4615994" y="2689638"/>
            <a:ext cx="1589426" cy="1581823"/>
          </a:xfrm>
          <a:prstGeom prst="rect">
            <a:avLst/>
          </a:prstGeom>
          <a:noFill/>
          <a:ln>
            <a:noFill/>
          </a:ln>
        </p:spPr>
      </p:pic>
      <p:pic>
        <p:nvPicPr>
          <p:cNvPr id="43" name="Google Shape;1511;gb4a905aa7a_0_125"/>
          <p:cNvPicPr preferRelativeResize="0"/>
          <p:nvPr/>
        </p:nvPicPr>
        <p:blipFill rotWithShape="1">
          <a:blip r:embed="rId4">
            <a:alphaModFix/>
          </a:blip>
          <a:srcRect/>
          <a:stretch/>
        </p:blipFill>
        <p:spPr>
          <a:xfrm>
            <a:off x="2947801" y="2689638"/>
            <a:ext cx="1562687" cy="1581822"/>
          </a:xfrm>
          <a:prstGeom prst="rect">
            <a:avLst/>
          </a:prstGeom>
          <a:noFill/>
          <a:ln>
            <a:noFill/>
          </a:ln>
        </p:spPr>
      </p:pic>
      <p:pic>
        <p:nvPicPr>
          <p:cNvPr id="44" name="Google Shape;1512;gb4a905aa7a_0_125"/>
          <p:cNvPicPr preferRelativeResize="0"/>
          <p:nvPr/>
        </p:nvPicPr>
        <p:blipFill rotWithShape="1">
          <a:blip r:embed="rId5">
            <a:alphaModFix/>
          </a:blip>
          <a:srcRect/>
          <a:stretch/>
        </p:blipFill>
        <p:spPr>
          <a:xfrm>
            <a:off x="487725" y="2335172"/>
            <a:ext cx="2306559" cy="2313940"/>
          </a:xfrm>
          <a:prstGeom prst="rect">
            <a:avLst/>
          </a:prstGeom>
          <a:noFill/>
          <a:ln>
            <a:noFill/>
          </a:ln>
        </p:spPr>
      </p:pic>
      <p:pic>
        <p:nvPicPr>
          <p:cNvPr id="45" name="Google Shape;1513;gb4a905aa7a_0_125"/>
          <p:cNvPicPr preferRelativeResize="0"/>
          <p:nvPr/>
        </p:nvPicPr>
        <p:blipFill rotWithShape="1">
          <a:blip r:embed="rId6">
            <a:alphaModFix/>
          </a:blip>
          <a:srcRect/>
          <a:stretch/>
        </p:blipFill>
        <p:spPr>
          <a:xfrm>
            <a:off x="6332198" y="2323580"/>
            <a:ext cx="2317648" cy="2313940"/>
          </a:xfrm>
          <a:prstGeom prst="rect">
            <a:avLst/>
          </a:prstGeom>
          <a:noFill/>
          <a:ln>
            <a:noFill/>
          </a:ln>
        </p:spPr>
      </p:pic>
    </p:spTree>
    <p:extLst>
      <p:ext uri="{BB962C8B-B14F-4D97-AF65-F5344CB8AC3E}">
        <p14:creationId xmlns:p14="http://schemas.microsoft.com/office/powerpoint/2010/main" val="9000385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gb4a905aa7a_0_73"/>
          <p:cNvSpPr txBox="1">
            <a:spLocks noGrp="1"/>
          </p:cNvSpPr>
          <p:nvPr>
            <p:ph type="title"/>
          </p:nvPr>
        </p:nvSpPr>
        <p:spPr>
          <a:xfrm>
            <a:off x="889248" y="195486"/>
            <a:ext cx="82548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九、影子效果</a:t>
            </a:r>
            <a:endParaRPr sz="4000" b="1" dirty="0">
              <a:solidFill>
                <a:srgbClr val="002060"/>
              </a:solidFill>
            </a:endParaRPr>
          </a:p>
        </p:txBody>
      </p:sp>
      <p:grpSp>
        <p:nvGrpSpPr>
          <p:cNvPr id="1454" name="Google Shape;1454;gb4a905aa7a_0_73"/>
          <p:cNvGrpSpPr/>
          <p:nvPr/>
        </p:nvGrpSpPr>
        <p:grpSpPr>
          <a:xfrm>
            <a:off x="0" y="0"/>
            <a:ext cx="791004" cy="791004"/>
            <a:chOff x="0" y="0"/>
            <a:chExt cx="791004" cy="791004"/>
          </a:xfrm>
        </p:grpSpPr>
        <p:sp>
          <p:nvSpPr>
            <p:cNvPr id="1455" name="Google Shape;1455;gb4a905aa7a_0_73"/>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56" name="Google Shape;1456;gb4a905aa7a_0_73"/>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57" name="Google Shape;1457;gb4a905aa7a_0_73"/>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58" name="Google Shape;1458;gb4a905aa7a_0_73"/>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459" name="Google Shape;1459;gb4a905aa7a_0_73"/>
          <p:cNvGrpSpPr/>
          <p:nvPr/>
        </p:nvGrpSpPr>
        <p:grpSpPr>
          <a:xfrm>
            <a:off x="8460432" y="4299942"/>
            <a:ext cx="500394" cy="640276"/>
            <a:chOff x="8460432" y="4299942"/>
            <a:chExt cx="500394" cy="640276"/>
          </a:xfrm>
        </p:grpSpPr>
        <p:sp>
          <p:nvSpPr>
            <p:cNvPr id="1460" name="Google Shape;1460;gb4a905aa7a_0_73"/>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61" name="Google Shape;1461;gb4a905aa7a_0_73"/>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62" name="Google Shape;1462;gb4a905aa7a_0_73"/>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463" name="Google Shape;1463;gb4a905aa7a_0_73"/>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69</a:t>
            </a:fld>
            <a:endParaRPr/>
          </a:p>
        </p:txBody>
      </p:sp>
      <p:sp>
        <p:nvSpPr>
          <p:cNvPr id="1464" name="Google Shape;1464;gb4a905aa7a_0_73"/>
          <p:cNvSpPr/>
          <p:nvPr/>
        </p:nvSpPr>
        <p:spPr>
          <a:xfrm>
            <a:off x="791072" y="890038"/>
            <a:ext cx="3246900" cy="43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a:solidFill>
                  <a:srgbClr val="0070C0"/>
                </a:solidFill>
                <a:latin typeface="Microsoft JhengHei"/>
                <a:ea typeface="Microsoft JhengHei"/>
                <a:cs typeface="Microsoft JhengHei"/>
                <a:sym typeface="Microsoft JhengHei"/>
              </a:rPr>
              <a:t>（一</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影子作法</a:t>
            </a:r>
            <a:endParaRPr sz="1800" b="1" i="0" u="none" strike="noStrike" cap="none" dirty="0">
              <a:solidFill>
                <a:srgbClr val="0070C0"/>
              </a:solidFill>
              <a:latin typeface="Microsoft JhengHei"/>
              <a:ea typeface="Microsoft JhengHei"/>
              <a:cs typeface="Microsoft JhengHei"/>
              <a:sym typeface="Microsoft JhengHei"/>
            </a:endParaRPr>
          </a:p>
        </p:txBody>
      </p:sp>
      <p:pic>
        <p:nvPicPr>
          <p:cNvPr id="20" name="Google Shape;1519;gb4a905aa7a_0_134"/>
          <p:cNvPicPr preferRelativeResize="0"/>
          <p:nvPr/>
        </p:nvPicPr>
        <p:blipFill rotWithShape="1">
          <a:blip r:embed="rId3">
            <a:alphaModFix/>
          </a:blip>
          <a:srcRect/>
          <a:stretch/>
        </p:blipFill>
        <p:spPr>
          <a:xfrm>
            <a:off x="1640704" y="2320233"/>
            <a:ext cx="2287281" cy="2315289"/>
          </a:xfrm>
          <a:prstGeom prst="rect">
            <a:avLst/>
          </a:prstGeom>
          <a:noFill/>
          <a:ln>
            <a:noFill/>
          </a:ln>
        </p:spPr>
      </p:pic>
      <p:sp>
        <p:nvSpPr>
          <p:cNvPr id="21" name="Google Shape;1520;gb4a905aa7a_0_134"/>
          <p:cNvSpPr txBox="1">
            <a:spLocks noGrp="1"/>
          </p:cNvSpPr>
          <p:nvPr>
            <p:ph type="body" idx="1"/>
          </p:nvPr>
        </p:nvSpPr>
        <p:spPr>
          <a:xfrm>
            <a:off x="889248" y="1421072"/>
            <a:ext cx="6172200" cy="421925"/>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US" sz="1600" dirty="0" err="1"/>
              <a:t>這時，就要使用Render-to-texture技術</a:t>
            </a:r>
            <a:endParaRPr sz="1600" dirty="0"/>
          </a:p>
          <a:p>
            <a:pPr marL="0" lvl="0" indent="0" algn="l" rtl="0">
              <a:lnSpc>
                <a:spcPct val="90000"/>
              </a:lnSpc>
              <a:spcBef>
                <a:spcPts val="800"/>
              </a:spcBef>
              <a:spcAft>
                <a:spcPts val="0"/>
              </a:spcAft>
              <a:buClr>
                <a:schemeClr val="dk1"/>
              </a:buClr>
              <a:buSzPts val="2100"/>
              <a:buNone/>
            </a:pPr>
            <a:endParaRPr sz="1600" dirty="0"/>
          </a:p>
        </p:txBody>
      </p:sp>
      <p:sp>
        <p:nvSpPr>
          <p:cNvPr id="22" name="Google Shape;1521;gb4a905aa7a_0_134"/>
          <p:cNvSpPr txBox="1"/>
          <p:nvPr/>
        </p:nvSpPr>
        <p:spPr>
          <a:xfrm>
            <a:off x="1385001" y="1942031"/>
            <a:ext cx="348725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dirty="0">
                <a:solidFill>
                  <a:schemeClr val="dk1"/>
                </a:solidFill>
                <a:latin typeface="Calibri"/>
                <a:ea typeface="Calibri"/>
                <a:cs typeface="Calibri"/>
                <a:sym typeface="Calibri"/>
              </a:rPr>
              <a:t>Frist, Render Shadow Map to Texture</a:t>
            </a:r>
            <a:endParaRPr sz="1400" dirty="0">
              <a:solidFill>
                <a:schemeClr val="dk1"/>
              </a:solidFill>
              <a:latin typeface="Calibri"/>
              <a:ea typeface="Calibri"/>
              <a:cs typeface="Calibri"/>
              <a:sym typeface="Calibri"/>
            </a:endParaRPr>
          </a:p>
        </p:txBody>
      </p:sp>
      <p:pic>
        <p:nvPicPr>
          <p:cNvPr id="23" name="Google Shape;1522;gb4a905aa7a_0_134"/>
          <p:cNvPicPr preferRelativeResize="0"/>
          <p:nvPr/>
        </p:nvPicPr>
        <p:blipFill rotWithShape="1">
          <a:blip r:embed="rId4">
            <a:alphaModFix/>
          </a:blip>
          <a:srcRect/>
          <a:stretch/>
        </p:blipFill>
        <p:spPr>
          <a:xfrm>
            <a:off x="5226929" y="2320233"/>
            <a:ext cx="2317648" cy="2313940"/>
          </a:xfrm>
          <a:prstGeom prst="rect">
            <a:avLst/>
          </a:prstGeom>
          <a:noFill/>
          <a:ln>
            <a:noFill/>
          </a:ln>
        </p:spPr>
      </p:pic>
      <p:sp>
        <p:nvSpPr>
          <p:cNvPr id="24" name="Google Shape;1523;gb4a905aa7a_0_134"/>
          <p:cNvSpPr txBox="1"/>
          <p:nvPr/>
        </p:nvSpPr>
        <p:spPr>
          <a:xfrm>
            <a:off x="4794118" y="1942031"/>
            <a:ext cx="353784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dirty="0">
                <a:solidFill>
                  <a:schemeClr val="dk1"/>
                </a:solidFill>
                <a:latin typeface="Calibri"/>
                <a:ea typeface="Calibri"/>
                <a:cs typeface="Calibri"/>
                <a:sym typeface="Calibri"/>
              </a:rPr>
              <a:t>And, use Shadow Map to generate shadow  </a:t>
            </a:r>
            <a:endParaRPr sz="1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8435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6"/>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二、</a:t>
            </a:r>
            <a:r>
              <a:rPr lang="en-US" sz="4000" b="1" dirty="0" err="1" smtClean="0">
                <a:solidFill>
                  <a:srgbClr val="002060"/>
                </a:solidFill>
              </a:rPr>
              <a:t>Three.js</a:t>
            </a:r>
            <a:r>
              <a:rPr lang="en-US" sz="4000" b="1" dirty="0" err="1">
                <a:solidFill>
                  <a:srgbClr val="002060"/>
                </a:solidFill>
              </a:rPr>
              <a:t>渲染與幾何變換流程</a:t>
            </a:r>
            <a:endParaRPr sz="4000" b="1" dirty="0">
              <a:solidFill>
                <a:srgbClr val="002060"/>
              </a:solidFill>
            </a:endParaRPr>
          </a:p>
        </p:txBody>
      </p:sp>
      <p:grpSp>
        <p:nvGrpSpPr>
          <p:cNvPr id="237" name="Google Shape;237;p26"/>
          <p:cNvGrpSpPr/>
          <p:nvPr/>
        </p:nvGrpSpPr>
        <p:grpSpPr>
          <a:xfrm>
            <a:off x="0" y="0"/>
            <a:ext cx="791072" cy="791072"/>
            <a:chOff x="0" y="0"/>
            <a:chExt cx="791072" cy="791072"/>
          </a:xfrm>
        </p:grpSpPr>
        <p:sp>
          <p:nvSpPr>
            <p:cNvPr id="238" name="Google Shape;238;p26"/>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39" name="Google Shape;239;p26"/>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40" name="Google Shape;240;p26"/>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41" name="Google Shape;241;p26"/>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242" name="Google Shape;242;p26"/>
          <p:cNvGrpSpPr/>
          <p:nvPr/>
        </p:nvGrpSpPr>
        <p:grpSpPr>
          <a:xfrm>
            <a:off x="8460432" y="4299942"/>
            <a:ext cx="500406" cy="640288"/>
            <a:chOff x="8460432" y="4299942"/>
            <a:chExt cx="500406" cy="640288"/>
          </a:xfrm>
        </p:grpSpPr>
        <p:sp>
          <p:nvSpPr>
            <p:cNvPr id="243" name="Google Shape;243;p26"/>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244" name="Google Shape;244;p26"/>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245" name="Google Shape;245;p26"/>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246" name="Google Shape;246;p26"/>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247" name="Google Shape;247;p26"/>
          <p:cNvSpPr/>
          <p:nvPr/>
        </p:nvSpPr>
        <p:spPr>
          <a:xfrm>
            <a:off x="971600" y="987574"/>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（一） Three js幾何變換流程</a:t>
            </a:r>
            <a:endParaRPr sz="1800" b="1" i="0" u="none" strike="noStrike" cap="none">
              <a:solidFill>
                <a:srgbClr val="0070C0"/>
              </a:solidFill>
              <a:latin typeface="Microsoft JhengHei"/>
              <a:ea typeface="Microsoft JhengHei"/>
              <a:cs typeface="Microsoft JhengHei"/>
              <a:sym typeface="Microsoft JhengHei"/>
            </a:endParaRPr>
          </a:p>
        </p:txBody>
      </p:sp>
      <p:grpSp>
        <p:nvGrpSpPr>
          <p:cNvPr id="248" name="Google Shape;248;p26"/>
          <p:cNvGrpSpPr/>
          <p:nvPr/>
        </p:nvGrpSpPr>
        <p:grpSpPr>
          <a:xfrm>
            <a:off x="1254368" y="1706392"/>
            <a:ext cx="6394955" cy="707807"/>
            <a:chOff x="2321168" y="3920206"/>
            <a:chExt cx="7078797" cy="783496"/>
          </a:xfrm>
        </p:grpSpPr>
        <p:sp>
          <p:nvSpPr>
            <p:cNvPr id="249" name="Google Shape;249;p26"/>
            <p:cNvSpPr/>
            <p:nvPr/>
          </p:nvSpPr>
          <p:spPr>
            <a:xfrm>
              <a:off x="2321168" y="3920206"/>
              <a:ext cx="1367683" cy="783496"/>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Scene</a:t>
              </a:r>
              <a:endParaRPr sz="1400" b="0" i="0" u="none" strike="noStrike" cap="none">
                <a:solidFill>
                  <a:schemeClr val="lt1"/>
                </a:solidFill>
                <a:latin typeface="Arial"/>
                <a:ea typeface="Arial"/>
                <a:cs typeface="Arial"/>
                <a:sym typeface="Arial"/>
              </a:endParaRPr>
            </a:p>
          </p:txBody>
        </p:sp>
        <p:sp>
          <p:nvSpPr>
            <p:cNvPr id="250" name="Google Shape;250;p26"/>
            <p:cNvSpPr/>
            <p:nvPr/>
          </p:nvSpPr>
          <p:spPr>
            <a:xfrm>
              <a:off x="5176725" y="3920206"/>
              <a:ext cx="1367683" cy="783496"/>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Camera</a:t>
              </a:r>
              <a:endParaRPr sz="1400" b="0" i="0" u="none" strike="noStrike" cap="none">
                <a:solidFill>
                  <a:schemeClr val="lt1"/>
                </a:solidFill>
                <a:latin typeface="Arial"/>
                <a:ea typeface="Arial"/>
                <a:cs typeface="Arial"/>
                <a:sym typeface="Arial"/>
              </a:endParaRPr>
            </a:p>
          </p:txBody>
        </p:sp>
        <p:sp>
          <p:nvSpPr>
            <p:cNvPr id="251" name="Google Shape;251;p26"/>
            <p:cNvSpPr/>
            <p:nvPr/>
          </p:nvSpPr>
          <p:spPr>
            <a:xfrm>
              <a:off x="8032282" y="3920206"/>
              <a:ext cx="1367683" cy="783496"/>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Viewport</a:t>
              </a:r>
              <a:endParaRPr sz="1400" b="0" i="0" u="none" strike="noStrike" cap="none">
                <a:solidFill>
                  <a:schemeClr val="lt1"/>
                </a:solidFill>
                <a:latin typeface="Arial"/>
                <a:ea typeface="Arial"/>
                <a:cs typeface="Arial"/>
                <a:sym typeface="Arial"/>
              </a:endParaRPr>
            </a:p>
          </p:txBody>
        </p:sp>
        <p:sp>
          <p:nvSpPr>
            <p:cNvPr id="252" name="Google Shape;252;p26"/>
            <p:cNvSpPr/>
            <p:nvPr/>
          </p:nvSpPr>
          <p:spPr>
            <a:xfrm>
              <a:off x="3792661" y="4092146"/>
              <a:ext cx="1280254" cy="439616"/>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6"/>
            <p:cNvSpPr/>
            <p:nvPr/>
          </p:nvSpPr>
          <p:spPr>
            <a:xfrm>
              <a:off x="6648218" y="4092146"/>
              <a:ext cx="1280254" cy="439616"/>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54" name="Google Shape;254;p26"/>
          <p:cNvSpPr/>
          <p:nvPr/>
        </p:nvSpPr>
        <p:spPr>
          <a:xfrm>
            <a:off x="1194338" y="2881884"/>
            <a:ext cx="6454985" cy="58473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600" b="0" i="0" u="none" strike="noStrike" cap="none" dirty="0" err="1" smtClean="0">
                <a:solidFill>
                  <a:srgbClr val="000000"/>
                </a:solidFill>
                <a:latin typeface="Microsoft JhengHei"/>
                <a:ea typeface="Microsoft JhengHei"/>
                <a:cs typeface="Microsoft JhengHei"/>
                <a:sym typeface="Microsoft JhengHei"/>
              </a:rPr>
              <a:t>這個架構主要目的是簡化流程</a:t>
            </a:r>
            <a:endParaRPr sz="1600" dirty="0">
              <a:latin typeface="Microsoft JhengHei"/>
              <a:ea typeface="Microsoft JhengHei"/>
              <a:cs typeface="Microsoft JhengHei"/>
              <a:sym typeface="Microsoft JhengHei"/>
            </a:endParaRPr>
          </a:p>
          <a:p>
            <a:pPr marL="285750" marR="0" lvl="0" indent="-285750" algn="l" rtl="0">
              <a:lnSpc>
                <a:spcPct val="100000"/>
              </a:lnSpc>
              <a:spcBef>
                <a:spcPts val="0"/>
              </a:spcBef>
              <a:spcAft>
                <a:spcPts val="0"/>
              </a:spcAft>
              <a:buClr>
                <a:srgbClr val="000000"/>
              </a:buClr>
              <a:buSzPts val="1400"/>
              <a:buFont typeface="Arial"/>
              <a:buChar char="•"/>
            </a:pPr>
            <a:r>
              <a:rPr lang="en-US" sz="1600" b="0" i="0" u="none" strike="noStrike" cap="none" dirty="0" err="1" smtClean="0">
                <a:solidFill>
                  <a:srgbClr val="000000"/>
                </a:solidFill>
                <a:latin typeface="Microsoft JhengHei"/>
                <a:ea typeface="Microsoft JhengHei"/>
                <a:cs typeface="Microsoft JhengHei"/>
                <a:sym typeface="Microsoft JhengHei"/>
              </a:rPr>
              <a:t>Camera</a:t>
            </a:r>
            <a:r>
              <a:rPr lang="en-US" sz="1600" b="0" i="0" u="none" strike="noStrike" cap="none" dirty="0" err="1">
                <a:solidFill>
                  <a:srgbClr val="000000"/>
                </a:solidFill>
                <a:latin typeface="Microsoft JhengHei"/>
                <a:ea typeface="Microsoft JhengHei"/>
                <a:cs typeface="Microsoft JhengHei"/>
                <a:sym typeface="Microsoft JhengHei"/>
              </a:rPr>
              <a:t>涵蓋了原本教材的View</a:t>
            </a:r>
            <a:r>
              <a:rPr lang="en-US" sz="1600" b="0" i="0" u="none" strike="noStrike" cap="none" dirty="0">
                <a:solidFill>
                  <a:srgbClr val="000000"/>
                </a:solidFill>
                <a:latin typeface="Microsoft JhengHei"/>
                <a:ea typeface="Microsoft JhengHei"/>
                <a:cs typeface="Microsoft JhengHei"/>
                <a:sym typeface="Microsoft JhengHei"/>
              </a:rPr>
              <a:t> </a:t>
            </a:r>
            <a:r>
              <a:rPr lang="en-US" sz="1600" b="0" i="0" u="none" strike="noStrike" cap="none" dirty="0" err="1">
                <a:solidFill>
                  <a:srgbClr val="000000"/>
                </a:solidFill>
                <a:latin typeface="Microsoft JhengHei"/>
                <a:ea typeface="Microsoft JhengHei"/>
                <a:cs typeface="Microsoft JhengHei"/>
                <a:sym typeface="Microsoft JhengHei"/>
              </a:rPr>
              <a:t>matrix與projection</a:t>
            </a:r>
            <a:r>
              <a:rPr lang="en-US" sz="1600" b="0" i="0" u="none" strike="noStrike" cap="none" dirty="0">
                <a:solidFill>
                  <a:srgbClr val="000000"/>
                </a:solidFill>
                <a:latin typeface="Microsoft JhengHei"/>
                <a:ea typeface="Microsoft JhengHei"/>
                <a:cs typeface="Microsoft JhengHei"/>
                <a:sym typeface="Microsoft JhengHei"/>
              </a:rPr>
              <a:t> matrix</a:t>
            </a:r>
            <a:endParaRPr sz="16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gb4a905aa7a_0_73"/>
          <p:cNvSpPr txBox="1">
            <a:spLocks noGrp="1"/>
          </p:cNvSpPr>
          <p:nvPr>
            <p:ph type="title"/>
          </p:nvPr>
        </p:nvSpPr>
        <p:spPr>
          <a:xfrm>
            <a:off x="889248" y="195486"/>
            <a:ext cx="82548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九、影子效果</a:t>
            </a:r>
            <a:endParaRPr sz="4000" b="1" dirty="0">
              <a:solidFill>
                <a:srgbClr val="002060"/>
              </a:solidFill>
            </a:endParaRPr>
          </a:p>
        </p:txBody>
      </p:sp>
      <p:grpSp>
        <p:nvGrpSpPr>
          <p:cNvPr id="1454" name="Google Shape;1454;gb4a905aa7a_0_73"/>
          <p:cNvGrpSpPr/>
          <p:nvPr/>
        </p:nvGrpSpPr>
        <p:grpSpPr>
          <a:xfrm>
            <a:off x="0" y="0"/>
            <a:ext cx="791004" cy="791004"/>
            <a:chOff x="0" y="0"/>
            <a:chExt cx="791004" cy="791004"/>
          </a:xfrm>
        </p:grpSpPr>
        <p:sp>
          <p:nvSpPr>
            <p:cNvPr id="1455" name="Google Shape;1455;gb4a905aa7a_0_73"/>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56" name="Google Shape;1456;gb4a905aa7a_0_73"/>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57" name="Google Shape;1457;gb4a905aa7a_0_73"/>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58" name="Google Shape;1458;gb4a905aa7a_0_73"/>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459" name="Google Shape;1459;gb4a905aa7a_0_73"/>
          <p:cNvGrpSpPr/>
          <p:nvPr/>
        </p:nvGrpSpPr>
        <p:grpSpPr>
          <a:xfrm>
            <a:off x="8460432" y="4299942"/>
            <a:ext cx="500394" cy="640276"/>
            <a:chOff x="8460432" y="4299942"/>
            <a:chExt cx="500394" cy="640276"/>
          </a:xfrm>
        </p:grpSpPr>
        <p:sp>
          <p:nvSpPr>
            <p:cNvPr id="1460" name="Google Shape;1460;gb4a905aa7a_0_73"/>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61" name="Google Shape;1461;gb4a905aa7a_0_73"/>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62" name="Google Shape;1462;gb4a905aa7a_0_73"/>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463" name="Google Shape;1463;gb4a905aa7a_0_73"/>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70</a:t>
            </a:fld>
            <a:endParaRPr/>
          </a:p>
        </p:txBody>
      </p:sp>
      <p:sp>
        <p:nvSpPr>
          <p:cNvPr id="1464" name="Google Shape;1464;gb4a905aa7a_0_73"/>
          <p:cNvSpPr/>
          <p:nvPr/>
        </p:nvSpPr>
        <p:spPr>
          <a:xfrm>
            <a:off x="791072" y="890038"/>
            <a:ext cx="3246900" cy="43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a:solidFill>
                  <a:srgbClr val="0070C0"/>
                </a:solidFill>
                <a:latin typeface="Microsoft JhengHei"/>
                <a:ea typeface="Microsoft JhengHei"/>
                <a:cs typeface="Microsoft JhengHei"/>
                <a:sym typeface="Microsoft JhengHei"/>
              </a:rPr>
              <a:t>（一</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影子作法</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25" name="Google Shape;1529;gb4a905aa7a_0_143"/>
          <p:cNvSpPr txBox="1">
            <a:spLocks noGrp="1"/>
          </p:cNvSpPr>
          <p:nvPr>
            <p:ph type="body" idx="1"/>
          </p:nvPr>
        </p:nvSpPr>
        <p:spPr>
          <a:xfrm>
            <a:off x="101125" y="1369219"/>
            <a:ext cx="4022780" cy="32634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US" sz="1600" dirty="0" err="1"/>
              <a:t>做法與Depth</a:t>
            </a:r>
            <a:r>
              <a:rPr lang="en-US" sz="1600" dirty="0"/>
              <a:t> </a:t>
            </a:r>
            <a:r>
              <a:rPr lang="en-US" sz="1600" dirty="0" err="1"/>
              <a:t>Test類似，同樣是跟Depth</a:t>
            </a:r>
            <a:r>
              <a:rPr lang="en-US" sz="1600" dirty="0"/>
              <a:t> </a:t>
            </a:r>
            <a:r>
              <a:rPr lang="en-US" sz="1600" dirty="0" err="1"/>
              <a:t>Information比較</a:t>
            </a:r>
            <a:endParaRPr sz="1600" dirty="0"/>
          </a:p>
          <a:p>
            <a:pPr marL="177800" lvl="0" indent="-171450" algn="l" rtl="0">
              <a:lnSpc>
                <a:spcPct val="90000"/>
              </a:lnSpc>
              <a:spcBef>
                <a:spcPts val="800"/>
              </a:spcBef>
              <a:spcAft>
                <a:spcPts val="0"/>
              </a:spcAft>
              <a:buClr>
                <a:schemeClr val="dk1"/>
              </a:buClr>
              <a:buSzPts val="2100"/>
              <a:buChar char="•"/>
            </a:pPr>
            <a:r>
              <a:rPr lang="en-US" sz="1600" dirty="0" err="1"/>
              <a:t>不同點是</a:t>
            </a:r>
            <a:r>
              <a:rPr lang="en-US" sz="1600" dirty="0"/>
              <a:t>：</a:t>
            </a:r>
            <a:endParaRPr sz="1600" dirty="0"/>
          </a:p>
          <a:p>
            <a:pPr marL="520700" lvl="1" indent="-177800" algn="l" rtl="0">
              <a:lnSpc>
                <a:spcPct val="90000"/>
              </a:lnSpc>
              <a:spcBef>
                <a:spcPts val="400"/>
              </a:spcBef>
              <a:spcAft>
                <a:spcPts val="0"/>
              </a:spcAft>
              <a:buClr>
                <a:schemeClr val="dk1"/>
              </a:buClr>
              <a:buSzPts val="1800"/>
              <a:buChar char="–"/>
            </a:pPr>
            <a:r>
              <a:rPr lang="en-US" sz="1600" dirty="0"/>
              <a:t>Depth </a:t>
            </a:r>
            <a:r>
              <a:rPr lang="en-US" sz="1600" dirty="0" err="1"/>
              <a:t>Test是跟Depth</a:t>
            </a:r>
            <a:r>
              <a:rPr lang="en-US" sz="1600" dirty="0"/>
              <a:t> </a:t>
            </a:r>
            <a:r>
              <a:rPr lang="en-US" sz="1600" dirty="0" err="1"/>
              <a:t>Buffer比較；Shadow</a:t>
            </a:r>
            <a:r>
              <a:rPr lang="en-US" sz="1600" dirty="0"/>
              <a:t> </a:t>
            </a:r>
            <a:r>
              <a:rPr lang="en-US" sz="1600" dirty="0" err="1"/>
              <a:t>Mapping是跟Shadow</a:t>
            </a:r>
            <a:r>
              <a:rPr lang="en-US" sz="1600" dirty="0"/>
              <a:t> </a:t>
            </a:r>
            <a:r>
              <a:rPr lang="en-US" sz="1600" dirty="0" err="1"/>
              <a:t>Map的Texel比較</a:t>
            </a:r>
            <a:endParaRPr sz="1600" dirty="0"/>
          </a:p>
          <a:p>
            <a:pPr marL="520700" lvl="1" indent="-177800" algn="l" rtl="0">
              <a:lnSpc>
                <a:spcPct val="90000"/>
              </a:lnSpc>
              <a:spcBef>
                <a:spcPts val="400"/>
              </a:spcBef>
              <a:spcAft>
                <a:spcPts val="0"/>
              </a:spcAft>
              <a:buClr>
                <a:schemeClr val="dk1"/>
              </a:buClr>
              <a:buSzPts val="1800"/>
              <a:buChar char="–"/>
            </a:pPr>
            <a:r>
              <a:rPr lang="en-US" sz="1600" dirty="0"/>
              <a:t>Depth </a:t>
            </a:r>
            <a:r>
              <a:rPr lang="en-US" sz="1600" dirty="0" err="1"/>
              <a:t>Test不通過的像素不會繪製的，而成呈現遮擋效果；Shadow</a:t>
            </a:r>
            <a:r>
              <a:rPr lang="en-US" sz="1600" dirty="0"/>
              <a:t> </a:t>
            </a:r>
            <a:r>
              <a:rPr lang="en-US" sz="1600" dirty="0" err="1"/>
              <a:t>Test不通過的像素是不打光的，而呈現陰影的效果</a:t>
            </a:r>
            <a:r>
              <a:rPr lang="en-US" sz="1600" dirty="0"/>
              <a:t>。</a:t>
            </a:r>
            <a:endParaRPr sz="1600" dirty="0"/>
          </a:p>
        </p:txBody>
      </p:sp>
      <p:grpSp>
        <p:nvGrpSpPr>
          <p:cNvPr id="3" name="群組 2"/>
          <p:cNvGrpSpPr/>
          <p:nvPr/>
        </p:nvGrpSpPr>
        <p:grpSpPr>
          <a:xfrm>
            <a:off x="4348512" y="983760"/>
            <a:ext cx="4623440" cy="3413776"/>
            <a:chOff x="4849974" y="1369219"/>
            <a:chExt cx="4382993" cy="3413776"/>
          </a:xfrm>
        </p:grpSpPr>
        <p:sp>
          <p:nvSpPr>
            <p:cNvPr id="26" name="Google Shape;1530;gb4a905aa7a_0_143"/>
            <p:cNvSpPr/>
            <p:nvPr/>
          </p:nvSpPr>
          <p:spPr>
            <a:xfrm>
              <a:off x="4982854" y="3715157"/>
              <a:ext cx="1043292" cy="605546"/>
            </a:xfrm>
            <a:custGeom>
              <a:avLst/>
              <a:gdLst/>
              <a:ahLst/>
              <a:cxnLst/>
              <a:rect l="l" t="t" r="r" b="b"/>
              <a:pathLst>
                <a:path w="1391056" h="807395" extrusionOk="0">
                  <a:moveTo>
                    <a:pt x="0" y="359923"/>
                  </a:moveTo>
                  <a:lnTo>
                    <a:pt x="875490" y="807395"/>
                  </a:lnTo>
                  <a:lnTo>
                    <a:pt x="1391056" y="252919"/>
                  </a:lnTo>
                  <a:lnTo>
                    <a:pt x="418290" y="0"/>
                  </a:lnTo>
                  <a:lnTo>
                    <a:pt x="0" y="359923"/>
                  </a:lnTo>
                  <a:close/>
                </a:path>
              </a:pathLst>
            </a:custGeom>
            <a:solidFill>
              <a:srgbClr val="A5A5A5"/>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軟正黑體" panose="020B0604030504040204" pitchFamily="34" charset="-120"/>
                <a:ea typeface="微軟正黑體" panose="020B0604030504040204" pitchFamily="34" charset="-120"/>
                <a:cs typeface="Calibri"/>
                <a:sym typeface="Calibri"/>
              </a:endParaRPr>
            </a:p>
          </p:txBody>
        </p:sp>
        <p:sp>
          <p:nvSpPr>
            <p:cNvPr id="27" name="Google Shape;1531;gb4a905aa7a_0_143"/>
            <p:cNvSpPr/>
            <p:nvPr/>
          </p:nvSpPr>
          <p:spPr>
            <a:xfrm>
              <a:off x="6105509" y="1369219"/>
              <a:ext cx="225000" cy="224400"/>
            </a:xfrm>
            <a:prstGeom prst="ellipse">
              <a:avLst/>
            </a:prstGeom>
            <a:solidFill>
              <a:srgbClr val="FFFF00"/>
            </a:solidFill>
            <a:ln w="12700" cap="flat" cmpd="sng">
              <a:solidFill>
                <a:srgbClr val="0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軟正黑體" panose="020B0604030504040204" pitchFamily="34" charset="-120"/>
                <a:ea typeface="微軟正黑體" panose="020B0604030504040204" pitchFamily="34" charset="-120"/>
                <a:cs typeface="Calibri"/>
                <a:sym typeface="Calibri"/>
              </a:endParaRPr>
            </a:p>
          </p:txBody>
        </p:sp>
        <p:sp>
          <p:nvSpPr>
            <p:cNvPr id="28" name="Google Shape;1532;gb4a905aa7a_0_143"/>
            <p:cNvSpPr/>
            <p:nvPr/>
          </p:nvSpPr>
          <p:spPr>
            <a:xfrm>
              <a:off x="5139713" y="1971551"/>
              <a:ext cx="1721795" cy="393970"/>
            </a:xfrm>
            <a:custGeom>
              <a:avLst/>
              <a:gdLst/>
              <a:ahLst/>
              <a:cxnLst/>
              <a:rect l="l" t="t" r="r" b="b"/>
              <a:pathLst>
                <a:path w="2295727" h="525294" extrusionOk="0">
                  <a:moveTo>
                    <a:pt x="0" y="77822"/>
                  </a:moveTo>
                  <a:lnTo>
                    <a:pt x="865761" y="525294"/>
                  </a:lnTo>
                  <a:lnTo>
                    <a:pt x="2295727" y="389107"/>
                  </a:lnTo>
                  <a:lnTo>
                    <a:pt x="1400783" y="0"/>
                  </a:lnTo>
                  <a:lnTo>
                    <a:pt x="58366" y="97277"/>
                  </a:lnTo>
                </a:path>
              </a:pathLst>
            </a:custGeom>
            <a:no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軟正黑體" panose="020B0604030504040204" pitchFamily="34" charset="-120"/>
                <a:ea typeface="微軟正黑體" panose="020B0604030504040204" pitchFamily="34" charset="-120"/>
                <a:cs typeface="Calibri"/>
                <a:sym typeface="Calibri"/>
              </a:endParaRPr>
            </a:p>
          </p:txBody>
        </p:sp>
        <p:cxnSp>
          <p:nvCxnSpPr>
            <p:cNvPr id="29" name="Google Shape;1533;gb4a905aa7a_0_143"/>
            <p:cNvCxnSpPr/>
            <p:nvPr/>
          </p:nvCxnSpPr>
          <p:spPr>
            <a:xfrm flipH="1">
              <a:off x="5390266" y="1657485"/>
              <a:ext cx="771900" cy="2360400"/>
            </a:xfrm>
            <a:prstGeom prst="straightConnector1">
              <a:avLst/>
            </a:prstGeom>
            <a:noFill/>
            <a:ln w="19050" cap="flat" cmpd="sng">
              <a:solidFill>
                <a:schemeClr val="accent5"/>
              </a:solidFill>
              <a:prstDash val="solid"/>
              <a:miter lim="800000"/>
              <a:headEnd type="none" w="sm" len="sm"/>
              <a:tailEnd type="stealth" w="med" len="med"/>
            </a:ln>
          </p:spPr>
        </p:cxnSp>
        <p:sp>
          <p:nvSpPr>
            <p:cNvPr id="30" name="Google Shape;1534;gb4a905aa7a_0_143"/>
            <p:cNvSpPr/>
            <p:nvPr/>
          </p:nvSpPr>
          <p:spPr>
            <a:xfrm>
              <a:off x="5951457" y="2168536"/>
              <a:ext cx="98400" cy="342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軟正黑體" panose="020B0604030504040204" pitchFamily="34" charset="-120"/>
                <a:ea typeface="微軟正黑體" panose="020B0604030504040204" pitchFamily="34" charset="-120"/>
                <a:cs typeface="Calibri"/>
                <a:sym typeface="Calibri"/>
              </a:endParaRPr>
            </a:p>
          </p:txBody>
        </p:sp>
        <p:sp>
          <p:nvSpPr>
            <p:cNvPr id="31" name="Google Shape;1535;gb4a905aa7a_0_143"/>
            <p:cNvSpPr/>
            <p:nvPr/>
          </p:nvSpPr>
          <p:spPr>
            <a:xfrm>
              <a:off x="5504500" y="2927294"/>
              <a:ext cx="474223" cy="364787"/>
            </a:xfrm>
            <a:custGeom>
              <a:avLst/>
              <a:gdLst/>
              <a:ahLst/>
              <a:cxnLst/>
              <a:rect l="l" t="t" r="r" b="b"/>
              <a:pathLst>
                <a:path w="632297" h="486383" extrusionOk="0">
                  <a:moveTo>
                    <a:pt x="0" y="0"/>
                  </a:moveTo>
                  <a:lnTo>
                    <a:pt x="564204" y="9727"/>
                  </a:lnTo>
                  <a:lnTo>
                    <a:pt x="632297" y="486383"/>
                  </a:lnTo>
                  <a:lnTo>
                    <a:pt x="0" y="0"/>
                  </a:lnTo>
                  <a:close/>
                </a:path>
              </a:pathLst>
            </a:custGeom>
            <a:solidFill>
              <a:schemeClr val="accent4"/>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軟正黑體" panose="020B0604030504040204" pitchFamily="34" charset="-120"/>
                <a:ea typeface="微軟正黑體" panose="020B0604030504040204" pitchFamily="34" charset="-120"/>
                <a:cs typeface="Calibri"/>
                <a:sym typeface="Calibri"/>
              </a:endParaRPr>
            </a:p>
          </p:txBody>
        </p:sp>
        <p:sp>
          <p:nvSpPr>
            <p:cNvPr id="32" name="Google Shape;1536;gb4a905aa7a_0_143"/>
            <p:cNvSpPr/>
            <p:nvPr/>
          </p:nvSpPr>
          <p:spPr>
            <a:xfrm>
              <a:off x="5666867" y="2927294"/>
              <a:ext cx="109200" cy="94200"/>
            </a:xfrm>
            <a:prstGeom prst="rect">
              <a:avLst/>
            </a:prstGeom>
            <a:solidFill>
              <a:srgbClr val="FFFF00"/>
            </a:solidFill>
            <a:ln w="9525"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軟正黑體" panose="020B0604030504040204" pitchFamily="34" charset="-120"/>
                <a:ea typeface="微軟正黑體" panose="020B0604030504040204" pitchFamily="34" charset="-120"/>
                <a:cs typeface="Calibri"/>
                <a:sym typeface="Calibri"/>
              </a:endParaRPr>
            </a:p>
          </p:txBody>
        </p:sp>
        <p:sp>
          <p:nvSpPr>
            <p:cNvPr id="33" name="Google Shape;1537;gb4a905aa7a_0_143"/>
            <p:cNvSpPr/>
            <p:nvPr/>
          </p:nvSpPr>
          <p:spPr>
            <a:xfrm>
              <a:off x="5288825" y="4017931"/>
              <a:ext cx="215700" cy="83700"/>
            </a:xfrm>
            <a:prstGeom prst="roundRect">
              <a:avLst>
                <a:gd name="adj" fmla="val 16667"/>
              </a:avLst>
            </a:prstGeom>
            <a:solidFill>
              <a:srgbClr val="7F7F7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軟正黑體" panose="020B0604030504040204" pitchFamily="34" charset="-120"/>
                <a:ea typeface="微軟正黑體" panose="020B0604030504040204" pitchFamily="34" charset="-120"/>
                <a:cs typeface="Calibri"/>
                <a:sym typeface="Calibri"/>
              </a:endParaRPr>
            </a:p>
          </p:txBody>
        </p:sp>
        <p:sp>
          <p:nvSpPr>
            <p:cNvPr id="34" name="Google Shape;1538;gb4a905aa7a_0_143"/>
            <p:cNvSpPr txBox="1"/>
            <p:nvPr/>
          </p:nvSpPr>
          <p:spPr>
            <a:xfrm>
              <a:off x="6920036" y="2102995"/>
              <a:ext cx="16113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chemeClr val="dk1"/>
                  </a:solidFill>
                  <a:latin typeface="微軟正黑體" panose="020B0604030504040204" pitchFamily="34" charset="-120"/>
                  <a:ea typeface="微軟正黑體" panose="020B0604030504040204" pitchFamily="34" charset="-120"/>
                  <a:cs typeface="Calibri"/>
                  <a:sym typeface="Calibri"/>
                </a:rPr>
                <a:t>Shadow map Texture</a:t>
              </a:r>
              <a:endParaRPr sz="1400">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35" name="Google Shape;1539;gb4a905aa7a_0_143"/>
            <p:cNvSpPr txBox="1"/>
            <p:nvPr/>
          </p:nvSpPr>
          <p:spPr>
            <a:xfrm>
              <a:off x="6333840" y="1377063"/>
              <a:ext cx="698163"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dirty="0" err="1">
                  <a:solidFill>
                    <a:schemeClr val="dk1"/>
                  </a:solidFill>
                  <a:latin typeface="微軟正黑體" panose="020B0604030504040204" pitchFamily="34" charset="-120"/>
                  <a:ea typeface="微軟正黑體" panose="020B0604030504040204" pitchFamily="34" charset="-120"/>
                  <a:cs typeface="Calibri"/>
                  <a:sym typeface="Calibri"/>
                </a:rPr>
                <a:t>光源</a:t>
              </a:r>
              <a:endParaRPr sz="1400" dirty="0">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36" name="Google Shape;1540;gb4a905aa7a_0_143"/>
            <p:cNvSpPr txBox="1"/>
            <p:nvPr/>
          </p:nvSpPr>
          <p:spPr>
            <a:xfrm>
              <a:off x="5339682" y="3257568"/>
              <a:ext cx="3893285" cy="484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dirty="0">
                  <a:solidFill>
                    <a:schemeClr val="dk1"/>
                  </a:solidFill>
                  <a:latin typeface="微軟正黑體" panose="020B0604030504040204" pitchFamily="34" charset="-120"/>
                  <a:ea typeface="微軟正黑體" panose="020B0604030504040204" pitchFamily="34" charset="-120"/>
                  <a:cs typeface="Calibri"/>
                  <a:sym typeface="Calibri"/>
                </a:rPr>
                <a:t>Shadow </a:t>
              </a:r>
              <a:r>
                <a:rPr lang="en-US" sz="1400" dirty="0" err="1">
                  <a:solidFill>
                    <a:schemeClr val="dk1"/>
                  </a:solidFill>
                  <a:latin typeface="微軟正黑體" panose="020B0604030504040204" pitchFamily="34" charset="-120"/>
                  <a:ea typeface="微軟正黑體" panose="020B0604030504040204" pitchFamily="34" charset="-120"/>
                  <a:cs typeface="Calibri"/>
                  <a:sym typeface="Calibri"/>
                </a:rPr>
                <a:t>map的depth資訊</a:t>
              </a:r>
              <a:r>
                <a:rPr lang="en-US" sz="1400" dirty="0">
                  <a:solidFill>
                    <a:schemeClr val="dk1"/>
                  </a:solidFill>
                  <a:latin typeface="微軟正黑體" panose="020B0604030504040204" pitchFamily="34" charset="-120"/>
                  <a:ea typeface="微軟正黑體" panose="020B0604030504040204" pitchFamily="34" charset="-120"/>
                  <a:cs typeface="Calibri"/>
                  <a:sym typeface="Calibri"/>
                </a:rPr>
                <a:t> &gt;= </a:t>
              </a:r>
              <a:r>
                <a:rPr lang="en-US" sz="1400" dirty="0" err="1">
                  <a:solidFill>
                    <a:schemeClr val="dk1"/>
                  </a:solidFill>
                  <a:latin typeface="微軟正黑體" panose="020B0604030504040204" pitchFamily="34" charset="-120"/>
                  <a:ea typeface="微軟正黑體" panose="020B0604030504040204" pitchFamily="34" charset="-120"/>
                  <a:cs typeface="Calibri"/>
                  <a:sym typeface="Calibri"/>
                </a:rPr>
                <a:t>此點的depth資訊</a:t>
              </a:r>
              <a:r>
                <a:rPr lang="en-US" sz="1400" dirty="0">
                  <a:solidFill>
                    <a:schemeClr val="dk1"/>
                  </a:solidFill>
                  <a:latin typeface="微軟正黑體" panose="020B0604030504040204" pitchFamily="34" charset="-120"/>
                  <a:ea typeface="微軟正黑體" panose="020B0604030504040204" pitchFamily="34" charset="-120"/>
                  <a:cs typeface="Calibri"/>
                  <a:sym typeface="Calibri"/>
                </a:rPr>
                <a:t>,</a:t>
              </a:r>
              <a:endParaRPr sz="1100" dirty="0">
                <a:latin typeface="微軟正黑體" panose="020B0604030504040204" pitchFamily="34" charset="-120"/>
                <a:ea typeface="微軟正黑體" panose="020B0604030504040204" pitchFamily="34" charset="-120"/>
              </a:endParaRPr>
            </a:p>
            <a:p>
              <a:pPr marL="0" marR="0" lvl="0" indent="0" algn="l" rtl="0">
                <a:spcBef>
                  <a:spcPts val="0"/>
                </a:spcBef>
                <a:spcAft>
                  <a:spcPts val="0"/>
                </a:spcAft>
                <a:buNone/>
              </a:pPr>
              <a:r>
                <a:rPr lang="en-US" sz="1400" dirty="0" err="1">
                  <a:solidFill>
                    <a:schemeClr val="dk1"/>
                  </a:solidFill>
                  <a:latin typeface="微軟正黑體" panose="020B0604030504040204" pitchFamily="34" charset="-120"/>
                  <a:ea typeface="微軟正黑體" panose="020B0604030504040204" pitchFamily="34" charset="-120"/>
                  <a:cs typeface="Calibri"/>
                  <a:sym typeface="Calibri"/>
                </a:rPr>
                <a:t>沒影子</a:t>
              </a:r>
              <a:endParaRPr sz="1400" dirty="0">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37" name="Google Shape;1541;gb4a905aa7a_0_143"/>
            <p:cNvSpPr txBox="1"/>
            <p:nvPr/>
          </p:nvSpPr>
          <p:spPr>
            <a:xfrm>
              <a:off x="4902954" y="4298495"/>
              <a:ext cx="3831991" cy="484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dirty="0">
                  <a:solidFill>
                    <a:schemeClr val="dk1"/>
                  </a:solidFill>
                  <a:latin typeface="微軟正黑體" panose="020B0604030504040204" pitchFamily="34" charset="-120"/>
                  <a:ea typeface="微軟正黑體" panose="020B0604030504040204" pitchFamily="34" charset="-120"/>
                  <a:cs typeface="Calibri"/>
                  <a:sym typeface="Calibri"/>
                </a:rPr>
                <a:t>Shadow </a:t>
              </a:r>
              <a:r>
                <a:rPr lang="en-US" sz="1400" dirty="0" err="1">
                  <a:solidFill>
                    <a:schemeClr val="dk1"/>
                  </a:solidFill>
                  <a:latin typeface="微軟正黑體" panose="020B0604030504040204" pitchFamily="34" charset="-120"/>
                  <a:ea typeface="微軟正黑體" panose="020B0604030504040204" pitchFamily="34" charset="-120"/>
                  <a:cs typeface="Calibri"/>
                  <a:sym typeface="Calibri"/>
                </a:rPr>
                <a:t>map的depth資訊</a:t>
              </a:r>
              <a:r>
                <a:rPr lang="en-US" sz="1400" dirty="0">
                  <a:solidFill>
                    <a:schemeClr val="dk1"/>
                  </a:solidFill>
                  <a:latin typeface="微軟正黑體" panose="020B0604030504040204" pitchFamily="34" charset="-120"/>
                  <a:ea typeface="微軟正黑體" panose="020B0604030504040204" pitchFamily="34" charset="-120"/>
                  <a:cs typeface="Calibri"/>
                  <a:sym typeface="Calibri"/>
                </a:rPr>
                <a:t> &lt; </a:t>
              </a:r>
              <a:r>
                <a:rPr lang="en-US" sz="1400" dirty="0" err="1">
                  <a:solidFill>
                    <a:schemeClr val="dk1"/>
                  </a:solidFill>
                  <a:latin typeface="微軟正黑體" panose="020B0604030504040204" pitchFamily="34" charset="-120"/>
                  <a:ea typeface="微軟正黑體" panose="020B0604030504040204" pitchFamily="34" charset="-120"/>
                  <a:cs typeface="Calibri"/>
                  <a:sym typeface="Calibri"/>
                </a:rPr>
                <a:t>此點的depth資訊</a:t>
              </a:r>
              <a:r>
                <a:rPr lang="en-US" sz="1400" dirty="0">
                  <a:solidFill>
                    <a:schemeClr val="dk1"/>
                  </a:solidFill>
                  <a:latin typeface="微軟正黑體" panose="020B0604030504040204" pitchFamily="34" charset="-120"/>
                  <a:ea typeface="微軟正黑體" panose="020B0604030504040204" pitchFamily="34" charset="-120"/>
                  <a:cs typeface="Calibri"/>
                  <a:sym typeface="Calibri"/>
                </a:rPr>
                <a:t>,</a:t>
              </a:r>
              <a:endParaRPr sz="1100" dirty="0">
                <a:latin typeface="微軟正黑體" panose="020B0604030504040204" pitchFamily="34" charset="-120"/>
                <a:ea typeface="微軟正黑體" panose="020B0604030504040204" pitchFamily="34" charset="-120"/>
              </a:endParaRPr>
            </a:p>
            <a:p>
              <a:pPr marL="0" marR="0" lvl="0" indent="0" algn="l" rtl="0">
                <a:spcBef>
                  <a:spcPts val="0"/>
                </a:spcBef>
                <a:spcAft>
                  <a:spcPts val="0"/>
                </a:spcAft>
                <a:buNone/>
              </a:pPr>
              <a:r>
                <a:rPr lang="en-US" sz="1400" dirty="0" err="1">
                  <a:solidFill>
                    <a:schemeClr val="dk1"/>
                  </a:solidFill>
                  <a:latin typeface="微軟正黑體" panose="020B0604030504040204" pitchFamily="34" charset="-120"/>
                  <a:ea typeface="微軟正黑體" panose="020B0604030504040204" pitchFamily="34" charset="-120"/>
                  <a:cs typeface="Calibri"/>
                  <a:sym typeface="Calibri"/>
                </a:rPr>
                <a:t>此處是影子，不該打光</a:t>
              </a:r>
              <a:endParaRPr sz="1400" dirty="0">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38" name="Google Shape;1542;gb4a905aa7a_0_143"/>
            <p:cNvSpPr/>
            <p:nvPr/>
          </p:nvSpPr>
          <p:spPr>
            <a:xfrm>
              <a:off x="5522464" y="2241494"/>
              <a:ext cx="361414" cy="642026"/>
            </a:xfrm>
            <a:custGeom>
              <a:avLst/>
              <a:gdLst/>
              <a:ahLst/>
              <a:cxnLst/>
              <a:rect l="l" t="t" r="r" b="b"/>
              <a:pathLst>
                <a:path w="481886" h="856034" extrusionOk="0">
                  <a:moveTo>
                    <a:pt x="160873" y="856034"/>
                  </a:moveTo>
                  <a:cubicBezTo>
                    <a:pt x="61164" y="708497"/>
                    <a:pt x="-38544" y="560961"/>
                    <a:pt x="14958" y="418289"/>
                  </a:cubicBezTo>
                  <a:cubicBezTo>
                    <a:pt x="68460" y="275617"/>
                    <a:pt x="275173" y="137808"/>
                    <a:pt x="481886" y="0"/>
                  </a:cubicBezTo>
                </a:path>
              </a:pathLst>
            </a:custGeom>
            <a:noFill/>
            <a:ln w="19050" cap="flat" cmpd="sng">
              <a:solidFill>
                <a:schemeClr val="accent4"/>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軟正黑體" panose="020B0604030504040204" pitchFamily="34" charset="-120"/>
                <a:ea typeface="微軟正黑體" panose="020B0604030504040204" pitchFamily="34" charset="-120"/>
                <a:cs typeface="Calibri"/>
                <a:sym typeface="Calibri"/>
              </a:endParaRPr>
            </a:p>
          </p:txBody>
        </p:sp>
        <p:sp>
          <p:nvSpPr>
            <p:cNvPr id="39" name="Google Shape;1543;gb4a905aa7a_0_143"/>
            <p:cNvSpPr/>
            <p:nvPr/>
          </p:nvSpPr>
          <p:spPr>
            <a:xfrm>
              <a:off x="4849974" y="2190424"/>
              <a:ext cx="1041200" cy="1831232"/>
            </a:xfrm>
            <a:custGeom>
              <a:avLst/>
              <a:gdLst/>
              <a:ahLst/>
              <a:cxnLst/>
              <a:rect l="l" t="t" r="r" b="b"/>
              <a:pathLst>
                <a:path w="1388267" h="2441643" extrusionOk="0">
                  <a:moveTo>
                    <a:pt x="619781" y="2441643"/>
                  </a:moveTo>
                  <a:cubicBezTo>
                    <a:pt x="259047" y="1823125"/>
                    <a:pt x="-101687" y="1204608"/>
                    <a:pt x="26394" y="797668"/>
                  </a:cubicBezTo>
                  <a:cubicBezTo>
                    <a:pt x="154475" y="390727"/>
                    <a:pt x="771371" y="195363"/>
                    <a:pt x="1388267" y="0"/>
                  </a:cubicBezTo>
                </a:path>
              </a:pathLst>
            </a:custGeom>
            <a:noFill/>
            <a:ln w="19050" cap="flat" cmpd="sng">
              <a:solidFill>
                <a:schemeClr val="dk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軟正黑體" panose="020B0604030504040204" pitchFamily="34" charset="-120"/>
                <a:ea typeface="微軟正黑體" panose="020B0604030504040204" pitchFamily="34" charset="-120"/>
                <a:cs typeface="Calibri"/>
                <a:sym typeface="Calibri"/>
              </a:endParaRPr>
            </a:p>
          </p:txBody>
        </p:sp>
        <p:sp>
          <p:nvSpPr>
            <p:cNvPr id="40" name="Google Shape;1544;gb4a905aa7a_0_143"/>
            <p:cNvSpPr txBox="1"/>
            <p:nvPr/>
          </p:nvSpPr>
          <p:spPr>
            <a:xfrm>
              <a:off x="6024602" y="1940832"/>
              <a:ext cx="14388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dirty="0">
                  <a:solidFill>
                    <a:schemeClr val="dk1"/>
                  </a:solidFill>
                  <a:latin typeface="微軟正黑體" panose="020B0604030504040204" pitchFamily="34" charset="-120"/>
                  <a:ea typeface="微軟正黑體" panose="020B0604030504040204" pitchFamily="34" charset="-120"/>
                  <a:cs typeface="Calibri"/>
                  <a:sym typeface="Calibri"/>
                </a:rPr>
                <a:t>Shadow map Texel</a:t>
              </a:r>
              <a:endParaRPr sz="1400" dirty="0">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41" name="Google Shape;1545;gb4a905aa7a_0_143"/>
            <p:cNvSpPr/>
            <p:nvPr/>
          </p:nvSpPr>
          <p:spPr>
            <a:xfrm>
              <a:off x="6079881" y="2183549"/>
              <a:ext cx="211015" cy="107536"/>
            </a:xfrm>
            <a:custGeom>
              <a:avLst/>
              <a:gdLst/>
              <a:ahLst/>
              <a:cxnLst/>
              <a:rect l="l" t="t" r="r" b="b"/>
              <a:pathLst>
                <a:path w="281354" h="143381" extrusionOk="0">
                  <a:moveTo>
                    <a:pt x="281354" y="0"/>
                  </a:moveTo>
                  <a:cubicBezTo>
                    <a:pt x="252046" y="63744"/>
                    <a:pt x="222738" y="127488"/>
                    <a:pt x="175846" y="140676"/>
                  </a:cubicBezTo>
                  <a:cubicBezTo>
                    <a:pt x="128954" y="153864"/>
                    <a:pt x="64477" y="116497"/>
                    <a:pt x="0" y="79130"/>
                  </a:cubicBezTo>
                </a:path>
              </a:pathLst>
            </a:custGeom>
            <a:noFill/>
            <a:ln w="19050" cap="flat" cmpd="sng">
              <a:solidFill>
                <a:schemeClr val="dk1"/>
              </a:solidFill>
              <a:prstDash val="dot"/>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軟正黑體" panose="020B0604030504040204" pitchFamily="34" charset="-120"/>
                <a:ea typeface="微軟正黑體" panose="020B0604030504040204" pitchFamily="34" charset="-120"/>
                <a:cs typeface="Calibri"/>
                <a:sym typeface="Calibri"/>
              </a:endParaRPr>
            </a:p>
          </p:txBody>
        </p:sp>
      </p:grpSp>
    </p:spTree>
    <p:extLst>
      <p:ext uri="{BB962C8B-B14F-4D97-AF65-F5344CB8AC3E}">
        <p14:creationId xmlns:p14="http://schemas.microsoft.com/office/powerpoint/2010/main" val="22117029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pic>
        <p:nvPicPr>
          <p:cNvPr id="45" name="Google Shape;1568;gb4a905aa7a_0_344"/>
          <p:cNvPicPr preferRelativeResize="0"/>
          <p:nvPr/>
        </p:nvPicPr>
        <p:blipFill rotWithShape="1">
          <a:blip r:embed="rId3">
            <a:alphaModFix/>
          </a:blip>
          <a:srcRect/>
          <a:stretch/>
        </p:blipFill>
        <p:spPr>
          <a:xfrm>
            <a:off x="5495427" y="2573523"/>
            <a:ext cx="3169725" cy="1813605"/>
          </a:xfrm>
          <a:prstGeom prst="rect">
            <a:avLst/>
          </a:prstGeom>
          <a:noFill/>
          <a:ln>
            <a:noFill/>
          </a:ln>
        </p:spPr>
      </p:pic>
      <p:sp>
        <p:nvSpPr>
          <p:cNvPr id="1453" name="Google Shape;1453;gb4a905aa7a_0_73"/>
          <p:cNvSpPr txBox="1">
            <a:spLocks noGrp="1"/>
          </p:cNvSpPr>
          <p:nvPr>
            <p:ph type="title"/>
          </p:nvPr>
        </p:nvSpPr>
        <p:spPr>
          <a:xfrm>
            <a:off x="889248" y="195486"/>
            <a:ext cx="82548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九、影子效果</a:t>
            </a:r>
            <a:endParaRPr sz="4000" b="1" dirty="0">
              <a:solidFill>
                <a:srgbClr val="002060"/>
              </a:solidFill>
            </a:endParaRPr>
          </a:p>
        </p:txBody>
      </p:sp>
      <p:grpSp>
        <p:nvGrpSpPr>
          <p:cNvPr id="1454" name="Google Shape;1454;gb4a905aa7a_0_73"/>
          <p:cNvGrpSpPr/>
          <p:nvPr/>
        </p:nvGrpSpPr>
        <p:grpSpPr>
          <a:xfrm>
            <a:off x="0" y="0"/>
            <a:ext cx="791004" cy="791004"/>
            <a:chOff x="0" y="0"/>
            <a:chExt cx="791004" cy="791004"/>
          </a:xfrm>
        </p:grpSpPr>
        <p:sp>
          <p:nvSpPr>
            <p:cNvPr id="1455" name="Google Shape;1455;gb4a905aa7a_0_73"/>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56" name="Google Shape;1456;gb4a905aa7a_0_73"/>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57" name="Google Shape;1457;gb4a905aa7a_0_73"/>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58" name="Google Shape;1458;gb4a905aa7a_0_73"/>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459" name="Google Shape;1459;gb4a905aa7a_0_73"/>
          <p:cNvGrpSpPr/>
          <p:nvPr/>
        </p:nvGrpSpPr>
        <p:grpSpPr>
          <a:xfrm>
            <a:off x="8460432" y="4299942"/>
            <a:ext cx="500394" cy="640276"/>
            <a:chOff x="8460432" y="4299942"/>
            <a:chExt cx="500394" cy="640276"/>
          </a:xfrm>
        </p:grpSpPr>
        <p:sp>
          <p:nvSpPr>
            <p:cNvPr id="1460" name="Google Shape;1460;gb4a905aa7a_0_73"/>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61" name="Google Shape;1461;gb4a905aa7a_0_73"/>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62" name="Google Shape;1462;gb4a905aa7a_0_73"/>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463" name="Google Shape;1463;gb4a905aa7a_0_73"/>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71</a:t>
            </a:fld>
            <a:endParaRPr/>
          </a:p>
        </p:txBody>
      </p:sp>
      <p:sp>
        <p:nvSpPr>
          <p:cNvPr id="1464" name="Google Shape;1464;gb4a905aa7a_0_73"/>
          <p:cNvSpPr/>
          <p:nvPr/>
        </p:nvSpPr>
        <p:spPr>
          <a:xfrm>
            <a:off x="791071" y="890038"/>
            <a:ext cx="4823147" cy="432000"/>
          </a:xfrm>
          <a:prstGeom prst="rect">
            <a:avLst/>
          </a:prstGeom>
          <a:noFill/>
          <a:ln>
            <a:noFill/>
          </a:ln>
        </p:spPr>
        <p:txBody>
          <a:bodyPr spcFirstLastPara="1" wrap="square" lIns="91425" tIns="45700" rIns="91425" bIns="45700" anchor="ctr" anchorCtr="0">
            <a:noAutofit/>
          </a:bodyPr>
          <a:lstStyle/>
          <a:p>
            <a:pPr lvl="0"/>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二</a:t>
            </a:r>
            <a:r>
              <a:rPr lang="zh-TW" altLang="en-US" sz="1800" b="1" dirty="0" smtClean="0">
                <a:solidFill>
                  <a:srgbClr val="0070C0"/>
                </a:solidFill>
                <a:latin typeface="Microsoft JhengHei"/>
                <a:ea typeface="Microsoft JhengHei"/>
                <a:cs typeface="Microsoft JhengHei"/>
                <a:sym typeface="Microsoft JhengHei"/>
              </a:rPr>
              <a:t>）</a:t>
            </a:r>
            <a:r>
              <a:rPr lang="en-US" altLang="zh-TW" sz="1800" b="1" dirty="0">
                <a:solidFill>
                  <a:srgbClr val="0070C0"/>
                </a:solidFill>
                <a:latin typeface="Microsoft JhengHei"/>
                <a:ea typeface="Microsoft JhengHei"/>
                <a:cs typeface="Microsoft JhengHei"/>
                <a:sym typeface="Microsoft JhengHei"/>
              </a:rPr>
              <a:t>apply light with shadow (bias</a:t>
            </a:r>
            <a:r>
              <a:rPr lang="zh-TW" altLang="en-US" sz="1800" b="1" dirty="0">
                <a:solidFill>
                  <a:srgbClr val="0070C0"/>
                </a:solidFill>
                <a:latin typeface="Microsoft JhengHei"/>
                <a:ea typeface="Microsoft JhengHei"/>
                <a:cs typeface="Microsoft JhengHei"/>
                <a:sym typeface="Microsoft JhengHei"/>
              </a:rPr>
              <a:t>設定</a:t>
            </a:r>
            <a:r>
              <a:rPr lang="en-US" altLang="zh-TW" sz="1800" b="1" dirty="0">
                <a:solidFill>
                  <a:srgbClr val="0070C0"/>
                </a:solidFill>
                <a:latin typeface="Microsoft JhengHei"/>
                <a:ea typeface="Microsoft JhengHei"/>
                <a:cs typeface="Microsoft JhengHei"/>
                <a:sym typeface="Microsoft JhengHei"/>
              </a:rPr>
              <a:t>)</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42" name="Google Shape;1559;gb4a905aa7a_0_337"/>
          <p:cNvSpPr txBox="1">
            <a:spLocks noGrp="1"/>
          </p:cNvSpPr>
          <p:nvPr>
            <p:ph type="body" idx="1"/>
          </p:nvPr>
        </p:nvSpPr>
        <p:spPr>
          <a:xfrm>
            <a:off x="488032" y="1418218"/>
            <a:ext cx="7373078" cy="25458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US" sz="1600" dirty="0" err="1"/>
              <a:t>在這之前我們要先討論並解決一個問題：Shadow</a:t>
            </a:r>
            <a:r>
              <a:rPr lang="en-US" sz="1600" dirty="0"/>
              <a:t> acne</a:t>
            </a:r>
            <a:endParaRPr sz="1600" dirty="0"/>
          </a:p>
          <a:p>
            <a:pPr marL="177800" lvl="0" indent="-171450" algn="l" rtl="0">
              <a:lnSpc>
                <a:spcPct val="90000"/>
              </a:lnSpc>
              <a:spcBef>
                <a:spcPts val="800"/>
              </a:spcBef>
              <a:spcAft>
                <a:spcPts val="0"/>
              </a:spcAft>
              <a:buClr>
                <a:schemeClr val="dk1"/>
              </a:buClr>
              <a:buSzPts val="2100"/>
              <a:buChar char="•"/>
            </a:pPr>
            <a:r>
              <a:rPr lang="en-US" sz="1600" dirty="0" err="1"/>
              <a:t>當打的光的角度和影子呈現的平面程某特定值時會出現類似左下圖的效果，這是因為Shadow</a:t>
            </a:r>
            <a:r>
              <a:rPr lang="en-US" sz="1600" dirty="0"/>
              <a:t> </a:t>
            </a:r>
            <a:r>
              <a:rPr lang="en-US" sz="1600" dirty="0" err="1"/>
              <a:t>Map不僅是個平面而且還是取樣的Texture</a:t>
            </a:r>
            <a:r>
              <a:rPr lang="en-US" sz="1600" dirty="0" smtClean="0"/>
              <a:t>。</a:t>
            </a:r>
          </a:p>
          <a:p>
            <a:pPr marL="177800" lvl="0" indent="-171450">
              <a:lnSpc>
                <a:spcPct val="90000"/>
              </a:lnSpc>
              <a:spcBef>
                <a:spcPts val="800"/>
              </a:spcBef>
              <a:buSzPts val="2100"/>
            </a:pPr>
            <a:r>
              <a:rPr lang="zh-TW" altLang="en-US" sz="1600" dirty="0"/>
              <a:t>避免的方式就是把判斷的平面平移一段</a:t>
            </a:r>
            <a:r>
              <a:rPr lang="zh-TW" altLang="en-US" sz="1600" dirty="0" smtClean="0"/>
              <a:t>距離</a:t>
            </a:r>
            <a:endParaRPr lang="zh-TW" altLang="en-US" sz="1600" dirty="0"/>
          </a:p>
        </p:txBody>
      </p:sp>
      <p:pic>
        <p:nvPicPr>
          <p:cNvPr id="43" name="Google Shape;1560;gb4a905aa7a_0_337"/>
          <p:cNvPicPr preferRelativeResize="0"/>
          <p:nvPr/>
        </p:nvPicPr>
        <p:blipFill rotWithShape="1">
          <a:blip r:embed="rId4">
            <a:alphaModFix/>
          </a:blip>
          <a:srcRect/>
          <a:stretch/>
        </p:blipFill>
        <p:spPr>
          <a:xfrm>
            <a:off x="204720" y="2668191"/>
            <a:ext cx="2686050" cy="1964531"/>
          </a:xfrm>
          <a:prstGeom prst="rect">
            <a:avLst/>
          </a:prstGeom>
          <a:noFill/>
          <a:ln>
            <a:noFill/>
          </a:ln>
        </p:spPr>
      </p:pic>
      <p:pic>
        <p:nvPicPr>
          <p:cNvPr id="44" name="Google Shape;1561;gb4a905aa7a_0_337"/>
          <p:cNvPicPr preferRelativeResize="0"/>
          <p:nvPr/>
        </p:nvPicPr>
        <p:blipFill rotWithShape="1">
          <a:blip r:embed="rId5">
            <a:alphaModFix/>
          </a:blip>
          <a:srcRect/>
          <a:stretch/>
        </p:blipFill>
        <p:spPr>
          <a:xfrm>
            <a:off x="2990570" y="2733323"/>
            <a:ext cx="2557463" cy="1814513"/>
          </a:xfrm>
          <a:prstGeom prst="rect">
            <a:avLst/>
          </a:prstGeom>
          <a:noFill/>
          <a:ln>
            <a:noFill/>
          </a:ln>
        </p:spPr>
      </p:pic>
    </p:spTree>
    <p:extLst>
      <p:ext uri="{BB962C8B-B14F-4D97-AF65-F5344CB8AC3E}">
        <p14:creationId xmlns:p14="http://schemas.microsoft.com/office/powerpoint/2010/main" val="13347570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gb4a905aa7a_0_73"/>
          <p:cNvSpPr txBox="1">
            <a:spLocks noGrp="1"/>
          </p:cNvSpPr>
          <p:nvPr>
            <p:ph type="title"/>
          </p:nvPr>
        </p:nvSpPr>
        <p:spPr>
          <a:xfrm>
            <a:off x="889248" y="195486"/>
            <a:ext cx="82548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九、影子效果</a:t>
            </a:r>
            <a:endParaRPr sz="4000" b="1" dirty="0">
              <a:solidFill>
                <a:srgbClr val="002060"/>
              </a:solidFill>
            </a:endParaRPr>
          </a:p>
        </p:txBody>
      </p:sp>
      <p:grpSp>
        <p:nvGrpSpPr>
          <p:cNvPr id="1454" name="Google Shape;1454;gb4a905aa7a_0_73"/>
          <p:cNvGrpSpPr/>
          <p:nvPr/>
        </p:nvGrpSpPr>
        <p:grpSpPr>
          <a:xfrm>
            <a:off x="0" y="0"/>
            <a:ext cx="791004" cy="791004"/>
            <a:chOff x="0" y="0"/>
            <a:chExt cx="791004" cy="791004"/>
          </a:xfrm>
        </p:grpSpPr>
        <p:sp>
          <p:nvSpPr>
            <p:cNvPr id="1455" name="Google Shape;1455;gb4a905aa7a_0_73"/>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56" name="Google Shape;1456;gb4a905aa7a_0_73"/>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57" name="Google Shape;1457;gb4a905aa7a_0_73"/>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58" name="Google Shape;1458;gb4a905aa7a_0_73"/>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459" name="Google Shape;1459;gb4a905aa7a_0_73"/>
          <p:cNvGrpSpPr/>
          <p:nvPr/>
        </p:nvGrpSpPr>
        <p:grpSpPr>
          <a:xfrm>
            <a:off x="8460432" y="4299942"/>
            <a:ext cx="500394" cy="640276"/>
            <a:chOff x="8460432" y="4299942"/>
            <a:chExt cx="500394" cy="640276"/>
          </a:xfrm>
        </p:grpSpPr>
        <p:sp>
          <p:nvSpPr>
            <p:cNvPr id="1460" name="Google Shape;1460;gb4a905aa7a_0_73"/>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61" name="Google Shape;1461;gb4a905aa7a_0_73"/>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62" name="Google Shape;1462;gb4a905aa7a_0_73"/>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463" name="Google Shape;1463;gb4a905aa7a_0_73"/>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72</a:t>
            </a:fld>
            <a:endParaRPr/>
          </a:p>
        </p:txBody>
      </p:sp>
      <p:sp>
        <p:nvSpPr>
          <p:cNvPr id="1464" name="Google Shape;1464;gb4a905aa7a_0_73"/>
          <p:cNvSpPr/>
          <p:nvPr/>
        </p:nvSpPr>
        <p:spPr>
          <a:xfrm>
            <a:off x="791071" y="890038"/>
            <a:ext cx="4823147" cy="432000"/>
          </a:xfrm>
          <a:prstGeom prst="rect">
            <a:avLst/>
          </a:prstGeom>
          <a:noFill/>
          <a:ln>
            <a:noFill/>
          </a:ln>
        </p:spPr>
        <p:txBody>
          <a:bodyPr spcFirstLastPara="1" wrap="square" lIns="91425" tIns="45700" rIns="91425" bIns="45700" anchor="ctr" anchorCtr="0">
            <a:noAutofit/>
          </a:bodyPr>
          <a:lstStyle/>
          <a:p>
            <a:pPr lvl="0"/>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dirty="0" smtClean="0">
                <a:solidFill>
                  <a:srgbClr val="0070C0"/>
                </a:solidFill>
                <a:latin typeface="Microsoft JhengHei"/>
                <a:ea typeface="Microsoft JhengHei"/>
                <a:cs typeface="Microsoft JhengHei"/>
                <a:sym typeface="Microsoft JhengHei"/>
              </a:rPr>
              <a:t>二）</a:t>
            </a:r>
            <a:r>
              <a:rPr lang="en-US" altLang="zh-TW" sz="1800" b="1" dirty="0">
                <a:solidFill>
                  <a:srgbClr val="0070C0"/>
                </a:solidFill>
                <a:latin typeface="Microsoft JhengHei"/>
                <a:ea typeface="Microsoft JhengHei"/>
                <a:cs typeface="Microsoft JhengHei"/>
                <a:sym typeface="Microsoft JhengHei"/>
              </a:rPr>
              <a:t>apply light with shadow (bias</a:t>
            </a:r>
            <a:r>
              <a:rPr lang="zh-TW" altLang="en-US" sz="1800" b="1" dirty="0">
                <a:solidFill>
                  <a:srgbClr val="0070C0"/>
                </a:solidFill>
                <a:latin typeface="Microsoft JhengHei"/>
                <a:ea typeface="Microsoft JhengHei"/>
                <a:cs typeface="Microsoft JhengHei"/>
                <a:sym typeface="Microsoft JhengHei"/>
              </a:rPr>
              <a:t>設定</a:t>
            </a:r>
            <a:r>
              <a:rPr lang="en-US" altLang="zh-TW" sz="1800" b="1" dirty="0">
                <a:solidFill>
                  <a:srgbClr val="0070C0"/>
                </a:solidFill>
                <a:latin typeface="Microsoft JhengHei"/>
                <a:ea typeface="Microsoft JhengHei"/>
                <a:cs typeface="Microsoft JhengHei"/>
                <a:sym typeface="Microsoft JhengHei"/>
              </a:rPr>
              <a:t>)</a:t>
            </a:r>
            <a:endParaRPr sz="1800" b="1" i="0" u="none" strike="noStrike" cap="none" dirty="0">
              <a:solidFill>
                <a:srgbClr val="0070C0"/>
              </a:solidFill>
              <a:latin typeface="Microsoft JhengHei"/>
              <a:ea typeface="Microsoft JhengHei"/>
              <a:cs typeface="Microsoft JhengHei"/>
              <a:sym typeface="Microsoft JhengHei"/>
            </a:endParaRPr>
          </a:p>
        </p:txBody>
      </p:sp>
      <p:grpSp>
        <p:nvGrpSpPr>
          <p:cNvPr id="3" name="群組 2"/>
          <p:cNvGrpSpPr/>
          <p:nvPr/>
        </p:nvGrpSpPr>
        <p:grpSpPr>
          <a:xfrm>
            <a:off x="790936" y="1541465"/>
            <a:ext cx="6771000" cy="3402970"/>
            <a:chOff x="792956" y="1316464"/>
            <a:chExt cx="6771000" cy="3402970"/>
          </a:xfrm>
        </p:grpSpPr>
        <p:sp>
          <p:nvSpPr>
            <p:cNvPr id="19" name="Google Shape;1574;gb4a905aa7a_0_425"/>
            <p:cNvSpPr txBox="1"/>
            <p:nvPr/>
          </p:nvSpPr>
          <p:spPr>
            <a:xfrm>
              <a:off x="792956" y="4410553"/>
              <a:ext cx="2438700"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The Depth Reference to Light</a:t>
              </a:r>
              <a:endParaRPr sz="1400">
                <a:solidFill>
                  <a:schemeClr val="dk1"/>
                </a:solidFill>
                <a:latin typeface="Calibri"/>
                <a:ea typeface="Calibri"/>
                <a:cs typeface="Calibri"/>
                <a:sym typeface="Calibri"/>
              </a:endParaRPr>
            </a:p>
          </p:txBody>
        </p:sp>
        <p:sp>
          <p:nvSpPr>
            <p:cNvPr id="20" name="Google Shape;1575;gb4a905aa7a_0_425"/>
            <p:cNvSpPr txBox="1"/>
            <p:nvPr/>
          </p:nvSpPr>
          <p:spPr>
            <a:xfrm>
              <a:off x="4552765" y="4442534"/>
              <a:ext cx="2438700"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Result</a:t>
              </a:r>
              <a:endParaRPr sz="1400">
                <a:solidFill>
                  <a:schemeClr val="dk1"/>
                </a:solidFill>
                <a:latin typeface="Calibri"/>
                <a:ea typeface="Calibri"/>
                <a:cs typeface="Calibri"/>
                <a:sym typeface="Calibri"/>
              </a:endParaRPr>
            </a:p>
          </p:txBody>
        </p:sp>
        <p:pic>
          <p:nvPicPr>
            <p:cNvPr id="21" name="Google Shape;1578;gb4a905aa7a_0_425"/>
            <p:cNvPicPr preferRelativeResize="0"/>
            <p:nvPr/>
          </p:nvPicPr>
          <p:blipFill rotWithShape="1">
            <a:blip r:embed="rId3">
              <a:alphaModFix/>
            </a:blip>
            <a:srcRect/>
            <a:stretch/>
          </p:blipFill>
          <p:spPr>
            <a:xfrm>
              <a:off x="3980341" y="1415693"/>
              <a:ext cx="3583615" cy="2989204"/>
            </a:xfrm>
            <a:prstGeom prst="rect">
              <a:avLst/>
            </a:prstGeom>
            <a:noFill/>
            <a:ln>
              <a:noFill/>
            </a:ln>
          </p:spPr>
        </p:pic>
        <p:pic>
          <p:nvPicPr>
            <p:cNvPr id="22" name="Google Shape;1579;gb4a905aa7a_0_425"/>
            <p:cNvPicPr preferRelativeResize="0"/>
            <p:nvPr/>
          </p:nvPicPr>
          <p:blipFill rotWithShape="1">
            <a:blip r:embed="rId4">
              <a:alphaModFix/>
            </a:blip>
            <a:srcRect/>
            <a:stretch/>
          </p:blipFill>
          <p:spPr>
            <a:xfrm>
              <a:off x="1292469" y="2977702"/>
              <a:ext cx="1439741" cy="1432852"/>
            </a:xfrm>
            <a:prstGeom prst="rect">
              <a:avLst/>
            </a:prstGeom>
            <a:noFill/>
            <a:ln>
              <a:noFill/>
            </a:ln>
          </p:spPr>
        </p:pic>
        <p:pic>
          <p:nvPicPr>
            <p:cNvPr id="23" name="Google Shape;1580;gb4a905aa7a_0_425"/>
            <p:cNvPicPr preferRelativeResize="0"/>
            <p:nvPr/>
          </p:nvPicPr>
          <p:blipFill rotWithShape="1">
            <a:blip r:embed="rId5">
              <a:alphaModFix/>
            </a:blip>
            <a:srcRect/>
            <a:stretch/>
          </p:blipFill>
          <p:spPr>
            <a:xfrm>
              <a:off x="1292469" y="1316464"/>
              <a:ext cx="1439740" cy="1239622"/>
            </a:xfrm>
            <a:prstGeom prst="rect">
              <a:avLst/>
            </a:prstGeom>
            <a:noFill/>
            <a:ln>
              <a:noFill/>
            </a:ln>
          </p:spPr>
        </p:pic>
        <p:sp>
          <p:nvSpPr>
            <p:cNvPr id="24" name="Google Shape;1581;gb4a905aa7a_0_425"/>
            <p:cNvSpPr txBox="1"/>
            <p:nvPr/>
          </p:nvSpPr>
          <p:spPr>
            <a:xfrm>
              <a:off x="1049581" y="2556086"/>
              <a:ext cx="1925700"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Shadow Map Texture</a:t>
              </a: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9185940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110"/>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九、影子效果</a:t>
            </a:r>
            <a:endParaRPr sz="4000" b="1">
              <a:solidFill>
                <a:srgbClr val="002060"/>
              </a:solidFill>
            </a:endParaRPr>
          </a:p>
        </p:txBody>
      </p:sp>
      <p:grpSp>
        <p:nvGrpSpPr>
          <p:cNvPr id="1587" name="Google Shape;1587;p110"/>
          <p:cNvGrpSpPr/>
          <p:nvPr/>
        </p:nvGrpSpPr>
        <p:grpSpPr>
          <a:xfrm>
            <a:off x="0" y="0"/>
            <a:ext cx="791072" cy="791072"/>
            <a:chOff x="0" y="0"/>
            <a:chExt cx="791072" cy="791072"/>
          </a:xfrm>
        </p:grpSpPr>
        <p:sp>
          <p:nvSpPr>
            <p:cNvPr id="1588" name="Google Shape;1588;p110"/>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589" name="Google Shape;1589;p110"/>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590" name="Google Shape;1590;p110"/>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591" name="Google Shape;1591;p110"/>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592" name="Google Shape;1592;p110"/>
          <p:cNvGrpSpPr/>
          <p:nvPr/>
        </p:nvGrpSpPr>
        <p:grpSpPr>
          <a:xfrm>
            <a:off x="8460432" y="4299942"/>
            <a:ext cx="500406" cy="640288"/>
            <a:chOff x="8460432" y="4299942"/>
            <a:chExt cx="500406" cy="640288"/>
          </a:xfrm>
        </p:grpSpPr>
        <p:sp>
          <p:nvSpPr>
            <p:cNvPr id="1593" name="Google Shape;1593;p110"/>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594" name="Google Shape;1594;p110"/>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595" name="Google Shape;1595;p110"/>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596" name="Google Shape;1596;p110"/>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73</a:t>
            </a:fld>
            <a:endParaRPr/>
          </a:p>
        </p:txBody>
      </p:sp>
      <p:sp>
        <p:nvSpPr>
          <p:cNvPr id="1597" name="Google Shape;1597;p110"/>
          <p:cNvSpPr/>
          <p:nvPr/>
        </p:nvSpPr>
        <p:spPr>
          <a:xfrm>
            <a:off x="791072" y="890038"/>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三</a:t>
            </a:r>
            <a:r>
              <a:rPr lang="en-US" sz="1800" b="1" i="0" u="none" strike="noStrike" cap="none" dirty="0" smtClean="0">
                <a:solidFill>
                  <a:srgbClr val="0070C0"/>
                </a:solidFill>
                <a:latin typeface="Microsoft JhengHei"/>
                <a:ea typeface="Microsoft JhengHei"/>
                <a:cs typeface="Microsoft JhengHei"/>
                <a:sym typeface="Microsoft JhengHei"/>
              </a:rPr>
              <a:t>）</a:t>
            </a:r>
            <a:r>
              <a:rPr lang="en-US" altLang="zh-TW" sz="1800" b="1" i="0" u="none" strike="noStrike" cap="none" dirty="0" smtClean="0">
                <a:solidFill>
                  <a:srgbClr val="0070C0"/>
                </a:solidFill>
                <a:latin typeface="Microsoft JhengHei"/>
                <a:ea typeface="Microsoft JhengHei"/>
                <a:cs typeface="Microsoft JhengHei"/>
                <a:sym typeface="Microsoft JhengHei"/>
              </a:rPr>
              <a:t>Three.js</a:t>
            </a:r>
            <a:r>
              <a:rPr lang="zh-TW" altLang="en-US" sz="1800" b="1" i="0" u="none" strike="noStrike" cap="none" dirty="0" smtClean="0">
                <a:solidFill>
                  <a:srgbClr val="0070C0"/>
                </a:solidFill>
                <a:latin typeface="Microsoft JhengHei"/>
                <a:ea typeface="Microsoft JhengHei"/>
                <a:cs typeface="Microsoft JhengHei"/>
                <a:sym typeface="Microsoft JhengHei"/>
              </a:rPr>
              <a:t>中的</a:t>
            </a:r>
            <a:r>
              <a:rPr lang="en-US" sz="1800" b="1" i="0" u="none" strike="noStrike" cap="none" dirty="0" err="1" smtClean="0">
                <a:solidFill>
                  <a:srgbClr val="0070C0"/>
                </a:solidFill>
                <a:latin typeface="Microsoft JhengHei"/>
                <a:ea typeface="Microsoft JhengHei"/>
                <a:cs typeface="Microsoft JhengHei"/>
                <a:sym typeface="Microsoft JhengHei"/>
              </a:rPr>
              <a:t>步驟</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1598" name="Google Shape;1598;p110"/>
          <p:cNvSpPr txBox="1"/>
          <p:nvPr/>
        </p:nvSpPr>
        <p:spPr>
          <a:xfrm>
            <a:off x="893064" y="1569593"/>
            <a:ext cx="7226808" cy="1600327"/>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dirty="0" err="1">
                <a:solidFill>
                  <a:schemeClr val="dk1"/>
                </a:solidFill>
                <a:latin typeface="Microsoft JhengHei"/>
                <a:ea typeface="Microsoft JhengHei"/>
                <a:cs typeface="Microsoft JhengHei"/>
                <a:sym typeface="Microsoft JhengHei"/>
              </a:rPr>
              <a:t>三步驟即可完成</a:t>
            </a:r>
            <a:endParaRPr sz="1600" b="0" i="0" u="none" strike="noStrike" cap="none" dirty="0">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dirty="0">
                <a:solidFill>
                  <a:schemeClr val="dk1"/>
                </a:solidFill>
                <a:latin typeface="Microsoft JhengHei"/>
                <a:ea typeface="Microsoft JhengHei"/>
                <a:cs typeface="Microsoft JhengHei"/>
                <a:sym typeface="Microsoft JhengHei"/>
              </a:rPr>
              <a:t>1.宣告渲染器(Renderer)</a:t>
            </a:r>
            <a:r>
              <a:rPr lang="en-US" sz="1600" b="0" i="0" u="none" strike="noStrike" cap="none" dirty="0" err="1">
                <a:solidFill>
                  <a:schemeClr val="dk1"/>
                </a:solidFill>
                <a:latin typeface="Microsoft JhengHei"/>
                <a:ea typeface="Microsoft JhengHei"/>
                <a:cs typeface="Microsoft JhengHei"/>
                <a:sym typeface="Microsoft JhengHei"/>
              </a:rPr>
              <a:t>時啟用影子功能</a:t>
            </a:r>
            <a:endParaRPr sz="1600" b="0" i="0" u="none" strike="noStrike" cap="none" dirty="0">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dirty="0">
                <a:solidFill>
                  <a:schemeClr val="dk1"/>
                </a:solidFill>
                <a:latin typeface="Microsoft JhengHei"/>
                <a:ea typeface="Microsoft JhengHei"/>
                <a:cs typeface="Microsoft JhengHei"/>
                <a:sym typeface="Microsoft JhengHei"/>
              </a:rPr>
              <a:t>2.宣告光源時在需要有影子效果的光源上啟用影子</a:t>
            </a:r>
            <a:endParaRPr sz="1600" b="0" i="0" u="none" strike="noStrike" cap="none" dirty="0">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dirty="0">
                <a:solidFill>
                  <a:schemeClr val="dk1"/>
                </a:solidFill>
                <a:latin typeface="Microsoft JhengHei"/>
                <a:ea typeface="Microsoft JhengHei"/>
                <a:cs typeface="Microsoft JhengHei"/>
                <a:sym typeface="Microsoft JhengHei"/>
              </a:rPr>
              <a:t>3.在想要受影子影響的物件上啟用影子</a:t>
            </a:r>
            <a:endParaRPr sz="1600" b="0" i="0" u="none" strike="noStrike" cap="none" dirty="0">
              <a:solidFill>
                <a:schemeClr val="dk1"/>
              </a:solidFill>
              <a:latin typeface="Microsoft JhengHei"/>
              <a:ea typeface="Microsoft JhengHei"/>
              <a:cs typeface="Microsoft JhengHei"/>
              <a:sym typeface="Microsoft JhengHei"/>
            </a:endParaRPr>
          </a:p>
          <a:p>
            <a:pPr marL="914400" marR="0" lvl="1" indent="-228600" algn="l" rtl="0">
              <a:lnSpc>
                <a:spcPct val="100000"/>
              </a:lnSpc>
              <a:spcBef>
                <a:spcPts val="360"/>
              </a:spcBef>
              <a:spcAft>
                <a:spcPts val="0"/>
              </a:spcAft>
              <a:buClr>
                <a:schemeClr val="dk1"/>
              </a:buClr>
              <a:buSzPts val="1800"/>
              <a:buFont typeface="Arial"/>
              <a:buNone/>
            </a:pPr>
            <a:endParaRPr sz="1600" b="0" i="0" u="none" strike="noStrike" cap="none" dirty="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111"/>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九、影子效果</a:t>
            </a:r>
            <a:endParaRPr sz="4000" b="1">
              <a:solidFill>
                <a:srgbClr val="002060"/>
              </a:solidFill>
            </a:endParaRPr>
          </a:p>
        </p:txBody>
      </p:sp>
      <p:grpSp>
        <p:nvGrpSpPr>
          <p:cNvPr id="1604" name="Google Shape;1604;p111"/>
          <p:cNvGrpSpPr/>
          <p:nvPr/>
        </p:nvGrpSpPr>
        <p:grpSpPr>
          <a:xfrm>
            <a:off x="0" y="0"/>
            <a:ext cx="791072" cy="791072"/>
            <a:chOff x="0" y="0"/>
            <a:chExt cx="791072" cy="791072"/>
          </a:xfrm>
        </p:grpSpPr>
        <p:sp>
          <p:nvSpPr>
            <p:cNvPr id="1605" name="Google Shape;1605;p11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06" name="Google Shape;1606;p11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07" name="Google Shape;1607;p11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08" name="Google Shape;1608;p11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609" name="Google Shape;1609;p111"/>
          <p:cNvGrpSpPr/>
          <p:nvPr/>
        </p:nvGrpSpPr>
        <p:grpSpPr>
          <a:xfrm>
            <a:off x="8460432" y="4299942"/>
            <a:ext cx="500406" cy="640288"/>
            <a:chOff x="8460432" y="4299942"/>
            <a:chExt cx="500406" cy="640288"/>
          </a:xfrm>
        </p:grpSpPr>
        <p:sp>
          <p:nvSpPr>
            <p:cNvPr id="1610" name="Google Shape;1610;p11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611" name="Google Shape;1611;p11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612" name="Google Shape;1612;p11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613" name="Google Shape;1613;p11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74</a:t>
            </a:fld>
            <a:endParaRPr/>
          </a:p>
        </p:txBody>
      </p:sp>
      <p:sp>
        <p:nvSpPr>
          <p:cNvPr id="1615" name="Google Shape;1615;p111"/>
          <p:cNvSpPr txBox="1"/>
          <p:nvPr/>
        </p:nvSpPr>
        <p:spPr>
          <a:xfrm>
            <a:off x="838200" y="1349912"/>
            <a:ext cx="5836920" cy="1594456"/>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webGLStart</a:t>
            </a:r>
            <a:endParaRPr sz="1400" b="0" i="0" u="none" strike="noStrike" cap="none">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在宣告渲染器時將</a:t>
            </a:r>
            <a:r>
              <a:rPr lang="en-US" sz="1400" b="0" i="0" u="none" strike="noStrike" cap="none">
                <a:solidFill>
                  <a:srgbClr val="000000"/>
                </a:solidFill>
                <a:latin typeface="Courier New"/>
                <a:ea typeface="Courier New"/>
                <a:cs typeface="Courier New"/>
                <a:sym typeface="Courier New"/>
              </a:rPr>
              <a:t>shadowMap的enabled設定為</a:t>
            </a:r>
            <a:r>
              <a:rPr lang="en-US" sz="1400" b="1" i="0" u="none" strike="noStrike" cap="none">
                <a:solidFill>
                  <a:srgbClr val="0000FF"/>
                </a:solidFill>
                <a:latin typeface="Courier New"/>
                <a:ea typeface="Courier New"/>
                <a:cs typeface="Courier New"/>
                <a:sym typeface="Courier New"/>
              </a:rPr>
              <a:t>true</a:t>
            </a:r>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並設定影子的渲染方式</a:t>
            </a:r>
            <a:endParaRPr sz="1400" b="0" i="0" u="none" strike="noStrike" cap="none">
              <a:solidFill>
                <a:schemeClr val="dk1"/>
              </a:solidFill>
              <a:latin typeface="Microsoft JhengHei"/>
              <a:ea typeface="Microsoft JhengHei"/>
              <a:cs typeface="Microsoft JhengHei"/>
              <a:sym typeface="Microsoft JhengHei"/>
            </a:endParaRPr>
          </a:p>
        </p:txBody>
      </p:sp>
      <p:grpSp>
        <p:nvGrpSpPr>
          <p:cNvPr id="1616" name="Google Shape;1616;p111"/>
          <p:cNvGrpSpPr/>
          <p:nvPr/>
        </p:nvGrpSpPr>
        <p:grpSpPr>
          <a:xfrm>
            <a:off x="1666434" y="2461297"/>
            <a:ext cx="5447598" cy="2357985"/>
            <a:chOff x="5934807" y="2870120"/>
            <a:chExt cx="6037386" cy="2613274"/>
          </a:xfrm>
        </p:grpSpPr>
        <p:sp>
          <p:nvSpPr>
            <p:cNvPr id="1617" name="Google Shape;1617;p111"/>
            <p:cNvSpPr/>
            <p:nvPr/>
          </p:nvSpPr>
          <p:spPr>
            <a:xfrm>
              <a:off x="5934808" y="2870120"/>
              <a:ext cx="6037385" cy="261327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200" b="1" i="0" u="none" strike="noStrike" cap="none">
                  <a:solidFill>
                    <a:srgbClr val="0000FF"/>
                  </a:solidFill>
                  <a:latin typeface="Courier New"/>
                  <a:ea typeface="Courier New"/>
                  <a:cs typeface="Courier New"/>
                  <a:sym typeface="Courier New"/>
                </a:rPr>
                <a:t>const</a:t>
              </a:r>
              <a:r>
                <a:rPr lang="en-US" sz="1200" b="0" i="0" u="none" strike="noStrike" cap="none">
                  <a:solidFill>
                    <a:srgbClr val="000000"/>
                  </a:solidFill>
                  <a:latin typeface="Courier New"/>
                  <a:ea typeface="Courier New"/>
                  <a:cs typeface="Courier New"/>
                  <a:sym typeface="Courier New"/>
                </a:rPr>
                <a:t> container </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804000"/>
                  </a:solidFill>
                  <a:latin typeface="Courier New"/>
                  <a:ea typeface="Courier New"/>
                  <a:cs typeface="Courier New"/>
                  <a:sym typeface="Courier New"/>
                </a:rPr>
                <a:t>document</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getElementById</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0" i="0" u="none" strike="noStrike" cap="none">
                  <a:solidFill>
                    <a:srgbClr val="808080"/>
                  </a:solidFill>
                  <a:latin typeface="Courier New"/>
                  <a:ea typeface="Courier New"/>
                  <a:cs typeface="Courier New"/>
                  <a:sym typeface="Courier New"/>
                </a:rPr>
                <a:t>'container'</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initGL</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container</a:t>
              </a:r>
              <a:r>
                <a:rPr lang="en-US" sz="1200" b="1" i="0" u="none" strike="noStrike" cap="none">
                  <a:solidFill>
                    <a:srgbClr val="000080"/>
                  </a:solidFill>
                  <a:latin typeface="Courier New"/>
                  <a:ea typeface="Courier New"/>
                  <a:cs typeface="Courier New"/>
                  <a:sym typeface="Courier New"/>
                </a:rPr>
                <a:t>);</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initCamera</a:t>
              </a:r>
              <a:r>
                <a:rPr lang="en-US" sz="1200" b="1" i="0" u="none" strike="noStrike" cap="none">
                  <a:solidFill>
                    <a:srgbClr val="000080"/>
                  </a:solidFill>
                  <a:latin typeface="Courier New"/>
                  <a:ea typeface="Courier New"/>
                  <a:cs typeface="Courier New"/>
                  <a:sym typeface="Courier New"/>
                </a:rPr>
                <a:t>();</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initScene</a:t>
              </a:r>
              <a:r>
                <a:rPr lang="en-US" sz="1200" b="1" i="0" u="none" strike="noStrike" cap="none">
                  <a:solidFill>
                    <a:srgbClr val="000080"/>
                  </a:solidFill>
                  <a:latin typeface="Courier New"/>
                  <a:ea typeface="Courier New"/>
                  <a:cs typeface="Courier New"/>
                  <a:sym typeface="Courier New"/>
                </a:rPr>
                <a:t>();</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renderer</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setSize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804000"/>
                  </a:solidFill>
                  <a:latin typeface="Courier New"/>
                  <a:ea typeface="Courier New"/>
                  <a:cs typeface="Courier New"/>
                  <a:sym typeface="Courier New"/>
                </a:rPr>
                <a:t>window</a:t>
              </a:r>
              <a:r>
                <a:rPr lang="en-US" sz="1200" b="1" i="0" u="none" strike="noStrike" cap="none">
                  <a:solidFill>
                    <a:srgbClr val="000080"/>
                  </a:solidFill>
                  <a:latin typeface="Courier New"/>
                  <a:ea typeface="Courier New"/>
                  <a:cs typeface="Courier New"/>
                  <a:sym typeface="Courier New"/>
                </a:rPr>
                <a:t>.</a:t>
              </a:r>
              <a:r>
                <a:rPr lang="en-US" sz="1200" b="1" i="0" u="none" strike="noStrike" cap="none">
                  <a:solidFill>
                    <a:srgbClr val="804000"/>
                  </a:solidFill>
                  <a:latin typeface="Courier New"/>
                  <a:ea typeface="Courier New"/>
                  <a:cs typeface="Courier New"/>
                  <a:sym typeface="Courier New"/>
                </a:rPr>
                <a:t>innerWidth</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804000"/>
                  </a:solidFill>
                  <a:latin typeface="Courier New"/>
                  <a:ea typeface="Courier New"/>
                  <a:cs typeface="Courier New"/>
                  <a:sym typeface="Courier New"/>
                </a:rPr>
                <a:t>window</a:t>
              </a:r>
              <a:r>
                <a:rPr lang="en-US" sz="1200" b="1" i="0" u="none" strike="noStrike" cap="none">
                  <a:solidFill>
                    <a:srgbClr val="000080"/>
                  </a:solidFill>
                  <a:latin typeface="Courier New"/>
                  <a:ea typeface="Courier New"/>
                  <a:cs typeface="Courier New"/>
                  <a:sym typeface="Courier New"/>
                </a:rPr>
                <a:t>.</a:t>
              </a:r>
              <a:r>
                <a:rPr lang="en-US" sz="1200" b="1" i="0" u="none" strike="noStrike" cap="none">
                  <a:solidFill>
                    <a:srgbClr val="804000"/>
                  </a:solidFill>
                  <a:latin typeface="Courier New"/>
                  <a:ea typeface="Courier New"/>
                  <a:cs typeface="Courier New"/>
                  <a:sym typeface="Courier New"/>
                </a:rPr>
                <a:t>innerHeight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renderer</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shadowMap</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enabled </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FF"/>
                  </a:solidFill>
                  <a:latin typeface="Courier New"/>
                  <a:ea typeface="Courier New"/>
                  <a:cs typeface="Courier New"/>
                  <a:sym typeface="Courier New"/>
                </a:rPr>
                <a:t>true</a:t>
              </a:r>
              <a:r>
                <a:rPr lang="en-US" sz="1200" b="1" i="0" u="none" strike="noStrike" cap="none">
                  <a:solidFill>
                    <a:srgbClr val="000080"/>
                  </a:solidFill>
                  <a:latin typeface="Courier New"/>
                  <a:ea typeface="Courier New"/>
                  <a:cs typeface="Courier New"/>
                  <a:sym typeface="Courier New"/>
                </a:rPr>
                <a:t>;</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renderer</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shadowMap</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type </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THREE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PCFShadowMap</a:t>
              </a:r>
              <a:r>
                <a:rPr lang="en-US" sz="1200" b="1" i="0" u="none" strike="noStrike" cap="none">
                  <a:solidFill>
                    <a:srgbClr val="000080"/>
                  </a:solidFill>
                  <a:latin typeface="Courier New"/>
                  <a:ea typeface="Courier New"/>
                  <a:cs typeface="Courier New"/>
                  <a:sym typeface="Courier New"/>
                </a:rPr>
                <a:t>;</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1" i="0" u="none" strike="noStrike" cap="none">
                  <a:solidFill>
                    <a:srgbClr val="804000"/>
                  </a:solidFill>
                  <a:latin typeface="Courier New"/>
                  <a:ea typeface="Courier New"/>
                  <a:cs typeface="Courier New"/>
                  <a:sym typeface="Courier New"/>
                </a:rPr>
                <a:t>window</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addEventListener</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0" i="0" u="none" strike="noStrike" cap="none">
                  <a:solidFill>
                    <a:srgbClr val="808080"/>
                  </a:solidFill>
                  <a:latin typeface="Courier New"/>
                  <a:ea typeface="Courier New"/>
                  <a:cs typeface="Courier New"/>
                  <a:sym typeface="Courier New"/>
                </a:rPr>
                <a:t>'resize'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reshape</a:t>
              </a:r>
              <a:r>
                <a:rPr lang="en-US" sz="1200" b="1" i="0" u="none" strike="noStrike" cap="none">
                  <a:solidFill>
                    <a:srgbClr val="000080"/>
                  </a:solidFill>
                  <a:latin typeface="Courier New"/>
                  <a:ea typeface="Courier New"/>
                  <a:cs typeface="Courier New"/>
                  <a:sym typeface="Courier New"/>
                </a:rPr>
                <a:t>,</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FF"/>
                  </a:solidFill>
                  <a:latin typeface="Courier New"/>
                  <a:ea typeface="Courier New"/>
                  <a:cs typeface="Courier New"/>
                  <a:sym typeface="Courier New"/>
                </a:rPr>
                <a:t>false</a:t>
              </a:r>
              <a:r>
                <a:rPr lang="en-US" sz="1200" b="0" i="0" u="none" strike="noStrike" cap="none">
                  <a:solidFill>
                    <a:srgbClr val="000000"/>
                  </a:solidFill>
                  <a:latin typeface="Courier New"/>
                  <a:ea typeface="Courier New"/>
                  <a:cs typeface="Courier New"/>
                  <a:sym typeface="Courier New"/>
                </a:rPr>
                <a:t> </a:t>
              </a:r>
              <a:r>
                <a:rPr lang="en-US" sz="1200" b="1" i="0" u="none" strike="noStrike" cap="none">
                  <a:solidFill>
                    <a:srgbClr val="000080"/>
                  </a:solidFill>
                  <a:latin typeface="Courier New"/>
                  <a:ea typeface="Courier New"/>
                  <a:cs typeface="Courier New"/>
                  <a:sym typeface="Courier New"/>
                </a:rPr>
                <a:t>);</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 </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a:solidFill>
                    <a:srgbClr val="000000"/>
                  </a:solidFill>
                  <a:latin typeface="Courier New"/>
                  <a:ea typeface="Courier New"/>
                  <a:cs typeface="Courier New"/>
                  <a:sym typeface="Courier New"/>
                </a:rPr>
                <a:t>tick</a:t>
              </a:r>
              <a:r>
                <a:rPr lang="en-US" sz="1200" b="1" i="0" u="none" strike="noStrike" cap="none">
                  <a:solidFill>
                    <a:srgbClr val="000080"/>
                  </a:solidFill>
                  <a:latin typeface="Courier New"/>
                  <a:ea typeface="Courier New"/>
                  <a:cs typeface="Courier New"/>
                  <a:sym typeface="Courier New"/>
                </a:rPr>
                <a:t>();</a:t>
              </a:r>
              <a:endParaRPr sz="1400" b="0" i="0" u="none" strike="noStrike" cap="none">
                <a:solidFill>
                  <a:schemeClr val="lt1"/>
                </a:solidFill>
                <a:latin typeface="Calibri"/>
                <a:ea typeface="Calibri"/>
                <a:cs typeface="Calibri"/>
                <a:sym typeface="Calibri"/>
              </a:endParaRPr>
            </a:p>
          </p:txBody>
        </p:sp>
        <p:sp>
          <p:nvSpPr>
            <p:cNvPr id="1618" name="Google Shape;1618;p111"/>
            <p:cNvSpPr/>
            <p:nvPr/>
          </p:nvSpPr>
          <p:spPr>
            <a:xfrm>
              <a:off x="5934807" y="4401686"/>
              <a:ext cx="4787527" cy="422031"/>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4" name="Google Shape;1597;p110"/>
          <p:cNvSpPr/>
          <p:nvPr/>
        </p:nvSpPr>
        <p:spPr>
          <a:xfrm>
            <a:off x="791072" y="890038"/>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三</a:t>
            </a:r>
            <a:r>
              <a:rPr lang="en-US" sz="1800" b="1" i="0" u="none" strike="noStrike" cap="none" dirty="0" smtClean="0">
                <a:solidFill>
                  <a:srgbClr val="0070C0"/>
                </a:solidFill>
                <a:latin typeface="Microsoft JhengHei"/>
                <a:ea typeface="Microsoft JhengHei"/>
                <a:cs typeface="Microsoft JhengHei"/>
                <a:sym typeface="Microsoft JhengHei"/>
              </a:rPr>
              <a:t>）</a:t>
            </a:r>
            <a:r>
              <a:rPr lang="en-US" altLang="zh-TW" sz="1800" b="1" i="0" u="none" strike="noStrike" cap="none" dirty="0" smtClean="0">
                <a:solidFill>
                  <a:srgbClr val="0070C0"/>
                </a:solidFill>
                <a:latin typeface="Microsoft JhengHei"/>
                <a:ea typeface="Microsoft JhengHei"/>
                <a:cs typeface="Microsoft JhengHei"/>
                <a:sym typeface="Microsoft JhengHei"/>
              </a:rPr>
              <a:t>Three.js</a:t>
            </a:r>
            <a:r>
              <a:rPr lang="zh-TW" altLang="en-US" sz="1800" b="1" i="0" u="none" strike="noStrike" cap="none" dirty="0" smtClean="0">
                <a:solidFill>
                  <a:srgbClr val="0070C0"/>
                </a:solidFill>
                <a:latin typeface="Microsoft JhengHei"/>
                <a:ea typeface="Microsoft JhengHei"/>
                <a:cs typeface="Microsoft JhengHei"/>
                <a:sym typeface="Microsoft JhengHei"/>
              </a:rPr>
              <a:t>中的</a:t>
            </a:r>
            <a:r>
              <a:rPr lang="en-US" sz="1800" b="1" i="0" u="none" strike="noStrike" cap="none" dirty="0" err="1" smtClean="0">
                <a:solidFill>
                  <a:srgbClr val="0070C0"/>
                </a:solidFill>
                <a:latin typeface="Microsoft JhengHei"/>
                <a:ea typeface="Microsoft JhengHei"/>
                <a:cs typeface="Microsoft JhengHei"/>
                <a:sym typeface="Microsoft JhengHei"/>
              </a:rPr>
              <a:t>步驟</a:t>
            </a:r>
            <a:endParaRPr sz="1800" b="1" i="0" u="none" strike="noStrike" cap="none" dirty="0">
              <a:solidFill>
                <a:srgbClr val="0070C0"/>
              </a:solidFill>
              <a:latin typeface="Microsoft JhengHei"/>
              <a:ea typeface="Microsoft JhengHei"/>
              <a:cs typeface="Microsoft JhengHei"/>
              <a:sym typeface="Microsoft JhengHe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112"/>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九、影子效果</a:t>
            </a:r>
            <a:endParaRPr sz="4000" b="1">
              <a:solidFill>
                <a:srgbClr val="002060"/>
              </a:solidFill>
            </a:endParaRPr>
          </a:p>
        </p:txBody>
      </p:sp>
      <p:grpSp>
        <p:nvGrpSpPr>
          <p:cNvPr id="1624" name="Google Shape;1624;p112"/>
          <p:cNvGrpSpPr/>
          <p:nvPr/>
        </p:nvGrpSpPr>
        <p:grpSpPr>
          <a:xfrm>
            <a:off x="0" y="0"/>
            <a:ext cx="791072" cy="791072"/>
            <a:chOff x="0" y="0"/>
            <a:chExt cx="791072" cy="791072"/>
          </a:xfrm>
        </p:grpSpPr>
        <p:sp>
          <p:nvSpPr>
            <p:cNvPr id="1625" name="Google Shape;1625;p112"/>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26" name="Google Shape;1626;p112"/>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27" name="Google Shape;1627;p112"/>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28" name="Google Shape;1628;p112"/>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629" name="Google Shape;1629;p112"/>
          <p:cNvGrpSpPr/>
          <p:nvPr/>
        </p:nvGrpSpPr>
        <p:grpSpPr>
          <a:xfrm>
            <a:off x="8460432" y="4299942"/>
            <a:ext cx="500406" cy="640288"/>
            <a:chOff x="8460432" y="4299942"/>
            <a:chExt cx="500406" cy="640288"/>
          </a:xfrm>
        </p:grpSpPr>
        <p:sp>
          <p:nvSpPr>
            <p:cNvPr id="1630" name="Google Shape;1630;p112"/>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631" name="Google Shape;1631;p112"/>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632" name="Google Shape;1632;p112"/>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633" name="Google Shape;1633;p11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75</a:t>
            </a:fld>
            <a:endParaRPr/>
          </a:p>
        </p:txBody>
      </p:sp>
      <p:sp>
        <p:nvSpPr>
          <p:cNvPr id="1635" name="Google Shape;1635;p112"/>
          <p:cNvSpPr txBox="1"/>
          <p:nvPr/>
        </p:nvSpPr>
        <p:spPr>
          <a:xfrm>
            <a:off x="692188" y="1327436"/>
            <a:ext cx="6976873" cy="231113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initScene</a:t>
            </a:r>
            <a:endParaRPr sz="1400" b="0" i="0" u="none" strike="noStrike" cap="none">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在宣告光源的部分，將光源物件中的</a:t>
            </a:r>
            <a:r>
              <a:rPr lang="en-US" sz="1400" b="0" i="0" u="none" strike="noStrike" cap="none">
                <a:solidFill>
                  <a:srgbClr val="000000"/>
                </a:solidFill>
                <a:latin typeface="Courier New"/>
                <a:ea typeface="Courier New"/>
                <a:cs typeface="Courier New"/>
                <a:sym typeface="Courier New"/>
              </a:rPr>
              <a:t>castShadow設定為啟用</a:t>
            </a:r>
            <a:endParaRPr sz="1400" b="0" i="0" u="none" strike="noStrike" cap="none">
              <a:solidFill>
                <a:srgbClr val="000000"/>
              </a:solidFill>
              <a:latin typeface="Courier New"/>
              <a:ea typeface="Courier New"/>
              <a:cs typeface="Courier New"/>
              <a:sym typeface="Courier New"/>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a:solidFill>
                  <a:srgbClr val="000000"/>
                </a:solidFill>
                <a:latin typeface="Courier New"/>
                <a:ea typeface="Courier New"/>
                <a:cs typeface="Courier New"/>
                <a:sym typeface="Courier New"/>
              </a:rPr>
              <a:t>WebGL繪製影子的原理是在光源位置架攝影機並拍攝，當光源攝影機拍不到的部分就設為影子</a:t>
            </a:r>
            <a:endParaRPr sz="1400" b="0" i="0" u="none" strike="noStrike" cap="none">
              <a:solidFill>
                <a:srgbClr val="000000"/>
              </a:solidFill>
              <a:latin typeface="Courier New"/>
              <a:ea typeface="Courier New"/>
              <a:cs typeface="Courier New"/>
              <a:sym typeface="Courier New"/>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a:solidFill>
                  <a:srgbClr val="000000"/>
                </a:solidFill>
                <a:latin typeface="Courier New"/>
                <a:ea typeface="Courier New"/>
                <a:cs typeface="Courier New"/>
                <a:sym typeface="Courier New"/>
              </a:rPr>
              <a:t>因此指定這個光源的攝影機參數，如light</a:t>
            </a:r>
            <a:r>
              <a:rPr lang="en-US" sz="1400" b="1" i="0" u="none" strike="noStrike" cap="none">
                <a:solidFill>
                  <a:srgbClr val="000080"/>
                </a:solidFill>
                <a:latin typeface="Courier New"/>
                <a:ea typeface="Courier New"/>
                <a:cs typeface="Courier New"/>
                <a:sym typeface="Courier New"/>
              </a:rPr>
              <a:t>.</a:t>
            </a:r>
            <a:r>
              <a:rPr lang="en-US" sz="1400" b="0" i="0" u="none" strike="noStrike" cap="none">
                <a:solidFill>
                  <a:srgbClr val="000000"/>
                </a:solidFill>
                <a:latin typeface="Courier New"/>
                <a:ea typeface="Courier New"/>
                <a:cs typeface="Courier New"/>
                <a:sym typeface="Courier New"/>
              </a:rPr>
              <a:t>shadow</a:t>
            </a:r>
            <a:r>
              <a:rPr lang="en-US" sz="1400" b="1" i="0" u="none" strike="noStrike" cap="none">
                <a:solidFill>
                  <a:srgbClr val="000080"/>
                </a:solidFill>
                <a:latin typeface="Courier New"/>
                <a:ea typeface="Courier New"/>
                <a:cs typeface="Courier New"/>
                <a:sym typeface="Courier New"/>
              </a:rPr>
              <a:t>.</a:t>
            </a:r>
            <a:r>
              <a:rPr lang="en-US" sz="1400" b="0" i="0" u="none" strike="noStrike" cap="none">
                <a:solidFill>
                  <a:srgbClr val="000000"/>
                </a:solidFill>
                <a:latin typeface="Courier New"/>
                <a:ea typeface="Courier New"/>
                <a:cs typeface="Courier New"/>
                <a:sym typeface="Courier New"/>
              </a:rPr>
              <a:t>camera</a:t>
            </a:r>
            <a:r>
              <a:rPr lang="en-US" sz="1400" b="1" i="0" u="none" strike="noStrike" cap="none">
                <a:solidFill>
                  <a:srgbClr val="000080"/>
                </a:solidFill>
                <a:latin typeface="Courier New"/>
                <a:ea typeface="Courier New"/>
                <a:cs typeface="Courier New"/>
                <a:sym typeface="Courier New"/>
              </a:rPr>
              <a:t>.</a:t>
            </a:r>
            <a:r>
              <a:rPr lang="en-US" sz="1400" b="0" i="0" u="none" strike="noStrike" cap="none">
                <a:solidFill>
                  <a:srgbClr val="000000"/>
                </a:solidFill>
                <a:latin typeface="Courier New"/>
                <a:ea typeface="Courier New"/>
                <a:cs typeface="Courier New"/>
                <a:sym typeface="Courier New"/>
              </a:rPr>
              <a:t>near等</a:t>
            </a:r>
            <a:endParaRPr sz="1400" b="0" i="0" u="none" strike="noStrike" cap="none">
              <a:solidFill>
                <a:schemeClr val="dk1"/>
              </a:solidFill>
              <a:latin typeface="Microsoft JhengHei"/>
              <a:ea typeface="Microsoft JhengHei"/>
              <a:cs typeface="Microsoft JhengHei"/>
              <a:sym typeface="Microsoft JhengHei"/>
            </a:endParaRPr>
          </a:p>
        </p:txBody>
      </p:sp>
      <p:sp>
        <p:nvSpPr>
          <p:cNvPr id="1636" name="Google Shape;1636;p112"/>
          <p:cNvSpPr/>
          <p:nvPr/>
        </p:nvSpPr>
        <p:spPr>
          <a:xfrm>
            <a:off x="1360113" y="2850065"/>
            <a:ext cx="5741728" cy="2090165"/>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050" b="0" i="0" u="none" strike="noStrike" cap="none">
                <a:solidFill>
                  <a:srgbClr val="008000"/>
                </a:solidFill>
                <a:latin typeface="Courier New"/>
                <a:ea typeface="Courier New"/>
                <a:cs typeface="Courier New"/>
                <a:sym typeface="Courier New"/>
              </a:rPr>
              <a:t>//光源</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rgbClr val="0000FF"/>
                </a:solidFill>
                <a:latin typeface="Courier New"/>
                <a:ea typeface="Courier New"/>
                <a:cs typeface="Courier New"/>
                <a:sym typeface="Courier New"/>
              </a:rPr>
              <a:t>var</a:t>
            </a:r>
            <a:r>
              <a:rPr lang="en-US" sz="1050" b="0" i="0" u="none" strike="noStrike" cap="none">
                <a:solidFill>
                  <a:srgbClr val="000000"/>
                </a:solidFill>
                <a:latin typeface="Courier New"/>
                <a:ea typeface="Courier New"/>
                <a:cs typeface="Courier New"/>
                <a:sym typeface="Courier New"/>
              </a:rPr>
              <a:t> light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FF"/>
                </a:solidFill>
                <a:latin typeface="Courier New"/>
                <a:ea typeface="Courier New"/>
                <a:cs typeface="Courier New"/>
                <a:sym typeface="Courier New"/>
              </a:rPr>
              <a:t>new</a:t>
            </a:r>
            <a:r>
              <a:rPr lang="en-US" sz="1050" b="0" i="0" u="none" strike="noStrike" cap="none">
                <a:solidFill>
                  <a:srgbClr val="000000"/>
                </a:solidFill>
                <a:latin typeface="Courier New"/>
                <a:ea typeface="Courier New"/>
                <a:cs typeface="Courier New"/>
                <a:sym typeface="Courier New"/>
              </a:rPr>
              <a:t> THREE</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SpotLight</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8000"/>
                </a:solidFill>
                <a:latin typeface="Courier New"/>
                <a:ea typeface="Courier New"/>
                <a:cs typeface="Courier New"/>
                <a:sym typeface="Courier New"/>
              </a:rPr>
              <a:t>0xffffff</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8000"/>
                </a:solidFill>
                <a:latin typeface="Courier New"/>
                <a:ea typeface="Courier New"/>
                <a:cs typeface="Courier New"/>
                <a:sym typeface="Courier New"/>
              </a:rPr>
              <a:t>1</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8000"/>
                </a:solidFill>
                <a:latin typeface="Courier New"/>
                <a:ea typeface="Courier New"/>
                <a:cs typeface="Courier New"/>
                <a:sym typeface="Courier New"/>
              </a:rPr>
              <a:t>0</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8000FF"/>
                </a:solidFill>
                <a:latin typeface="Courier New"/>
                <a:ea typeface="Courier New"/>
                <a:cs typeface="Courier New"/>
                <a:sym typeface="Courier New"/>
              </a:rPr>
              <a:t>Math</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PI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8000"/>
                </a:solidFill>
                <a:latin typeface="Courier New"/>
                <a:ea typeface="Courier New"/>
                <a:cs typeface="Courier New"/>
                <a:sym typeface="Courier New"/>
              </a:rPr>
              <a:t>5</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8000"/>
                </a:solidFill>
                <a:latin typeface="Courier New"/>
                <a:ea typeface="Courier New"/>
                <a:cs typeface="Courier New"/>
                <a:sym typeface="Courier New"/>
              </a:rPr>
              <a:t>0.3</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light</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position</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set</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8000"/>
                </a:solidFill>
                <a:latin typeface="Courier New"/>
                <a:ea typeface="Courier New"/>
                <a:cs typeface="Courier New"/>
                <a:sym typeface="Courier New"/>
              </a:rPr>
              <a:t>0</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8000"/>
                </a:solidFill>
                <a:latin typeface="Courier New"/>
                <a:ea typeface="Courier New"/>
                <a:cs typeface="Courier New"/>
                <a:sym typeface="Courier New"/>
              </a:rPr>
              <a:t>750</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8000"/>
                </a:solidFill>
                <a:latin typeface="Courier New"/>
                <a:ea typeface="Courier New"/>
                <a:cs typeface="Courier New"/>
                <a:sym typeface="Courier New"/>
              </a:rPr>
              <a:t>500</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light</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target</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position</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set</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8000"/>
                </a:solidFill>
                <a:latin typeface="Courier New"/>
                <a:ea typeface="Courier New"/>
                <a:cs typeface="Courier New"/>
                <a:sym typeface="Courier New"/>
              </a:rPr>
              <a:t>0</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8000"/>
                </a:solidFill>
                <a:latin typeface="Courier New"/>
                <a:ea typeface="Courier New"/>
                <a:cs typeface="Courier New"/>
                <a:sym typeface="Courier New"/>
              </a:rPr>
              <a:t>0</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8000"/>
                </a:solidFill>
                <a:latin typeface="Courier New"/>
                <a:ea typeface="Courier New"/>
                <a:cs typeface="Courier New"/>
                <a:sym typeface="Courier New"/>
              </a:rPr>
              <a:t>0</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light</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castShadow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1" i="0" u="none" strike="noStrike" cap="none">
                <a:solidFill>
                  <a:srgbClr val="0000FF"/>
                </a:solidFill>
                <a:latin typeface="Courier New"/>
                <a:ea typeface="Courier New"/>
                <a:cs typeface="Courier New"/>
                <a:sym typeface="Courier New"/>
              </a:rPr>
              <a:t>true</a:t>
            </a:r>
            <a:r>
              <a:rPr lang="en-US" sz="105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light</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shadow</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camera</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near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8000"/>
                </a:solidFill>
                <a:latin typeface="Courier New"/>
                <a:ea typeface="Courier New"/>
                <a:cs typeface="Courier New"/>
                <a:sym typeface="Courier New"/>
              </a:rPr>
              <a:t>256</a:t>
            </a:r>
            <a:r>
              <a:rPr lang="en-US" sz="105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light</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shadow</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camera</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far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8000"/>
                </a:solidFill>
                <a:latin typeface="Courier New"/>
                <a:ea typeface="Courier New"/>
                <a:cs typeface="Courier New"/>
                <a:sym typeface="Courier New"/>
              </a:rPr>
              <a:t>2048</a:t>
            </a:r>
            <a:r>
              <a:rPr lang="en-US" sz="105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light</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shadow</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bias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8000"/>
                </a:solidFill>
                <a:latin typeface="Courier New"/>
                <a:ea typeface="Courier New"/>
                <a:cs typeface="Courier New"/>
                <a:sym typeface="Courier New"/>
              </a:rPr>
              <a:t>0.0001</a:t>
            </a:r>
            <a:r>
              <a:rPr lang="en-US" sz="105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 </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light</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shadow</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mapSize</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width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8000"/>
                </a:solidFill>
                <a:latin typeface="Courier New"/>
                <a:ea typeface="Courier New"/>
                <a:cs typeface="Courier New"/>
                <a:sym typeface="Courier New"/>
              </a:rPr>
              <a:t>2048</a:t>
            </a:r>
            <a:r>
              <a:rPr lang="en-US" sz="105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0" i="0" u="none" strike="noStrike" cap="none">
                <a:solidFill>
                  <a:srgbClr val="000000"/>
                </a:solidFill>
                <a:latin typeface="Courier New"/>
                <a:ea typeface="Courier New"/>
                <a:cs typeface="Courier New"/>
                <a:sym typeface="Courier New"/>
              </a:rPr>
              <a:t>light</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shadow</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mapSize</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height </a:t>
            </a:r>
            <a:r>
              <a:rPr lang="en-US" sz="1050" b="1" i="0" u="none" strike="noStrike" cap="none">
                <a:solidFill>
                  <a:srgbClr val="000080"/>
                </a:solidFill>
                <a:latin typeface="Courier New"/>
                <a:ea typeface="Courier New"/>
                <a:cs typeface="Courier New"/>
                <a:sym typeface="Courier New"/>
              </a:rPr>
              <a:t>=</a:t>
            </a:r>
            <a:r>
              <a:rPr lang="en-US" sz="1050" b="0" i="0" u="none" strike="noStrike" cap="none">
                <a:solidFill>
                  <a:srgbClr val="000000"/>
                </a:solidFill>
                <a:latin typeface="Courier New"/>
                <a:ea typeface="Courier New"/>
                <a:cs typeface="Courier New"/>
                <a:sym typeface="Courier New"/>
              </a:rPr>
              <a:t> </a:t>
            </a:r>
            <a:r>
              <a:rPr lang="en-US" sz="1050" b="0" i="0" u="none" strike="noStrike" cap="none">
                <a:solidFill>
                  <a:srgbClr val="FF8000"/>
                </a:solidFill>
                <a:latin typeface="Courier New"/>
                <a:ea typeface="Courier New"/>
                <a:cs typeface="Courier New"/>
                <a:sym typeface="Courier New"/>
              </a:rPr>
              <a:t>2048</a:t>
            </a:r>
            <a:r>
              <a:rPr lang="en-US" sz="1050" b="1" i="0" u="none" strike="noStrike" cap="none">
                <a:solidFill>
                  <a:srgbClr val="000080"/>
                </a:solidFill>
                <a:latin typeface="Courier New"/>
                <a:ea typeface="Courier New"/>
                <a:cs typeface="Courier New"/>
                <a:sym typeface="Courier New"/>
              </a:rPr>
              <a:t>;</a:t>
            </a:r>
            <a:endParaRPr sz="1100" b="0" i="0" u="none" strike="noStrike" cap="none">
              <a:solidFill>
                <a:schemeClr val="lt1"/>
              </a:solidFill>
              <a:latin typeface="Calibri"/>
              <a:ea typeface="Calibri"/>
              <a:cs typeface="Calibri"/>
              <a:sym typeface="Calibri"/>
            </a:endParaRPr>
          </a:p>
        </p:txBody>
      </p:sp>
      <p:sp>
        <p:nvSpPr>
          <p:cNvPr id="16" name="Google Shape;1597;p110"/>
          <p:cNvSpPr/>
          <p:nvPr/>
        </p:nvSpPr>
        <p:spPr>
          <a:xfrm>
            <a:off x="791072" y="890038"/>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三</a:t>
            </a:r>
            <a:r>
              <a:rPr lang="en-US" sz="1800" b="1" i="0" u="none" strike="noStrike" cap="none" dirty="0" smtClean="0">
                <a:solidFill>
                  <a:srgbClr val="0070C0"/>
                </a:solidFill>
                <a:latin typeface="Microsoft JhengHei"/>
                <a:ea typeface="Microsoft JhengHei"/>
                <a:cs typeface="Microsoft JhengHei"/>
                <a:sym typeface="Microsoft JhengHei"/>
              </a:rPr>
              <a:t>）</a:t>
            </a:r>
            <a:r>
              <a:rPr lang="en-US" altLang="zh-TW" sz="1800" b="1" i="0" u="none" strike="noStrike" cap="none" dirty="0" smtClean="0">
                <a:solidFill>
                  <a:srgbClr val="0070C0"/>
                </a:solidFill>
                <a:latin typeface="Microsoft JhengHei"/>
                <a:ea typeface="Microsoft JhengHei"/>
                <a:cs typeface="Microsoft JhengHei"/>
                <a:sym typeface="Microsoft JhengHei"/>
              </a:rPr>
              <a:t>Three.js</a:t>
            </a:r>
            <a:r>
              <a:rPr lang="zh-TW" altLang="en-US" sz="1800" b="1" i="0" u="none" strike="noStrike" cap="none" dirty="0" smtClean="0">
                <a:solidFill>
                  <a:srgbClr val="0070C0"/>
                </a:solidFill>
                <a:latin typeface="Microsoft JhengHei"/>
                <a:ea typeface="Microsoft JhengHei"/>
                <a:cs typeface="Microsoft JhengHei"/>
                <a:sym typeface="Microsoft JhengHei"/>
              </a:rPr>
              <a:t>中的</a:t>
            </a:r>
            <a:r>
              <a:rPr lang="en-US" sz="1800" b="1" i="0" u="none" strike="noStrike" cap="none" dirty="0" err="1" smtClean="0">
                <a:solidFill>
                  <a:srgbClr val="0070C0"/>
                </a:solidFill>
                <a:latin typeface="Microsoft JhengHei"/>
                <a:ea typeface="Microsoft JhengHei"/>
                <a:cs typeface="Microsoft JhengHei"/>
                <a:sym typeface="Microsoft JhengHei"/>
              </a:rPr>
              <a:t>步驟</a:t>
            </a:r>
            <a:endParaRPr sz="1800" b="1" i="0" u="none" strike="noStrike" cap="none" dirty="0">
              <a:solidFill>
                <a:srgbClr val="0070C0"/>
              </a:solidFill>
              <a:latin typeface="Microsoft JhengHei"/>
              <a:ea typeface="Microsoft JhengHei"/>
              <a:cs typeface="Microsoft JhengHei"/>
              <a:sym typeface="Microsoft JhengHe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113"/>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九、影子效果</a:t>
            </a:r>
            <a:endParaRPr sz="4000" b="1">
              <a:solidFill>
                <a:srgbClr val="002060"/>
              </a:solidFill>
            </a:endParaRPr>
          </a:p>
        </p:txBody>
      </p:sp>
      <p:grpSp>
        <p:nvGrpSpPr>
          <p:cNvPr id="1642" name="Google Shape;1642;p113"/>
          <p:cNvGrpSpPr/>
          <p:nvPr/>
        </p:nvGrpSpPr>
        <p:grpSpPr>
          <a:xfrm>
            <a:off x="0" y="0"/>
            <a:ext cx="791072" cy="791072"/>
            <a:chOff x="0" y="0"/>
            <a:chExt cx="791072" cy="791072"/>
          </a:xfrm>
        </p:grpSpPr>
        <p:sp>
          <p:nvSpPr>
            <p:cNvPr id="1643" name="Google Shape;1643;p113"/>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44" name="Google Shape;1644;p113"/>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45" name="Google Shape;1645;p113"/>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46" name="Google Shape;1646;p113"/>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647" name="Google Shape;1647;p113"/>
          <p:cNvGrpSpPr/>
          <p:nvPr/>
        </p:nvGrpSpPr>
        <p:grpSpPr>
          <a:xfrm>
            <a:off x="8460432" y="4299942"/>
            <a:ext cx="500406" cy="640288"/>
            <a:chOff x="8460432" y="4299942"/>
            <a:chExt cx="500406" cy="640288"/>
          </a:xfrm>
        </p:grpSpPr>
        <p:sp>
          <p:nvSpPr>
            <p:cNvPr id="1648" name="Google Shape;1648;p113"/>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649" name="Google Shape;1649;p113"/>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650" name="Google Shape;1650;p113"/>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651" name="Google Shape;1651;p113"/>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76</a:t>
            </a:fld>
            <a:endParaRPr/>
          </a:p>
        </p:txBody>
      </p:sp>
      <p:sp>
        <p:nvSpPr>
          <p:cNvPr id="1653" name="Google Shape;1653;p113"/>
          <p:cNvSpPr txBox="1"/>
          <p:nvPr/>
        </p:nvSpPr>
        <p:spPr>
          <a:xfrm>
            <a:off x="905256" y="1322086"/>
            <a:ext cx="4815254" cy="2175669"/>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initScene</a:t>
            </a:r>
            <a:endParaRPr sz="1400" b="0" i="0" u="none" strike="noStrike" cap="none">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在想要受影子影響的物件中啟用影子</a:t>
            </a:r>
            <a:endParaRPr sz="1400" b="0" i="0" u="none" strike="noStrike" cap="none">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可以使用的選項包括</a:t>
            </a:r>
            <a:endParaRPr sz="1400" b="0" i="0" u="none" strike="noStrike" cap="none">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a:solidFill>
                  <a:srgbClr val="000000"/>
                </a:solidFill>
                <a:latin typeface="Courier New"/>
                <a:ea typeface="Courier New"/>
                <a:cs typeface="Courier New"/>
                <a:sym typeface="Courier New"/>
              </a:rPr>
              <a:t>castShadow</a:t>
            </a:r>
            <a:endParaRPr sz="1400" b="0" i="0" u="none" strike="noStrike" cap="none">
              <a:solidFill>
                <a:srgbClr val="000000"/>
              </a:solidFill>
              <a:latin typeface="Courier New"/>
              <a:ea typeface="Courier New"/>
              <a:cs typeface="Courier New"/>
              <a:sym typeface="Courier New"/>
            </a:endParaRPr>
          </a:p>
          <a:p>
            <a:pPr marL="1371600" marR="0" lvl="2" indent="-342900" algn="l" rtl="0">
              <a:lnSpc>
                <a:spcPct val="100000"/>
              </a:lnSpc>
              <a:spcBef>
                <a:spcPts val="360"/>
              </a:spcBef>
              <a:spcAft>
                <a:spcPts val="0"/>
              </a:spcAft>
              <a:buClr>
                <a:schemeClr val="dk1"/>
              </a:buClr>
              <a:buSzPts val="1800"/>
              <a:buFont typeface="Arial"/>
              <a:buChar char="•"/>
            </a:pPr>
            <a:r>
              <a:rPr lang="en-US" sz="1400" b="0" i="0" u="none" strike="noStrike" cap="none">
                <a:solidFill>
                  <a:srgbClr val="000000"/>
                </a:solidFill>
                <a:latin typeface="Courier New"/>
                <a:ea typeface="Courier New"/>
                <a:cs typeface="Courier New"/>
                <a:sym typeface="Courier New"/>
              </a:rPr>
              <a:t>這個物件能否在其他物件上形成影子</a:t>
            </a:r>
            <a:endParaRPr sz="1400" b="0" i="0" u="none" strike="noStrike" cap="none">
              <a:solidFill>
                <a:srgbClr val="000000"/>
              </a:solidFill>
              <a:latin typeface="Courier New"/>
              <a:ea typeface="Courier New"/>
              <a:cs typeface="Courier New"/>
              <a:sym typeface="Courier New"/>
            </a:endParaRPr>
          </a:p>
          <a:p>
            <a:pPr marL="914400" marR="0" lvl="1" indent="-342900" algn="l" rtl="0">
              <a:lnSpc>
                <a:spcPct val="100000"/>
              </a:lnSpc>
              <a:spcBef>
                <a:spcPts val="360"/>
              </a:spcBef>
              <a:spcAft>
                <a:spcPts val="0"/>
              </a:spcAft>
              <a:buClr>
                <a:schemeClr val="dk1"/>
              </a:buClr>
              <a:buSzPts val="1800"/>
              <a:buFont typeface="Arial"/>
              <a:buChar char="–"/>
            </a:pPr>
            <a:r>
              <a:rPr lang="en-US" sz="1400" b="0" i="0" u="none" strike="noStrike" cap="none">
                <a:solidFill>
                  <a:srgbClr val="000000"/>
                </a:solidFill>
                <a:latin typeface="Courier New"/>
                <a:ea typeface="Courier New"/>
                <a:cs typeface="Courier New"/>
                <a:sym typeface="Courier New"/>
              </a:rPr>
              <a:t>receiveShadow</a:t>
            </a:r>
            <a:endParaRPr sz="1400" b="0" i="0" u="none" strike="noStrike" cap="none">
              <a:solidFill>
                <a:srgbClr val="000000"/>
              </a:solidFill>
              <a:latin typeface="Courier New"/>
              <a:ea typeface="Courier New"/>
              <a:cs typeface="Courier New"/>
              <a:sym typeface="Courier New"/>
            </a:endParaRPr>
          </a:p>
          <a:p>
            <a:pPr marL="1371600" marR="0" lvl="2" indent="-342900" algn="l" rtl="0">
              <a:lnSpc>
                <a:spcPct val="100000"/>
              </a:lnSpc>
              <a:spcBef>
                <a:spcPts val="360"/>
              </a:spcBef>
              <a:spcAft>
                <a:spcPts val="0"/>
              </a:spcAft>
              <a:buClr>
                <a:schemeClr val="dk1"/>
              </a:buClr>
              <a:buSzPts val="1800"/>
              <a:buFont typeface="Arial"/>
              <a:buChar char="•"/>
            </a:pPr>
            <a:r>
              <a:rPr lang="en-US" sz="1400" b="0" i="0" u="none" strike="noStrike" cap="none">
                <a:solidFill>
                  <a:srgbClr val="000000"/>
                </a:solidFill>
                <a:latin typeface="Courier New"/>
                <a:ea typeface="Courier New"/>
                <a:cs typeface="Courier New"/>
                <a:sym typeface="Courier New"/>
              </a:rPr>
              <a:t>其他物件能否在這個物件上形成影子</a:t>
            </a:r>
            <a:endParaRPr sz="1400" b="0" i="0" u="none" strike="noStrike" cap="none">
              <a:solidFill>
                <a:srgbClr val="000000"/>
              </a:solidFill>
              <a:latin typeface="Courier New"/>
              <a:ea typeface="Courier New"/>
              <a:cs typeface="Courier New"/>
              <a:sym typeface="Courier New"/>
            </a:endParaRPr>
          </a:p>
          <a:p>
            <a:pPr marL="1371600" marR="0" lvl="2" indent="-228600" algn="l" rtl="0">
              <a:lnSpc>
                <a:spcPct val="100000"/>
              </a:lnSpc>
              <a:spcBef>
                <a:spcPts val="360"/>
              </a:spcBef>
              <a:spcAft>
                <a:spcPts val="0"/>
              </a:spcAft>
              <a:buClr>
                <a:schemeClr val="dk1"/>
              </a:buClr>
              <a:buSzPts val="1800"/>
              <a:buFont typeface="Arial"/>
              <a:buNone/>
            </a:pPr>
            <a:endParaRPr sz="1400" b="0" i="0" u="none" strike="noStrike" cap="none">
              <a:solidFill>
                <a:schemeClr val="dk1"/>
              </a:solidFill>
              <a:latin typeface="Microsoft JhengHei"/>
              <a:ea typeface="Microsoft JhengHei"/>
              <a:cs typeface="Microsoft JhengHei"/>
              <a:sym typeface="Microsoft JhengHei"/>
            </a:endParaRPr>
          </a:p>
          <a:p>
            <a:pPr marL="914400" marR="0" lvl="1" indent="-228600" algn="l" rtl="0">
              <a:lnSpc>
                <a:spcPct val="100000"/>
              </a:lnSpc>
              <a:spcBef>
                <a:spcPts val="360"/>
              </a:spcBef>
              <a:spcAft>
                <a:spcPts val="0"/>
              </a:spcAft>
              <a:buClr>
                <a:schemeClr val="dk1"/>
              </a:buClr>
              <a:buSzPts val="18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sp>
        <p:nvSpPr>
          <p:cNvPr id="1654" name="Google Shape;1654;p113"/>
          <p:cNvSpPr/>
          <p:nvPr/>
        </p:nvSpPr>
        <p:spPr>
          <a:xfrm>
            <a:off x="1509053" y="3416078"/>
            <a:ext cx="5178260" cy="159962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Courier New"/>
                <a:ea typeface="Courier New"/>
                <a:cs typeface="Courier New"/>
                <a:sym typeface="Courier New"/>
              </a:rPr>
              <a:t>mesh</a:t>
            </a:r>
            <a:r>
              <a:rPr lang="en-US" sz="1600" b="1" i="0" u="none" strike="noStrike" cap="none">
                <a:solidFill>
                  <a:srgbClr val="000080"/>
                </a:solidFill>
                <a:latin typeface="Courier New"/>
                <a:ea typeface="Courier New"/>
                <a:cs typeface="Courier New"/>
                <a:sym typeface="Courier New"/>
              </a:rPr>
              <a:t>.</a:t>
            </a:r>
            <a:r>
              <a:rPr lang="en-US" sz="1600" b="0" i="0" u="none" strike="noStrike" cap="none">
                <a:solidFill>
                  <a:srgbClr val="000000"/>
                </a:solidFill>
                <a:latin typeface="Courier New"/>
                <a:ea typeface="Courier New"/>
                <a:cs typeface="Courier New"/>
                <a:sym typeface="Courier New"/>
              </a:rPr>
              <a:t>castShadow </a:t>
            </a:r>
            <a:r>
              <a:rPr lang="en-US" sz="1600" b="1" i="0" u="none" strike="noStrike" cap="none">
                <a:solidFill>
                  <a:srgbClr val="000080"/>
                </a:solidFill>
                <a:latin typeface="Courier New"/>
                <a:ea typeface="Courier New"/>
                <a:cs typeface="Courier New"/>
                <a:sym typeface="Courier New"/>
              </a:rPr>
              <a:t>=</a:t>
            </a:r>
            <a:r>
              <a:rPr lang="en-US" sz="1600" b="0" i="0" u="none" strike="noStrike" cap="none">
                <a:solidFill>
                  <a:srgbClr val="000000"/>
                </a:solidFill>
                <a:latin typeface="Courier New"/>
                <a:ea typeface="Courier New"/>
                <a:cs typeface="Courier New"/>
                <a:sym typeface="Courier New"/>
              </a:rPr>
              <a:t> </a:t>
            </a:r>
            <a:r>
              <a:rPr lang="en-US" sz="1600" b="1" i="0" u="none" strike="noStrike" cap="none">
                <a:solidFill>
                  <a:srgbClr val="0000FF"/>
                </a:solidFill>
                <a:latin typeface="Courier New"/>
                <a:ea typeface="Courier New"/>
                <a:cs typeface="Courier New"/>
                <a:sym typeface="Courier New"/>
              </a:rPr>
              <a:t>true</a:t>
            </a:r>
            <a:r>
              <a:rPr lang="en-US" sz="1600" b="1" i="0" u="none" strike="noStrike" cap="none">
                <a:solidFill>
                  <a:srgbClr val="000080"/>
                </a:solidFill>
                <a:latin typeface="Courier New"/>
                <a:ea typeface="Courier New"/>
                <a:cs typeface="Courier New"/>
                <a:sym typeface="Courier New"/>
              </a:rPr>
              <a:t>;</a:t>
            </a:r>
            <a:endParaRPr sz="2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600" b="0" i="0" u="none" strike="noStrike" cap="none">
                <a:solidFill>
                  <a:srgbClr val="000000"/>
                </a:solidFill>
                <a:latin typeface="Courier New"/>
                <a:ea typeface="Courier New"/>
                <a:cs typeface="Courier New"/>
                <a:sym typeface="Courier New"/>
              </a:rPr>
              <a:t>mesh</a:t>
            </a:r>
            <a:r>
              <a:rPr lang="en-US" sz="1600" b="1" i="0" u="none" strike="noStrike" cap="none">
                <a:solidFill>
                  <a:srgbClr val="000080"/>
                </a:solidFill>
                <a:latin typeface="Courier New"/>
                <a:ea typeface="Courier New"/>
                <a:cs typeface="Courier New"/>
                <a:sym typeface="Courier New"/>
              </a:rPr>
              <a:t>.</a:t>
            </a:r>
            <a:r>
              <a:rPr lang="en-US" sz="1600" b="0" i="0" u="none" strike="noStrike" cap="none">
                <a:solidFill>
                  <a:srgbClr val="000000"/>
                </a:solidFill>
                <a:latin typeface="Courier New"/>
                <a:ea typeface="Courier New"/>
                <a:cs typeface="Courier New"/>
                <a:sym typeface="Courier New"/>
              </a:rPr>
              <a:t>receiveShadow </a:t>
            </a:r>
            <a:r>
              <a:rPr lang="en-US" sz="1600" b="1" i="0" u="none" strike="noStrike" cap="none">
                <a:solidFill>
                  <a:srgbClr val="000080"/>
                </a:solidFill>
                <a:latin typeface="Courier New"/>
                <a:ea typeface="Courier New"/>
                <a:cs typeface="Courier New"/>
                <a:sym typeface="Courier New"/>
              </a:rPr>
              <a:t>=</a:t>
            </a:r>
            <a:r>
              <a:rPr lang="en-US" sz="1600" b="0" i="0" u="none" strike="noStrike" cap="none">
                <a:solidFill>
                  <a:srgbClr val="000000"/>
                </a:solidFill>
                <a:latin typeface="Courier New"/>
                <a:ea typeface="Courier New"/>
                <a:cs typeface="Courier New"/>
                <a:sym typeface="Courier New"/>
              </a:rPr>
              <a:t> </a:t>
            </a:r>
            <a:r>
              <a:rPr lang="en-US" sz="1600" b="1" i="0" u="none" strike="noStrike" cap="none">
                <a:solidFill>
                  <a:srgbClr val="0000FF"/>
                </a:solidFill>
                <a:latin typeface="Courier New"/>
                <a:ea typeface="Courier New"/>
                <a:cs typeface="Courier New"/>
                <a:sym typeface="Courier New"/>
              </a:rPr>
              <a:t>true</a:t>
            </a:r>
            <a:r>
              <a:rPr lang="en-US" sz="1600" b="1" i="0" u="none" strike="noStrike" cap="none">
                <a:solidFill>
                  <a:srgbClr val="000080"/>
                </a:solidFill>
                <a:latin typeface="Courier New"/>
                <a:ea typeface="Courier New"/>
                <a:cs typeface="Courier New"/>
                <a:sym typeface="Courier New"/>
              </a:rPr>
              <a:t>;</a:t>
            </a:r>
            <a:endParaRPr sz="2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600" b="0" i="0" u="none" strike="noStrike" cap="none">
                <a:solidFill>
                  <a:srgbClr val="000000"/>
                </a:solidFill>
                <a:latin typeface="Courier New"/>
                <a:ea typeface="Courier New"/>
                <a:cs typeface="Courier New"/>
                <a:sym typeface="Courier New"/>
              </a:rPr>
              <a:t> </a:t>
            </a:r>
            <a:endParaRPr sz="2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US" sz="1600" b="0" i="0" u="none" strike="noStrike" cap="none">
                <a:solidFill>
                  <a:srgbClr val="000000"/>
                </a:solidFill>
                <a:latin typeface="Courier New"/>
                <a:ea typeface="Courier New"/>
                <a:cs typeface="Courier New"/>
                <a:sym typeface="Courier New"/>
              </a:rPr>
              <a:t>scene</a:t>
            </a:r>
            <a:r>
              <a:rPr lang="en-US" sz="1600" b="1" i="0" u="none" strike="noStrike" cap="none">
                <a:solidFill>
                  <a:srgbClr val="000080"/>
                </a:solidFill>
                <a:latin typeface="Courier New"/>
                <a:ea typeface="Courier New"/>
                <a:cs typeface="Courier New"/>
                <a:sym typeface="Courier New"/>
              </a:rPr>
              <a:t>.</a:t>
            </a:r>
            <a:r>
              <a:rPr lang="en-US" sz="1600" b="0" i="0" u="none" strike="noStrike" cap="none">
                <a:solidFill>
                  <a:srgbClr val="000000"/>
                </a:solidFill>
                <a:latin typeface="Courier New"/>
                <a:ea typeface="Courier New"/>
                <a:cs typeface="Courier New"/>
                <a:sym typeface="Courier New"/>
              </a:rPr>
              <a:t>add</a:t>
            </a:r>
            <a:r>
              <a:rPr lang="en-US" sz="1600" b="1" i="0" u="none" strike="noStrike" cap="none">
                <a:solidFill>
                  <a:srgbClr val="000080"/>
                </a:solidFill>
                <a:latin typeface="Courier New"/>
                <a:ea typeface="Courier New"/>
                <a:cs typeface="Courier New"/>
                <a:sym typeface="Courier New"/>
              </a:rPr>
              <a:t>(</a:t>
            </a:r>
            <a:r>
              <a:rPr lang="en-US" sz="1600" b="0" i="0" u="none" strike="noStrike" cap="none">
                <a:solidFill>
                  <a:srgbClr val="000000"/>
                </a:solidFill>
                <a:latin typeface="Courier New"/>
                <a:ea typeface="Courier New"/>
                <a:cs typeface="Courier New"/>
                <a:sym typeface="Courier New"/>
              </a:rPr>
              <a:t> mesh </a:t>
            </a:r>
            <a:r>
              <a:rPr lang="en-US" sz="1600" b="1" i="0" u="none" strike="noStrike" cap="none">
                <a:solidFill>
                  <a:srgbClr val="000080"/>
                </a:solidFill>
                <a:latin typeface="Courier New"/>
                <a:ea typeface="Courier New"/>
                <a:cs typeface="Courier New"/>
                <a:sym typeface="Courier New"/>
              </a:rPr>
              <a:t>);</a:t>
            </a:r>
            <a:endParaRPr sz="2400" b="0" i="0" u="none" strike="noStrike" cap="none">
              <a:solidFill>
                <a:schemeClr val="lt1"/>
              </a:solidFill>
              <a:latin typeface="Calibri"/>
              <a:ea typeface="Calibri"/>
              <a:cs typeface="Calibri"/>
              <a:sym typeface="Calibri"/>
            </a:endParaRPr>
          </a:p>
        </p:txBody>
      </p:sp>
      <p:sp>
        <p:nvSpPr>
          <p:cNvPr id="16" name="Google Shape;1597;p110"/>
          <p:cNvSpPr/>
          <p:nvPr/>
        </p:nvSpPr>
        <p:spPr>
          <a:xfrm>
            <a:off x="791072" y="890038"/>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三</a:t>
            </a:r>
            <a:r>
              <a:rPr lang="en-US" sz="1800" b="1" i="0" u="none" strike="noStrike" cap="none" dirty="0" smtClean="0">
                <a:solidFill>
                  <a:srgbClr val="0070C0"/>
                </a:solidFill>
                <a:latin typeface="Microsoft JhengHei"/>
                <a:ea typeface="Microsoft JhengHei"/>
                <a:cs typeface="Microsoft JhengHei"/>
                <a:sym typeface="Microsoft JhengHei"/>
              </a:rPr>
              <a:t>）</a:t>
            </a:r>
            <a:r>
              <a:rPr lang="en-US" altLang="zh-TW" sz="1800" b="1" i="0" u="none" strike="noStrike" cap="none" dirty="0" smtClean="0">
                <a:solidFill>
                  <a:srgbClr val="0070C0"/>
                </a:solidFill>
                <a:latin typeface="Microsoft JhengHei"/>
                <a:ea typeface="Microsoft JhengHei"/>
                <a:cs typeface="Microsoft JhengHei"/>
                <a:sym typeface="Microsoft JhengHei"/>
              </a:rPr>
              <a:t>Three.js</a:t>
            </a:r>
            <a:r>
              <a:rPr lang="zh-TW" altLang="en-US" sz="1800" b="1" i="0" u="none" strike="noStrike" cap="none" dirty="0" smtClean="0">
                <a:solidFill>
                  <a:srgbClr val="0070C0"/>
                </a:solidFill>
                <a:latin typeface="Microsoft JhengHei"/>
                <a:ea typeface="Microsoft JhengHei"/>
                <a:cs typeface="Microsoft JhengHei"/>
                <a:sym typeface="Microsoft JhengHei"/>
              </a:rPr>
              <a:t>中的</a:t>
            </a:r>
            <a:r>
              <a:rPr lang="en-US" sz="1800" b="1" i="0" u="none" strike="noStrike" cap="none" dirty="0" err="1" smtClean="0">
                <a:solidFill>
                  <a:srgbClr val="0070C0"/>
                </a:solidFill>
                <a:latin typeface="Microsoft JhengHei"/>
                <a:ea typeface="Microsoft JhengHei"/>
                <a:cs typeface="Microsoft JhengHei"/>
                <a:sym typeface="Microsoft JhengHei"/>
              </a:rPr>
              <a:t>步驟</a:t>
            </a:r>
            <a:endParaRPr sz="1800" b="1" i="0" u="none" strike="noStrike" cap="none" dirty="0">
              <a:solidFill>
                <a:srgbClr val="0070C0"/>
              </a:solidFill>
              <a:latin typeface="Microsoft JhengHei"/>
              <a:ea typeface="Microsoft JhengHei"/>
              <a:cs typeface="Microsoft JhengHei"/>
              <a:sym typeface="Microsoft JhengHe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114"/>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九、影子效果</a:t>
            </a:r>
            <a:endParaRPr sz="4000" b="1">
              <a:solidFill>
                <a:srgbClr val="002060"/>
              </a:solidFill>
            </a:endParaRPr>
          </a:p>
        </p:txBody>
      </p:sp>
      <p:grpSp>
        <p:nvGrpSpPr>
          <p:cNvPr id="1660" name="Google Shape;1660;p114"/>
          <p:cNvGrpSpPr/>
          <p:nvPr/>
        </p:nvGrpSpPr>
        <p:grpSpPr>
          <a:xfrm>
            <a:off x="0" y="0"/>
            <a:ext cx="791072" cy="791072"/>
            <a:chOff x="0" y="0"/>
            <a:chExt cx="791072" cy="791072"/>
          </a:xfrm>
        </p:grpSpPr>
        <p:sp>
          <p:nvSpPr>
            <p:cNvPr id="1661" name="Google Shape;1661;p114"/>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62" name="Google Shape;1662;p114"/>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63" name="Google Shape;1663;p114"/>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64" name="Google Shape;1664;p114"/>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665" name="Google Shape;1665;p114"/>
          <p:cNvGrpSpPr/>
          <p:nvPr/>
        </p:nvGrpSpPr>
        <p:grpSpPr>
          <a:xfrm>
            <a:off x="8460432" y="4299942"/>
            <a:ext cx="500406" cy="640288"/>
            <a:chOff x="8460432" y="4299942"/>
            <a:chExt cx="500406" cy="640288"/>
          </a:xfrm>
        </p:grpSpPr>
        <p:sp>
          <p:nvSpPr>
            <p:cNvPr id="1666" name="Google Shape;1666;p114"/>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667" name="Google Shape;1667;p114"/>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668" name="Google Shape;1668;p114"/>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669" name="Google Shape;1669;p114"/>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77</a:t>
            </a:fld>
            <a:endParaRPr/>
          </a:p>
        </p:txBody>
      </p:sp>
      <p:sp>
        <p:nvSpPr>
          <p:cNvPr id="1671" name="Google Shape;1671;p114"/>
          <p:cNvSpPr txBox="1"/>
          <p:nvPr/>
        </p:nvSpPr>
        <p:spPr>
          <a:xfrm>
            <a:off x="838200" y="1318911"/>
            <a:ext cx="8305800" cy="448929"/>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400" b="0" i="0" u="none" strike="noStrike" cap="none">
                <a:solidFill>
                  <a:schemeClr val="dk1"/>
                </a:solidFill>
                <a:latin typeface="Microsoft JhengHei"/>
                <a:ea typeface="Microsoft JhengHei"/>
                <a:cs typeface="Microsoft JhengHei"/>
                <a:sym typeface="Microsoft JhengHei"/>
              </a:rPr>
              <a:t>result </a:t>
            </a:r>
            <a:endParaRPr sz="1400" b="0" i="0" u="none" strike="noStrike" cap="none">
              <a:solidFill>
                <a:schemeClr val="dk1"/>
              </a:solidFill>
              <a:latin typeface="Microsoft JhengHei"/>
              <a:ea typeface="Microsoft JhengHei"/>
              <a:cs typeface="Microsoft JhengHei"/>
              <a:sym typeface="Microsoft JhengHei"/>
            </a:endParaRPr>
          </a:p>
        </p:txBody>
      </p:sp>
      <p:pic>
        <p:nvPicPr>
          <p:cNvPr id="1672" name="Google Shape;1672;p114"/>
          <p:cNvPicPr preferRelativeResize="0"/>
          <p:nvPr/>
        </p:nvPicPr>
        <p:blipFill rotWithShape="1">
          <a:blip r:embed="rId3">
            <a:alphaModFix/>
          </a:blip>
          <a:srcRect/>
          <a:stretch/>
        </p:blipFill>
        <p:spPr>
          <a:xfrm>
            <a:off x="2494788" y="1432576"/>
            <a:ext cx="4052316" cy="2964945"/>
          </a:xfrm>
          <a:prstGeom prst="rect">
            <a:avLst/>
          </a:prstGeom>
          <a:noFill/>
          <a:ln>
            <a:noFill/>
          </a:ln>
        </p:spPr>
      </p:pic>
      <p:sp>
        <p:nvSpPr>
          <p:cNvPr id="16" name="Google Shape;1597;p110"/>
          <p:cNvSpPr/>
          <p:nvPr/>
        </p:nvSpPr>
        <p:spPr>
          <a:xfrm>
            <a:off x="791072" y="890038"/>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四</a:t>
            </a:r>
            <a:r>
              <a:rPr lang="en-US" sz="1800" b="1" i="0" u="none" strike="noStrike" cap="none" dirty="0" smtClean="0">
                <a:solidFill>
                  <a:srgbClr val="0070C0"/>
                </a:solidFill>
                <a:latin typeface="Microsoft JhengHei"/>
                <a:ea typeface="Microsoft JhengHei"/>
                <a:cs typeface="Microsoft JhengHei"/>
                <a:sym typeface="Microsoft JhengHei"/>
              </a:rPr>
              <a:t>）</a:t>
            </a:r>
            <a:r>
              <a:rPr lang="en-US" sz="1800" b="1" dirty="0" smtClean="0">
                <a:solidFill>
                  <a:srgbClr val="0070C0"/>
                </a:solidFill>
                <a:latin typeface="Microsoft JhengHei"/>
                <a:ea typeface="Microsoft JhengHei"/>
                <a:cs typeface="Microsoft JhengHei"/>
                <a:sym typeface="Microsoft JhengHei"/>
              </a:rPr>
              <a:t>Result</a:t>
            </a:r>
            <a:endParaRPr sz="1800" b="1" i="0" u="none" strike="noStrike" cap="none" dirty="0">
              <a:solidFill>
                <a:srgbClr val="0070C0"/>
              </a:solidFill>
              <a:latin typeface="Microsoft JhengHei"/>
              <a:ea typeface="Microsoft JhengHei"/>
              <a:cs typeface="Microsoft JhengHei"/>
              <a:sym typeface="Microsoft JhengHe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pic>
        <p:nvPicPr>
          <p:cNvPr id="1677" name="Google Shape;1677;p35" descr="D:\Downloads\WEBGL封面jpg_工作區域 1.jpg"/>
          <p:cNvPicPr preferRelativeResize="0"/>
          <p:nvPr/>
        </p:nvPicPr>
        <p:blipFill rotWithShape="1">
          <a:blip r:embed="rId3">
            <a:alphaModFix/>
          </a:blip>
          <a:srcRect/>
          <a:stretch/>
        </p:blipFill>
        <p:spPr>
          <a:xfrm>
            <a:off x="6674" y="-1588"/>
            <a:ext cx="9144000" cy="5145088"/>
          </a:xfrm>
          <a:prstGeom prst="rect">
            <a:avLst/>
          </a:prstGeom>
          <a:noFill/>
          <a:ln>
            <a:noFill/>
          </a:ln>
        </p:spPr>
      </p:pic>
      <p:sp>
        <p:nvSpPr>
          <p:cNvPr id="1678" name="Google Shape;1678;p3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2060"/>
              </a:buClr>
              <a:buSzPts val="4400"/>
              <a:buFont typeface="Microsoft JhengHei"/>
              <a:buNone/>
            </a:pPr>
            <a:r>
              <a:rPr lang="en-US">
                <a:solidFill>
                  <a:srgbClr val="002060"/>
                </a:solidFill>
              </a:rPr>
              <a:t>Lesson 13</a:t>
            </a:r>
            <a:endParaRPr>
              <a:solidFill>
                <a:srgbClr val="002060"/>
              </a:solidFill>
            </a:endParaRPr>
          </a:p>
        </p:txBody>
      </p:sp>
      <p:sp>
        <p:nvSpPr>
          <p:cNvPr id="1679" name="Google Shape;1679;p35"/>
          <p:cNvSpPr/>
          <p:nvPr/>
        </p:nvSpPr>
        <p:spPr>
          <a:xfrm>
            <a:off x="2473565" y="1180990"/>
            <a:ext cx="457200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chemeClr val="dk1"/>
                </a:solidFill>
                <a:latin typeface="Microsoft JhengHei"/>
                <a:ea typeface="Microsoft JhengHei"/>
                <a:cs typeface="Microsoft JhengHei"/>
                <a:sym typeface="Microsoft JhengHei"/>
              </a:rPr>
              <a:t>備註：附加完整程式碼於同資料夾裡</a:t>
            </a:r>
            <a:endParaRPr sz="1800" b="0" i="0" u="none" strike="noStrike" cap="none" dirty="0">
              <a:solidFill>
                <a:schemeClr val="dk1"/>
              </a:solidFill>
              <a:latin typeface="Microsoft JhengHei"/>
              <a:ea typeface="Microsoft JhengHei"/>
              <a:cs typeface="Microsoft JhengHei"/>
              <a:sym typeface="Microsoft JhengHei"/>
            </a:endParaRPr>
          </a:p>
        </p:txBody>
      </p:sp>
      <p:sp>
        <p:nvSpPr>
          <p:cNvPr id="1680" name="Google Shape;1680;p3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78</a:t>
            </a:fld>
            <a:endParaRPr/>
          </a:p>
        </p:txBody>
      </p:sp>
      <p:sp>
        <p:nvSpPr>
          <p:cNvPr id="8" name="Google Shape;1679;p35"/>
          <p:cNvSpPr/>
          <p:nvPr/>
        </p:nvSpPr>
        <p:spPr>
          <a:xfrm>
            <a:off x="2562276" y="4633767"/>
            <a:ext cx="457200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zh-TW" altLang="en-US" sz="1800" dirty="0">
                <a:solidFill>
                  <a:schemeClr val="accent6">
                    <a:lumMod val="75000"/>
                  </a:schemeClr>
                </a:solidFill>
                <a:latin typeface="Microsoft JhengHei"/>
                <a:ea typeface="Microsoft JhengHei"/>
                <a:cs typeface="Microsoft JhengHei"/>
                <a:sym typeface="Microsoft JhengHei"/>
              </a:rPr>
              <a:t>祝</a:t>
            </a:r>
            <a:r>
              <a:rPr lang="zh-TW" altLang="en-US" sz="1800" dirty="0" smtClean="0">
                <a:solidFill>
                  <a:schemeClr val="accent6">
                    <a:lumMod val="75000"/>
                  </a:schemeClr>
                </a:solidFill>
                <a:latin typeface="Microsoft JhengHei"/>
                <a:ea typeface="Microsoft JhengHei"/>
                <a:cs typeface="Microsoft JhengHei"/>
                <a:sym typeface="Microsoft JhengHei"/>
              </a:rPr>
              <a:t>大家本學期順利歐趴！</a:t>
            </a:r>
            <a:endParaRPr sz="1800" b="0" i="0" u="none" strike="noStrike" cap="none" dirty="0">
              <a:solidFill>
                <a:schemeClr val="accent6">
                  <a:lumMod val="75000"/>
                </a:schemeClr>
              </a:solidFill>
              <a:latin typeface="Microsoft JhengHei"/>
              <a:ea typeface="Microsoft JhengHei"/>
              <a:cs typeface="Microsoft JhengHei"/>
              <a:sym typeface="Microsoft JhengHe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4"/>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二、</a:t>
            </a:r>
            <a:r>
              <a:rPr lang="en-US" sz="4000" b="1" dirty="0" err="1" smtClean="0">
                <a:solidFill>
                  <a:srgbClr val="002060"/>
                </a:solidFill>
              </a:rPr>
              <a:t>Three.js</a:t>
            </a:r>
            <a:r>
              <a:rPr lang="en-US" sz="4000" b="1" dirty="0" err="1">
                <a:solidFill>
                  <a:srgbClr val="002060"/>
                </a:solidFill>
              </a:rPr>
              <a:t>渲染與幾何變換流程</a:t>
            </a:r>
            <a:endParaRPr sz="4000" b="1" dirty="0">
              <a:solidFill>
                <a:srgbClr val="002060"/>
              </a:solidFill>
            </a:endParaRPr>
          </a:p>
        </p:txBody>
      </p:sp>
      <p:grpSp>
        <p:nvGrpSpPr>
          <p:cNvPr id="260" name="Google Shape;260;p34"/>
          <p:cNvGrpSpPr/>
          <p:nvPr/>
        </p:nvGrpSpPr>
        <p:grpSpPr>
          <a:xfrm>
            <a:off x="0" y="0"/>
            <a:ext cx="791072" cy="791072"/>
            <a:chOff x="0" y="0"/>
            <a:chExt cx="791072" cy="791072"/>
          </a:xfrm>
        </p:grpSpPr>
        <p:sp>
          <p:nvSpPr>
            <p:cNvPr id="261" name="Google Shape;261;p34"/>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62" name="Google Shape;262;p34"/>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63" name="Google Shape;263;p34"/>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64" name="Google Shape;264;p34"/>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265" name="Google Shape;265;p34"/>
          <p:cNvGrpSpPr/>
          <p:nvPr/>
        </p:nvGrpSpPr>
        <p:grpSpPr>
          <a:xfrm>
            <a:off x="8460432" y="4299942"/>
            <a:ext cx="500406" cy="640288"/>
            <a:chOff x="8460432" y="4299942"/>
            <a:chExt cx="500406" cy="640288"/>
          </a:xfrm>
        </p:grpSpPr>
        <p:sp>
          <p:nvSpPr>
            <p:cNvPr id="266" name="Google Shape;266;p34"/>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267" name="Google Shape;267;p34"/>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268" name="Google Shape;268;p34"/>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269" name="Google Shape;269;p34"/>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270" name="Google Shape;270;p34"/>
          <p:cNvSpPr/>
          <p:nvPr/>
        </p:nvSpPr>
        <p:spPr>
          <a:xfrm>
            <a:off x="971600" y="987574"/>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（二） Three js渲染流程</a:t>
            </a:r>
            <a:endParaRPr sz="1800" b="1" i="0" u="none" strike="noStrike" cap="none">
              <a:solidFill>
                <a:srgbClr val="0070C0"/>
              </a:solidFill>
              <a:latin typeface="Microsoft JhengHei"/>
              <a:ea typeface="Microsoft JhengHei"/>
              <a:cs typeface="Microsoft JhengHei"/>
              <a:sym typeface="Microsoft JhengHei"/>
            </a:endParaRPr>
          </a:p>
        </p:txBody>
      </p:sp>
      <p:grpSp>
        <p:nvGrpSpPr>
          <p:cNvPr id="271" name="Google Shape;271;p34"/>
          <p:cNvGrpSpPr/>
          <p:nvPr/>
        </p:nvGrpSpPr>
        <p:grpSpPr>
          <a:xfrm>
            <a:off x="1141827" y="2173484"/>
            <a:ext cx="7026532" cy="675665"/>
            <a:chOff x="1934306" y="3217798"/>
            <a:chExt cx="8147911" cy="783496"/>
          </a:xfrm>
        </p:grpSpPr>
        <p:sp>
          <p:nvSpPr>
            <p:cNvPr id="272" name="Google Shape;272;p34"/>
            <p:cNvSpPr/>
            <p:nvPr/>
          </p:nvSpPr>
          <p:spPr>
            <a:xfrm>
              <a:off x="1934306" y="3217798"/>
              <a:ext cx="1367683" cy="783496"/>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設定場景</a:t>
              </a:r>
              <a:endParaRPr sz="1400" b="0" i="0" u="none" strike="noStrike" cap="none">
                <a:solidFill>
                  <a:schemeClr val="lt1"/>
                </a:solidFill>
                <a:latin typeface="Microsoft JhengHei"/>
                <a:ea typeface="Microsoft JhengHei"/>
                <a:cs typeface="Microsoft JhengHei"/>
                <a:sym typeface="Microsoft JhengHei"/>
              </a:endParaRPr>
            </a:p>
          </p:txBody>
        </p:sp>
        <p:sp>
          <p:nvSpPr>
            <p:cNvPr id="273" name="Google Shape;273;p34"/>
            <p:cNvSpPr/>
            <p:nvPr/>
          </p:nvSpPr>
          <p:spPr>
            <a:xfrm>
              <a:off x="4227402" y="3217798"/>
              <a:ext cx="1367683" cy="783496"/>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設定攝影機</a:t>
              </a:r>
              <a:endParaRPr sz="1400" b="0" i="0" u="none" strike="noStrike" cap="none">
                <a:solidFill>
                  <a:schemeClr val="lt1"/>
                </a:solidFill>
                <a:latin typeface="Microsoft JhengHei"/>
                <a:ea typeface="Microsoft JhengHei"/>
                <a:cs typeface="Microsoft JhengHei"/>
                <a:sym typeface="Microsoft JhengHei"/>
              </a:endParaRPr>
            </a:p>
          </p:txBody>
        </p:sp>
        <p:sp>
          <p:nvSpPr>
            <p:cNvPr id="274" name="Google Shape;274;p34"/>
            <p:cNvSpPr/>
            <p:nvPr/>
          </p:nvSpPr>
          <p:spPr>
            <a:xfrm>
              <a:off x="6462130" y="3217798"/>
              <a:ext cx="1367683" cy="783496"/>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設定渲染器</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(Renderer)</a:t>
              </a:r>
              <a:endParaRPr sz="1400" b="0" i="0" u="none" strike="noStrike" cap="none">
                <a:solidFill>
                  <a:schemeClr val="lt1"/>
                </a:solidFill>
                <a:latin typeface="Microsoft JhengHei"/>
                <a:ea typeface="Microsoft JhengHei"/>
                <a:cs typeface="Microsoft JhengHei"/>
                <a:sym typeface="Microsoft JhengHei"/>
              </a:endParaRPr>
            </a:p>
          </p:txBody>
        </p:sp>
        <p:sp>
          <p:nvSpPr>
            <p:cNvPr id="275" name="Google Shape;275;p34"/>
            <p:cNvSpPr/>
            <p:nvPr/>
          </p:nvSpPr>
          <p:spPr>
            <a:xfrm>
              <a:off x="3405799" y="3389738"/>
              <a:ext cx="717793" cy="439616"/>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76" name="Google Shape;276;p34"/>
            <p:cNvSpPr/>
            <p:nvPr/>
          </p:nvSpPr>
          <p:spPr>
            <a:xfrm>
              <a:off x="5691585" y="3393461"/>
              <a:ext cx="674045" cy="439616"/>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77" name="Google Shape;277;p34"/>
            <p:cNvSpPr/>
            <p:nvPr/>
          </p:nvSpPr>
          <p:spPr>
            <a:xfrm>
              <a:off x="7926313" y="3393462"/>
              <a:ext cx="674045" cy="439616"/>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78" name="Google Shape;278;p34"/>
            <p:cNvSpPr/>
            <p:nvPr/>
          </p:nvSpPr>
          <p:spPr>
            <a:xfrm>
              <a:off x="8714534" y="3217798"/>
              <a:ext cx="1367683" cy="783496"/>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Microsoft JhengHei"/>
                  <a:ea typeface="Microsoft JhengHei"/>
                  <a:cs typeface="Microsoft JhengHei"/>
                  <a:sym typeface="Microsoft JhengHei"/>
                </a:rPr>
                <a:t>執行渲染</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8"/>
          <p:cNvSpPr txBox="1">
            <a:spLocks noGrp="1"/>
          </p:cNvSpPr>
          <p:nvPr>
            <p:ph type="title"/>
          </p:nvPr>
        </p:nvSpPr>
        <p:spPr>
          <a:xfrm>
            <a:off x="889248" y="195486"/>
            <a:ext cx="825475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三、</a:t>
            </a:r>
            <a:r>
              <a:rPr lang="en-US" sz="4000" b="1" dirty="0" err="1" smtClean="0">
                <a:solidFill>
                  <a:srgbClr val="002060"/>
                </a:solidFill>
              </a:rPr>
              <a:t>Three.js</a:t>
            </a:r>
            <a:r>
              <a:rPr lang="en-US" sz="4000" b="1" dirty="0" err="1">
                <a:solidFill>
                  <a:srgbClr val="002060"/>
                </a:solidFill>
              </a:rPr>
              <a:t>安裝</a:t>
            </a:r>
            <a:endParaRPr sz="4000" b="1" dirty="0">
              <a:solidFill>
                <a:srgbClr val="002060"/>
              </a:solidFill>
            </a:endParaRPr>
          </a:p>
        </p:txBody>
      </p:sp>
      <p:grpSp>
        <p:nvGrpSpPr>
          <p:cNvPr id="284" name="Google Shape;284;p48"/>
          <p:cNvGrpSpPr/>
          <p:nvPr/>
        </p:nvGrpSpPr>
        <p:grpSpPr>
          <a:xfrm>
            <a:off x="0" y="0"/>
            <a:ext cx="791072" cy="791072"/>
            <a:chOff x="0" y="0"/>
            <a:chExt cx="791072" cy="791072"/>
          </a:xfrm>
        </p:grpSpPr>
        <p:sp>
          <p:nvSpPr>
            <p:cNvPr id="285" name="Google Shape;285;p48"/>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86" name="Google Shape;286;p48"/>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87" name="Google Shape;287;p48"/>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88" name="Google Shape;288;p48"/>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289" name="Google Shape;289;p48"/>
          <p:cNvGrpSpPr/>
          <p:nvPr/>
        </p:nvGrpSpPr>
        <p:grpSpPr>
          <a:xfrm>
            <a:off x="8460432" y="4299942"/>
            <a:ext cx="500406" cy="640288"/>
            <a:chOff x="8460432" y="4299942"/>
            <a:chExt cx="500406" cy="640288"/>
          </a:xfrm>
        </p:grpSpPr>
        <p:sp>
          <p:nvSpPr>
            <p:cNvPr id="290" name="Google Shape;290;p48"/>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291" name="Google Shape;291;p48"/>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292" name="Google Shape;292;p48"/>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293" name="Google Shape;293;p4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294" name="Google Shape;294;p48"/>
          <p:cNvSpPr/>
          <p:nvPr/>
        </p:nvSpPr>
        <p:spPr>
          <a:xfrm>
            <a:off x="971600" y="987574"/>
            <a:ext cx="3246832" cy="432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（一）安裝來源</a:t>
            </a:r>
            <a:endParaRPr sz="1800" b="1" i="0" u="none" strike="noStrike" cap="none">
              <a:solidFill>
                <a:srgbClr val="0070C0"/>
              </a:solidFill>
              <a:latin typeface="Microsoft JhengHei"/>
              <a:ea typeface="Microsoft JhengHei"/>
              <a:cs typeface="Microsoft JhengHei"/>
              <a:sym typeface="Microsoft JhengHei"/>
            </a:endParaRPr>
          </a:p>
        </p:txBody>
      </p:sp>
      <p:sp>
        <p:nvSpPr>
          <p:cNvPr id="295" name="Google Shape;295;p48">
            <a:hlinkClick r:id="rId3"/>
          </p:cNvPr>
          <p:cNvSpPr/>
          <p:nvPr/>
        </p:nvSpPr>
        <p:spPr>
          <a:xfrm>
            <a:off x="2918104" y="1029851"/>
            <a:ext cx="1469136" cy="34749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Microsoft JhengHei"/>
                <a:ea typeface="Microsoft JhengHei"/>
                <a:cs typeface="Microsoft JhengHei"/>
                <a:sym typeface="Microsoft JhengHei"/>
              </a:rPr>
              <a:t>Three.js官網</a:t>
            </a:r>
            <a:endParaRPr/>
          </a:p>
        </p:txBody>
      </p:sp>
      <p:pic>
        <p:nvPicPr>
          <p:cNvPr id="296" name="Google Shape;296;p48"/>
          <p:cNvPicPr preferRelativeResize="0"/>
          <p:nvPr/>
        </p:nvPicPr>
        <p:blipFill rotWithShape="1">
          <a:blip r:embed="rId4">
            <a:alphaModFix/>
          </a:blip>
          <a:srcRect/>
          <a:stretch/>
        </p:blipFill>
        <p:spPr>
          <a:xfrm>
            <a:off x="1083208" y="1708897"/>
            <a:ext cx="4663844" cy="2667231"/>
          </a:xfrm>
          <a:prstGeom prst="rect">
            <a:avLst/>
          </a:prstGeom>
          <a:noFill/>
          <a:ln>
            <a:noFill/>
          </a:ln>
        </p:spPr>
      </p:pic>
    </p:spTree>
  </p:cSld>
  <p:clrMapOvr>
    <a:masterClrMapping/>
  </p:clrMapOvr>
</p:sld>
</file>

<file path=ppt/theme/theme1.xml><?xml version="1.0" encoding="utf-8"?>
<a:theme xmlns:a="http://schemas.openxmlformats.org/drawingml/2006/main"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TotalTime>
  <Words>3581</Words>
  <Application>Microsoft Office PowerPoint</Application>
  <PresentationFormat>如螢幕大小 (16:9)</PresentationFormat>
  <Paragraphs>1107</Paragraphs>
  <Slides>78</Slides>
  <Notes>78</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78</vt:i4>
      </vt:variant>
    </vt:vector>
  </HeadingPairs>
  <TitlesOfParts>
    <vt:vector size="84" baseType="lpstr">
      <vt:lpstr>Microsoft JhengHei</vt:lpstr>
      <vt:lpstr>Microsoft JhengHei</vt:lpstr>
      <vt:lpstr>Arial</vt:lpstr>
      <vt:lpstr>Calibri</vt:lpstr>
      <vt:lpstr>Courier New</vt:lpstr>
      <vt:lpstr>Office 佈景主題</vt:lpstr>
      <vt:lpstr>WebGL  Lesson 13</vt:lpstr>
      <vt:lpstr>Three.js</vt:lpstr>
      <vt:lpstr>一、簡介Three.js</vt:lpstr>
      <vt:lpstr>一、簡介Three.js</vt:lpstr>
      <vt:lpstr>二、Three.js渲染與幾何變換流程</vt:lpstr>
      <vt:lpstr>二、Three.js渲染與幾何變換流程</vt:lpstr>
      <vt:lpstr>二、Three.js渲染與幾何變換流程</vt:lpstr>
      <vt:lpstr>二、Three.js渲染與幾何變換流程</vt:lpstr>
      <vt:lpstr>三、Three.js安裝</vt:lpstr>
      <vt:lpstr>三、Three.js安裝</vt:lpstr>
      <vt:lpstr>三、Three.js安裝</vt:lpstr>
      <vt:lpstr>三、Three.js安裝</vt:lpstr>
      <vt:lpstr>三、Three.js安裝</vt:lpstr>
      <vt:lpstr>三、Three.js安裝</vt:lpstr>
      <vt:lpstr>三、Three.js安裝</vt:lpstr>
      <vt:lpstr>三、Three.js安裝</vt:lpstr>
      <vt:lpstr>三、Three.js安裝</vt:lpstr>
      <vt:lpstr>四、簡單的Three js程式</vt:lpstr>
      <vt:lpstr>四、簡單的Three js程式</vt:lpstr>
      <vt:lpstr>四、簡單的Three js程式</vt:lpstr>
      <vt:lpstr>四、簡單的Three js程式</vt:lpstr>
      <vt:lpstr>四、簡單的Three js程式</vt:lpstr>
      <vt:lpstr>四、簡單的Three js程式</vt:lpstr>
      <vt:lpstr>四、簡單的Three js程式</vt:lpstr>
      <vt:lpstr>四、簡單的Three js程式</vt:lpstr>
      <vt:lpstr>四、簡單的Three js程式</vt:lpstr>
      <vt:lpstr>四、簡單的Three js程式</vt:lpstr>
      <vt:lpstr>四、簡單的Three js程式</vt:lpstr>
      <vt:lpstr>四、簡單的Three js程式</vt:lpstr>
      <vt:lpstr>四、簡單的Three js程式</vt:lpstr>
      <vt:lpstr>四、簡單的Three js程式</vt:lpstr>
      <vt:lpstr>五、Three js太陽系</vt:lpstr>
      <vt:lpstr>五、Three js太陽系</vt:lpstr>
      <vt:lpstr>五、Three js太陽系</vt:lpstr>
      <vt:lpstr>五、Three js太陽系</vt:lpstr>
      <vt:lpstr>五、Three js太陽系</vt:lpstr>
      <vt:lpstr>五、Three js太陽系</vt:lpstr>
      <vt:lpstr>五、Three js太陽系</vt:lpstr>
      <vt:lpstr>五、Three js太陽系</vt:lpstr>
      <vt:lpstr>五、Three js太陽系</vt:lpstr>
      <vt:lpstr>五、Three js太陽系</vt:lpstr>
      <vt:lpstr>六、3D動畫</vt:lpstr>
      <vt:lpstr>六、3D動畫</vt:lpstr>
      <vt:lpstr>六、3D動畫</vt:lpstr>
      <vt:lpstr>六、3D動畫</vt:lpstr>
      <vt:lpstr>六、3D動畫</vt:lpstr>
      <vt:lpstr>六、3D動畫</vt:lpstr>
      <vt:lpstr>六、3D動畫</vt:lpstr>
      <vt:lpstr>六、3D動畫</vt:lpstr>
      <vt:lpstr>六、3D動畫</vt:lpstr>
      <vt:lpstr>七、凹凸面材質</vt:lpstr>
      <vt:lpstr>七、凹凸面材質</vt:lpstr>
      <vt:lpstr>七、凹凸面材質</vt:lpstr>
      <vt:lpstr>七、凹凸面材質</vt:lpstr>
      <vt:lpstr>七、凹凸面材質</vt:lpstr>
      <vt:lpstr>八、Shader撰寫</vt:lpstr>
      <vt:lpstr>Shader呼叫流程</vt:lpstr>
      <vt:lpstr>Shader呼叫流程</vt:lpstr>
      <vt:lpstr>Shader呼叫流程</vt:lpstr>
      <vt:lpstr>八、Shader撰寫</vt:lpstr>
      <vt:lpstr>八、Shader撰寫</vt:lpstr>
      <vt:lpstr>八、Shader撰寫</vt:lpstr>
      <vt:lpstr>八、Shader撰寫</vt:lpstr>
      <vt:lpstr>八、Shader撰寫</vt:lpstr>
      <vt:lpstr>八、Shader撰寫</vt:lpstr>
      <vt:lpstr>八、Shader撰寫</vt:lpstr>
      <vt:lpstr>九、影子效果</vt:lpstr>
      <vt:lpstr>九、影子效果</vt:lpstr>
      <vt:lpstr>九、影子效果</vt:lpstr>
      <vt:lpstr>九、影子效果</vt:lpstr>
      <vt:lpstr>九、影子效果</vt:lpstr>
      <vt:lpstr>九、影子效果</vt:lpstr>
      <vt:lpstr>九、影子效果</vt:lpstr>
      <vt:lpstr>九、影子效果</vt:lpstr>
      <vt:lpstr>九、影子效果</vt:lpstr>
      <vt:lpstr>九、影子效果</vt:lpstr>
      <vt:lpstr>九、影子效果</vt:lpstr>
      <vt:lpstr>Lesson 13</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WebGL  Lesson 13</dc:title>
  <dc:creator>X</dc:creator>
  <cp:lastModifiedBy>吉本芭娜娜</cp:lastModifiedBy>
  <cp:revision>89</cp:revision>
  <dcterms:created xsi:type="dcterms:W3CDTF">2020-06-27T07:16:06Z</dcterms:created>
  <dcterms:modified xsi:type="dcterms:W3CDTF">2021-01-10T12:17:44Z</dcterms:modified>
</cp:coreProperties>
</file>